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321" r:id="rId4"/>
    <p:sldId id="338" r:id="rId5"/>
    <p:sldId id="343" r:id="rId6"/>
    <p:sldId id="344" r:id="rId7"/>
    <p:sldId id="345" r:id="rId8"/>
    <p:sldId id="323" r:id="rId9"/>
    <p:sldId id="324" r:id="rId10"/>
    <p:sldId id="325" r:id="rId11"/>
    <p:sldId id="326" r:id="rId12"/>
    <p:sldId id="339" r:id="rId13"/>
    <p:sldId id="327" r:id="rId14"/>
    <p:sldId id="328" r:id="rId15"/>
    <p:sldId id="329" r:id="rId16"/>
    <p:sldId id="340" r:id="rId17"/>
    <p:sldId id="330" r:id="rId18"/>
    <p:sldId id="332" r:id="rId19"/>
    <p:sldId id="333" r:id="rId20"/>
    <p:sldId id="334" r:id="rId21"/>
    <p:sldId id="337" r:id="rId2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615" autoAdjust="0"/>
    <p:restoredTop sz="86386" autoAdjust="0"/>
  </p:normalViewPr>
  <p:slideViewPr>
    <p:cSldViewPr showGuides="1">
      <p:cViewPr varScale="1">
        <p:scale>
          <a:sx n="104" d="100"/>
          <a:sy n="104" d="100"/>
        </p:scale>
        <p:origin x="-558" y="-90"/>
      </p:cViewPr>
      <p:guideLst>
        <p:guide orient="horz" pos="2160"/>
        <p:guide orient="horz" pos="1344"/>
        <p:guide orient="horz" pos="2795"/>
        <p:guide pos="2880"/>
        <p:guide pos="204"/>
        <p:guide pos="5602"/>
        <p:guide pos="521"/>
        <p:guide pos="3379"/>
        <p:guide pos="2653"/>
        <p:guide pos="55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03424-E6C5-4D63-92CB-48734547D316}" type="datetimeFigureOut">
              <a:rPr kumimoji="1" lang="ja-JP" altLang="en-US" smtClean="0"/>
              <a:t>2015/3/26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9C513-44D9-4495-82A4-54CAEC0A1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472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241808"/>
            <a:ext cx="7772400" cy="2304256"/>
          </a:xfrm>
        </p:spPr>
        <p:txBody>
          <a:bodyPr>
            <a:normAutofit/>
          </a:bodyPr>
          <a:lstStyle>
            <a:lvl1pPr>
              <a:defRPr sz="3200" b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1152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2232572"/>
            <a:ext cx="9144000" cy="0"/>
          </a:xfrm>
          <a:prstGeom prst="line">
            <a:avLst/>
          </a:prstGeom>
          <a:ln w="952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 userDrawn="1"/>
        </p:nvCxnSpPr>
        <p:spPr>
          <a:xfrm>
            <a:off x="-10684" y="4509120"/>
            <a:ext cx="9144000" cy="0"/>
          </a:xfrm>
          <a:prstGeom prst="line">
            <a:avLst/>
          </a:prstGeom>
          <a:ln w="95250" cmpd="thinThick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556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274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45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8634"/>
            <a:ext cx="9144000" cy="395090"/>
          </a:xfrm>
        </p:spPr>
        <p:txBody>
          <a:bodyPr>
            <a:normAutofit/>
          </a:bodyPr>
          <a:lstStyle>
            <a:lvl1pPr algn="l">
              <a:defRPr sz="1800" b="0">
                <a:latin typeface="HGPｺﾞｼｯｸM" panose="020B0600000000000000" pitchFamily="50" charset="-128"/>
                <a:ea typeface="HGPｺﾞｼｯｸM" panose="020B06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820472" y="6669360"/>
            <a:ext cx="331160" cy="188640"/>
          </a:xfrm>
        </p:spPr>
        <p:txBody>
          <a:bodyPr/>
          <a:lstStyle>
            <a:lvl1pPr>
              <a:defRPr sz="900"/>
            </a:lvl1pPr>
          </a:lstStyle>
          <a:p>
            <a:fld id="{D5A9E360-BD98-4A81-A743-0577CB30CE9E}" type="slidenum">
              <a:rPr lang="ja-JP" altLang="en-US" smtClean="0"/>
              <a:pPr/>
              <a:t>‹#›</a:t>
            </a:fld>
            <a:endParaRPr lang="ja-JP" altLang="en-US"/>
          </a:p>
        </p:txBody>
      </p:sp>
      <p:cxnSp>
        <p:nvCxnSpPr>
          <p:cNvPr id="8" name="直線コネクタ 7"/>
          <p:cNvCxnSpPr/>
          <p:nvPr userDrawn="1"/>
        </p:nvCxnSpPr>
        <p:spPr>
          <a:xfrm>
            <a:off x="0" y="458200"/>
            <a:ext cx="9144000" cy="0"/>
          </a:xfrm>
          <a:prstGeom prst="line">
            <a:avLst/>
          </a:prstGeom>
          <a:ln w="95250" cmpd="thickThin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41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2726064"/>
            <a:ext cx="7772400" cy="1362075"/>
          </a:xfrm>
        </p:spPr>
        <p:txBody>
          <a:bodyPr anchor="ctr">
            <a:normAutofit/>
          </a:bodyPr>
          <a:lstStyle>
            <a:lvl1pPr algn="ctr">
              <a:defRPr sz="3200" b="0" cap="all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11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2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7105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215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8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55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42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9E360-BD98-4A81-A743-0577CB30CE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124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7" Type="http://schemas.openxmlformats.org/officeDocument/2006/relationships/image" Target="../media/image28.emf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emf"/><Relationship Id="rId5" Type="http://schemas.openxmlformats.org/officeDocument/2006/relationships/image" Target="../media/image26.emf"/><Relationship Id="rId4" Type="http://schemas.openxmlformats.org/officeDocument/2006/relationships/image" Target="../media/image2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emf"/><Relationship Id="rId5" Type="http://schemas.openxmlformats.org/officeDocument/2006/relationships/image" Target="../media/image32.emf"/><Relationship Id="rId4" Type="http://schemas.openxmlformats.org/officeDocument/2006/relationships/image" Target="../media/image31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7" Type="http://schemas.openxmlformats.org/officeDocument/2006/relationships/image" Target="../media/image39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emf"/><Relationship Id="rId5" Type="http://schemas.openxmlformats.org/officeDocument/2006/relationships/image" Target="../media/image37.emf"/><Relationship Id="rId4" Type="http://schemas.openxmlformats.org/officeDocument/2006/relationships/image" Target="../media/image3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emf"/><Relationship Id="rId4" Type="http://schemas.openxmlformats.org/officeDocument/2006/relationships/image" Target="../media/image4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emf"/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emf"/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emf"/><Relationship Id="rId2" Type="http://schemas.openxmlformats.org/officeDocument/2006/relationships/image" Target="../media/image5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image" Target="../media/image10.emf"/><Relationship Id="rId7" Type="http://schemas.openxmlformats.org/officeDocument/2006/relationships/image" Target="../media/image14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5" Type="http://schemas.openxmlformats.org/officeDocument/2006/relationships/image" Target="../media/image12.emf"/><Relationship Id="rId10" Type="http://schemas.openxmlformats.org/officeDocument/2006/relationships/image" Target="../media/image17.emf"/><Relationship Id="rId4" Type="http://schemas.openxmlformats.org/officeDocument/2006/relationships/image" Target="../media/image11.emf"/><Relationship Id="rId9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</a:t>
            </a:r>
            <a:r>
              <a:rPr lang="ja-JP" altLang="en-US" dirty="0" smtClean="0"/>
              <a:t>生活者調査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000" dirty="0" smtClean="0"/>
              <a:t>【</a:t>
            </a:r>
            <a:r>
              <a:rPr lang="ja-JP" altLang="en-US" sz="2000" dirty="0" smtClean="0"/>
              <a:t>リリース用ダイジェスト版</a:t>
            </a:r>
            <a:r>
              <a:rPr lang="en-US" altLang="ja-JP" sz="2000" dirty="0" smtClean="0"/>
              <a:t>】</a:t>
            </a:r>
            <a:br>
              <a:rPr lang="en-US" altLang="ja-JP" sz="2000" dirty="0" smtClean="0"/>
            </a:b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872016" y="6470154"/>
            <a:ext cx="13869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日本冷凍</a:t>
            </a:r>
            <a:r>
              <a:rPr lang="ja-JP" altLang="en-US" sz="1200" b="1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20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協会</a:t>
            </a:r>
            <a:endParaRPr kumimoji="1" lang="ja-JP" altLang="en-US" sz="12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978096" y="4038160"/>
            <a:ext cx="3168352" cy="2880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</a:t>
            </a:r>
            <a:r>
              <a:rPr kumimoji="1" lang="en-US" altLang="ja-JP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　日本冷凍</a:t>
            </a:r>
            <a:r>
              <a:rPr kumimoji="1" lang="ja-JP" altLang="en-US" sz="1000" dirty="0" err="1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1000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協会調査より</a:t>
            </a:r>
            <a:endParaRPr kumimoji="1" lang="ja-JP" altLang="en-US" sz="1000" dirty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808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23528" y="652504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最頻喫食率のトップは「うどん」はゆで麺、「そば」と「スパゲティ」は乾麺、「ラーメン」は即席麺。</a:t>
            </a:r>
            <a:endParaRPr lang="en-US" altLang="ja-JP" sz="1600" b="1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認知率・喫食経験率については「うどん」は全タイプ幅広く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高い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。「そば」は、乾麺、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麺、ゆで麺の順に高い。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「ラーメン」は即席麺、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麺、乾麺の順に高い。「スパゲティ」は圧倒的に乾麺が高い。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7056" y="4265249"/>
            <a:ext cx="4140000" cy="174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70" y="4282510"/>
            <a:ext cx="4140000" cy="174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344" y="2253662"/>
            <a:ext cx="4140000" cy="174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416" y="2244518"/>
            <a:ext cx="4140000" cy="174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麺類のタイプ別認知率、喫食経験率、最頻喫食率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9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86635"/>
            <a:ext cx="34147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◆麺類のタイプ別認知率・喫食経験率・最頻喫食率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40791" y="2152952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4519" y="4169176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09935" y="2152952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813663" y="4169176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2" t="89794" r="7992"/>
          <a:stretch/>
        </p:blipFill>
        <p:spPr bwMode="auto">
          <a:xfrm>
            <a:off x="2593255" y="6121370"/>
            <a:ext cx="3950393" cy="248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円/楕円 6"/>
          <p:cNvSpPr/>
          <p:nvPr/>
        </p:nvSpPr>
        <p:spPr>
          <a:xfrm>
            <a:off x="956776" y="260686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2240312" y="275011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/>
          <p:nvPr/>
        </p:nvSpPr>
        <p:spPr>
          <a:xfrm>
            <a:off x="3510168" y="3233881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/>
          <p:nvPr/>
        </p:nvSpPr>
        <p:spPr>
          <a:xfrm>
            <a:off x="5066912" y="272720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/>
          <p:nvPr/>
        </p:nvSpPr>
        <p:spPr>
          <a:xfrm>
            <a:off x="6335624" y="283840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7632912" y="3081865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1339640" y="4709473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2609496" y="479715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3887352" y="5024937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5068056" y="459827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6300192" y="468856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/>
          <p:nvPr/>
        </p:nvSpPr>
        <p:spPr>
          <a:xfrm>
            <a:off x="7622624" y="4662280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600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323528" y="657264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認知率、喫食経験率、最頻喫食率は「うどん」が一番高い。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「うどん」の最頻喫食率は減少傾向。反して「そば」「ラーメン」「スパゲティ」は増加傾向。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経験率は性別では「うどん」「そば」「ラーメン」「スパゲティ」全て女性の方が高い。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別では「そば」「ラーメン」「スパゲティ」ともに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代が最も高いが、「うどん」は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代が最も高い。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5344" y="4858197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0528" y="4859112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72" y="4867341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87" y="4851640"/>
            <a:ext cx="1980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10</a:t>
            </a:fld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1108" y="1886635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認知率・喫食経験率・最頻喫食率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132856"/>
            <a:ext cx="4140000" cy="949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584" y="2062036"/>
            <a:ext cx="4320000" cy="2270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テキスト ボックス 9"/>
          <p:cNvSpPr txBox="1"/>
          <p:nvPr/>
        </p:nvSpPr>
        <p:spPr>
          <a:xfrm>
            <a:off x="179656" y="450937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10041" y="45141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44152" y="4504088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874537" y="4508848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29224" y="4310233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5076131" y="2468915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6372200" y="2670713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7697856" y="3342465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1763688" y="5445224"/>
            <a:ext cx="360040" cy="15015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/>
          <p:nvPr/>
        </p:nvCxnSpPr>
        <p:spPr>
          <a:xfrm flipV="1">
            <a:off x="3995936" y="5685257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 flipV="1">
            <a:off x="6228184" y="5685257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/>
          <p:nvPr/>
        </p:nvCxnSpPr>
        <p:spPr>
          <a:xfrm flipV="1">
            <a:off x="8460432" y="5589240"/>
            <a:ext cx="360040" cy="1200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17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679" y="4005064"/>
            <a:ext cx="4140000" cy="196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4" y="4005064"/>
            <a:ext cx="4140000" cy="196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6488" y="1276760"/>
            <a:ext cx="4140000" cy="196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84" y="1276760"/>
            <a:ext cx="4140000" cy="196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認知率、喫食経験率、最頻喫食率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11</a:t>
            </a:fld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0791" y="105273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44519" y="3717032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809935" y="10527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813663" y="3717032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041" r="71600" b="2636"/>
          <a:stretch/>
        </p:blipFill>
        <p:spPr bwMode="auto">
          <a:xfrm>
            <a:off x="2491104" y="6344752"/>
            <a:ext cx="1228002" cy="202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19" t="90152" b="2636"/>
          <a:stretch/>
        </p:blipFill>
        <p:spPr bwMode="auto">
          <a:xfrm>
            <a:off x="3691664" y="6377141"/>
            <a:ext cx="2870272" cy="156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正方形/長方形 30"/>
          <p:cNvSpPr/>
          <p:nvPr/>
        </p:nvSpPr>
        <p:spPr>
          <a:xfrm>
            <a:off x="107504" y="692696"/>
            <a:ext cx="1008112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1943136" y="1763915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2579025" y="1772816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6475457" y="2423889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6983696" y="2322592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1946953" y="5124377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2457480" y="5016937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/>
          <p:nvPr/>
        </p:nvSpPr>
        <p:spPr>
          <a:xfrm>
            <a:off x="6460404" y="5108440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円/楕円 43"/>
          <p:cNvSpPr/>
          <p:nvPr/>
        </p:nvSpPr>
        <p:spPr>
          <a:xfrm>
            <a:off x="6988657" y="5022320"/>
            <a:ext cx="203063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5801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23528" y="652504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「うどん」「そば」「ラーメン」は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なま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麺が好感度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位。「スパゲティ」は乾麺が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中で好感度は「うどん」が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位、「スパゲティ」が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年に比べて、冷凍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「うどん」「そば」「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が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減少傾向だが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「スパゲティ」は増加傾向。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360" y="4860016"/>
            <a:ext cx="1980000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748" y="4859112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541" y="4859112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06" y="4859112"/>
            <a:ext cx="1980000" cy="1486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2121424"/>
            <a:ext cx="4140000" cy="14205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麺類のタイプ別おいしさの好感度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12</a:t>
            </a:fld>
            <a:endParaRPr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1108" y="1886635"/>
            <a:ext cx="22252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◆おいしいと思う麺類のタイプ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79656" y="4509376"/>
            <a:ext cx="57259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●うどん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410041" y="4514136"/>
            <a:ext cx="50366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そば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44152" y="4504088"/>
            <a:ext cx="67678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874537" y="4508848"/>
            <a:ext cx="7938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●スパゲティ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29224" y="4337665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494" y="2025761"/>
            <a:ext cx="4320000" cy="2230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円/楕円 17"/>
          <p:cNvSpPr/>
          <p:nvPr/>
        </p:nvSpPr>
        <p:spPr>
          <a:xfrm>
            <a:off x="5076131" y="284996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>
            <a:off x="1619672" y="5349208"/>
            <a:ext cx="268792" cy="9601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円/楕円 19"/>
          <p:cNvSpPr/>
          <p:nvPr/>
        </p:nvSpPr>
        <p:spPr>
          <a:xfrm>
            <a:off x="6084168" y="2729995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7073992" y="2636912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7901512" y="2655200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矢印コネクタ 24"/>
          <p:cNvCxnSpPr/>
          <p:nvPr/>
        </p:nvCxnSpPr>
        <p:spPr>
          <a:xfrm flipV="1">
            <a:off x="8244408" y="5602442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323527" y="3043416"/>
            <a:ext cx="4139999" cy="24156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3816488" y="5523412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6084168" y="5553808"/>
            <a:ext cx="213928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323528" y="652504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良いイメージは「保存性」「簡便性」。悪いイメージは「場所をとる」。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消費者にとって長期保存が利いて良いが、保管する場所がないというジレンマを抱えているようだ。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良いイメージ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悪いイメージ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13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700808"/>
            <a:ext cx="2797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「良い点」に関するイメージ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82751" y="1700808"/>
            <a:ext cx="279756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「悪い点」に関するイメージ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12" y="1988840"/>
            <a:ext cx="3960000" cy="4468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472" y="1988840"/>
            <a:ext cx="3960000" cy="4468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467544" y="2133600"/>
            <a:ext cx="3384376" cy="122339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4860032" y="2132856"/>
            <a:ext cx="2952328" cy="324000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34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324008" y="64812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普段最も食べている冷凍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普段最も食べている冷凍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めんは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「うどん」「スパゲティ」「ラーメン」「そば」の順に高く、「うどん」「スパゲティ」は増加傾向。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別では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代は「スパゲティ」、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代は「ラーメン」、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代・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代以上は「うどん」、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代以上は「そば」が高い。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めんの喫</a:t>
            </a:r>
            <a:r>
              <a:rPr kumimoji="1" lang="ja-JP" altLang="en-US" dirty="0" smtClean="0"/>
              <a:t>食カテゴリー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14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831771"/>
            <a:ext cx="2497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◆普段最も食べている冷凍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カテゴリー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（冷凍めん喫食者のみ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/n=.36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85" y="2322621"/>
            <a:ext cx="2219603" cy="119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正方形/長方形 14"/>
          <p:cNvSpPr/>
          <p:nvPr/>
        </p:nvSpPr>
        <p:spPr>
          <a:xfrm>
            <a:off x="318961" y="3853705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562856" y="1844824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地域別・性別・年代別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680" y="2088280"/>
            <a:ext cx="4677331" cy="4207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28" y="4221088"/>
            <a:ext cx="3825341" cy="2021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20" t="93708" r="23175" b="1379"/>
          <a:stretch/>
        </p:blipFill>
        <p:spPr bwMode="auto">
          <a:xfrm>
            <a:off x="5762969" y="6291901"/>
            <a:ext cx="2472295" cy="208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305200" y="2324592"/>
            <a:ext cx="2223144" cy="24031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/>
          <p:nvPr/>
        </p:nvCxnSpPr>
        <p:spPr>
          <a:xfrm flipV="1">
            <a:off x="778248" y="4371656"/>
            <a:ext cx="409376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2843808" y="5230964"/>
            <a:ext cx="409376" cy="13081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149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普段よく食べる冷凍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タイプは「冷凍素材めん」。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男性や若年層（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～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代）が「冷凍セット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」を好み、より簡便志向。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女性や高齢層（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60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代以上）が「冷凍素材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」を好み、より調理志向。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232" y="2087136"/>
            <a:ext cx="4676400" cy="420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タイプ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15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36296" y="72056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886635"/>
            <a:ext cx="20008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◆普段よく食べる冷凍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タイプ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562856" y="1844824"/>
            <a:ext cx="1346431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地域別・性別・年代別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3850" y="3067764"/>
            <a:ext cx="26132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：めんだ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けの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冷凍の玉めん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冷凍調理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：味付け調理済みの冷凍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冷凍セット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：スープやかやくがセットされている冷凍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endParaRPr kumimoji="1" lang="ja-JP" altLang="en-US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85" y="2335210"/>
            <a:ext cx="2318760" cy="723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5" r="29082"/>
          <a:stretch/>
        </p:blipFill>
        <p:spPr bwMode="auto">
          <a:xfrm>
            <a:off x="1259632" y="3861048"/>
            <a:ext cx="1800569" cy="1782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051" t="32509" b="34982"/>
          <a:stretch/>
        </p:blipFill>
        <p:spPr bwMode="auto">
          <a:xfrm>
            <a:off x="1674872" y="5661248"/>
            <a:ext cx="862616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テキスト ボックス 12"/>
          <p:cNvSpPr txBox="1"/>
          <p:nvPr/>
        </p:nvSpPr>
        <p:spPr>
          <a:xfrm>
            <a:off x="2105440" y="4761720"/>
            <a:ext cx="530465" cy="216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65.8%</a:t>
            </a:r>
            <a:endParaRPr kumimoji="1" lang="ja-JP" altLang="en-US" sz="8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テキスト ボックス 12"/>
          <p:cNvSpPr txBox="1"/>
          <p:nvPr/>
        </p:nvSpPr>
        <p:spPr>
          <a:xfrm>
            <a:off x="1305231" y="4725144"/>
            <a:ext cx="530465" cy="216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b="1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13.7</a:t>
            </a:r>
            <a:r>
              <a:rPr kumimoji="1" lang="en-US" altLang="ja-JP" sz="8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8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8" name="テキスト ボックス 12"/>
          <p:cNvSpPr txBox="1"/>
          <p:nvPr/>
        </p:nvSpPr>
        <p:spPr>
          <a:xfrm>
            <a:off x="1521255" y="4257615"/>
            <a:ext cx="530465" cy="2160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8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20.5%</a:t>
            </a:r>
            <a:endParaRPr kumimoji="1" lang="ja-JP" altLang="en-US" sz="8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パイ 6"/>
          <p:cNvSpPr/>
          <p:nvPr/>
        </p:nvSpPr>
        <p:spPr>
          <a:xfrm>
            <a:off x="1253381" y="3915912"/>
            <a:ext cx="1662435" cy="1662435"/>
          </a:xfrm>
          <a:prstGeom prst="pie">
            <a:avLst>
              <a:gd name="adj1" fmla="val 16159012"/>
              <a:gd name="adj2" fmla="val 8862166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96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4301368"/>
              </p:ext>
            </p:extLst>
          </p:nvPr>
        </p:nvGraphicFramePr>
        <p:xfrm>
          <a:off x="4716018" y="2132857"/>
          <a:ext cx="4175343" cy="4564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355"/>
                <a:gridCol w="960497"/>
                <a:gridCol w="960497"/>
                <a:gridCol w="960497"/>
                <a:gridCol w="960497"/>
              </a:tblGrid>
              <a:tr h="193760">
                <a:tc>
                  <a:txBody>
                    <a:bodyPr/>
                    <a:lstStyle/>
                    <a:p>
                      <a:pPr algn="ctr"/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253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朝食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・カロリーを摂る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・お腹にやさしい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・手早く調理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・保存できる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・寒い朝に温まる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-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-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・たまに休日に作る</a:t>
                      </a:r>
                      <a:endParaRPr kumimoji="1" lang="ja-JP" altLang="en-US" sz="7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4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昼食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・手早く簡単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・一人のとき簡単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・麺類は昼しか食べない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・アレンジがきく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・子供と一緒に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・腹もち良し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・外食で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・時間がない時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・夜だともたれる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・トッピングを楽しめる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・外食で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・満腹感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・野菜と一緒に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・バリエーションが多いので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・一人で食べるのに良い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・レンジ調理できる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・外食で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・休日に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2408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夕食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・あたたまる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・鍋の〆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・みんなで食べると美味しい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・ご飯替わり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・夜遅い時お腹にやさしい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・天ぷらとあわせて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・消化に良い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・ダイエット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</a:t>
                      </a:r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お酒の〆</a:t>
                      </a:r>
                      <a:endParaRPr kumimoji="1" lang="ja-JP" altLang="en-US" sz="700" b="0" dirty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・餃子、チャーハンと一緒に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・好きだから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・時間が無い時に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・食べたくなる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・他のメニューの補助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・休日に</a:t>
                      </a:r>
                      <a:endParaRPr kumimoji="1" lang="en-US" altLang="ja-JP" sz="700" b="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・満腹感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・凝っているもの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53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間食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・小腹満たし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・量が丁度良い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・簡単、手軽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・年越しそば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・軽く食べられる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・もたれない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・小腹満たし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・手軽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・おやつ代わり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-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53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夜食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・消化に良い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・手早い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・小腹みたし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・腹持ちが良い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・平日（仕事で夜が遅い</a:t>
                      </a:r>
                      <a:r>
                        <a:rPr kumimoji="1" lang="en-US" altLang="ja-JP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/</a:t>
                      </a:r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残業後）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・小腹満たし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・小腹満たし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・簡単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・夜食の定番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・小腹満たし</a:t>
                      </a:r>
                      <a:endParaRPr kumimoji="1" lang="en-US" altLang="ja-JP" sz="7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7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・夫用</a:t>
                      </a:r>
                      <a:endParaRPr kumimoji="1" lang="ja-JP" altLang="en-US" sz="7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どの麺類も、普段よく食べる冷凍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めんの喫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食シーンは「昼食」（食べないは除く）。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「朝食」に食べるは、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5%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以下と低い。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各喫食シーンで冷凍麺をよく食べる理由を自由回答で聞くと、うどんの夕食で「鍋の〆」の喫食、そばの夕食で「酒の〆」の喫食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ラーメン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の夕食で「チャーハン等とのセット」の喫食、スパゲティの各シーンで「休日」の喫食など特徴的。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59125"/>
            <a:ext cx="4140000" cy="1657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カテゴリー別喫食シーン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16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36296" y="62912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886635"/>
            <a:ext cx="2292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◆普段よく食べる冷凍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めんの喫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食シーン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058784"/>
            <a:ext cx="4140000" cy="2592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4562856" y="1844824"/>
            <a:ext cx="1953360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選択した理由（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より</a:t>
            </a:r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抜粋）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701360" y="4357219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1682536" y="5148048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2636928" y="5022320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3582176" y="4913736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05200" y="2834648"/>
            <a:ext cx="4158328" cy="24031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817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加える具材は「やくみ」「卵」「野菜類」が多い。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加える普段の具材は「やくみ」「卵」「野菜類」「肉類」「海藻類」が上位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うどん、そば、ラーメンは「やくみ」が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位。スパゲティは「その他」が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調理時に添加する具材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17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7236296" y="81200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1108" y="1886635"/>
            <a:ext cx="257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◆調理する際、冷凍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めんに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加える普段の具材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54"/>
          <a:stretch/>
        </p:blipFill>
        <p:spPr bwMode="auto">
          <a:xfrm>
            <a:off x="962456" y="4289732"/>
            <a:ext cx="6862250" cy="2172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928" y="2287160"/>
            <a:ext cx="6429983" cy="2139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406" b="4101"/>
          <a:stretch/>
        </p:blipFill>
        <p:spPr bwMode="auto">
          <a:xfrm>
            <a:off x="1094126" y="6494480"/>
            <a:ext cx="6862250" cy="24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円/楕円 10"/>
          <p:cNvSpPr/>
          <p:nvPr/>
        </p:nvSpPr>
        <p:spPr>
          <a:xfrm>
            <a:off x="2105440" y="4772337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3706760" y="4653136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5292080" y="5061513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7380312" y="5348401"/>
            <a:ext cx="288032" cy="123111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63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購入商品の選択理由は「味のよさ」が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位、「低価格」が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</a:p>
          <a:p>
            <a:pPr algn="ctr"/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位以下、「食べ慣れているから」「丁度良いボリュームだから」「安心して買える味だから」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「以前から食べているから」「売場にいつも並んでいるから」など選択理由は多岐にわたっている。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16" y="2169048"/>
            <a:ext cx="4154400" cy="440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購入商品の選択理由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18</a:t>
            </a:fld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7236296" y="62912"/>
            <a:ext cx="1809928" cy="288032"/>
          </a:xfrm>
          <a:prstGeom prst="rect">
            <a:avLst/>
          </a:prstGeom>
          <a:solidFill>
            <a:schemeClr val="tx2">
              <a:lumMod val="7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b="1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b="1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endParaRPr kumimoji="1" lang="ja-JP" altLang="en-US" sz="1000" b="1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71108" y="1886635"/>
            <a:ext cx="2066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◆購入商品の選択理由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/MA/n=336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348880"/>
            <a:ext cx="3024336" cy="421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正方形/長方形 9"/>
          <p:cNvSpPr/>
          <p:nvPr/>
        </p:nvSpPr>
        <p:spPr>
          <a:xfrm>
            <a:off x="305200" y="2342880"/>
            <a:ext cx="3042664" cy="51005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5364163" y="2342880"/>
            <a:ext cx="3042664" cy="51005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コネクタ 4"/>
          <p:cNvCxnSpPr/>
          <p:nvPr/>
        </p:nvCxnSpPr>
        <p:spPr>
          <a:xfrm>
            <a:off x="5868144" y="3041528"/>
            <a:ext cx="97163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5652120" y="3528440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>
            <a:off x="5652120" y="3779896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5508104" y="4283952"/>
            <a:ext cx="133167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5652120" y="3284984"/>
            <a:ext cx="1187655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84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調査概要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259632" y="1484784"/>
            <a:ext cx="6552728" cy="3384376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endParaRPr lang="ja-JP" altLang="en-US" sz="1100" dirty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2195736" y="1714738"/>
            <a:ext cx="10081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■調査方法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■実施時期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■調査内容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■サンプル数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131840" y="1700808"/>
            <a:ext cx="316835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：インターネットモニターに対するアンケート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調査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： 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2015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年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月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：冷凍</a:t>
            </a:r>
            <a:r>
              <a:rPr lang="ja-JP" altLang="en-US" sz="1000" dirty="0" err="1" smtClean="0">
                <a:latin typeface="HGPｺﾞｼｯｸM" pitchFamily="50" charset="-128"/>
                <a:ea typeface="HGPｺﾞｼｯｸM" pitchFamily="50" charset="-128"/>
              </a:rPr>
              <a:t>めんの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利用実態および食意識の変化について</a:t>
            </a:r>
            <a:endParaRPr lang="en-US" altLang="ja-JP" sz="1000" dirty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：一般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1248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名（Ａ）および冷凍</a:t>
            </a:r>
            <a:r>
              <a:rPr lang="ja-JP" altLang="en-US" sz="1000" dirty="0" err="1" smtClean="0">
                <a:latin typeface="HGPｺﾞｼｯｸM" pitchFamily="50" charset="-128"/>
                <a:ea typeface="HGPｺﾞｼｯｸM" pitchFamily="50" charset="-128"/>
              </a:rPr>
              <a:t>めん喫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食者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336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名（Ｂ）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（Ａ）地域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性別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年代別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（Ｂ）地域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性別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　　　年代別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995936" y="2852936"/>
            <a:ext cx="345638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：東京都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名、愛知県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252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名、大阪府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372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：男性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名、女性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624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20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代～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70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代以上まで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6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年代層各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208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：東京都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162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名、愛知県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72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、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大阪府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102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：男性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168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名、女性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168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：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20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/30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/40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/50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58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HGPｺﾞｼｯｸM" pitchFamily="50" charset="-128"/>
                <a:ea typeface="HGPｺﾞｼｯｸM" pitchFamily="50" charset="-128"/>
              </a:rPr>
              <a:t>　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/60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r>
              <a:rPr lang="en-US" altLang="ja-JP" sz="1000" dirty="0" smtClean="0">
                <a:latin typeface="HGPｺﾞｼｯｸM" pitchFamily="50" charset="-128"/>
                <a:ea typeface="HGPｺﾞｼｯｸM" pitchFamily="50" charset="-128"/>
              </a:rPr>
              <a:t>/70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代</a:t>
            </a:r>
            <a:r>
              <a:rPr lang="en-US" altLang="ja-JP" sz="1000" dirty="0">
                <a:latin typeface="HGPｺﾞｼｯｸM" pitchFamily="50" charset="-128"/>
                <a:ea typeface="HGPｺﾞｼｯｸM" pitchFamily="50" charset="-128"/>
              </a:rPr>
              <a:t>54</a:t>
            </a:r>
            <a:r>
              <a:rPr lang="ja-JP" altLang="en-US" sz="1000" dirty="0" smtClean="0">
                <a:latin typeface="HGPｺﾞｼｯｸM" pitchFamily="50" charset="-128"/>
                <a:ea typeface="HGPｺﾞｼｯｸM" pitchFamily="50" charset="-128"/>
              </a:rPr>
              <a:t>名</a:t>
            </a:r>
            <a:endParaRPr lang="en-US" altLang="ja-JP" sz="1000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8" name="大かっこ 7"/>
          <p:cNvSpPr/>
          <p:nvPr/>
        </p:nvSpPr>
        <p:spPr>
          <a:xfrm>
            <a:off x="2299560" y="5076808"/>
            <a:ext cx="4536504" cy="864096"/>
          </a:xfrm>
          <a:prstGeom prst="bracketPair">
            <a:avLst>
              <a:gd name="adj" fmla="val 8818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 anchorCtr="1"/>
          <a:lstStyle/>
          <a:p>
            <a:r>
              <a:rPr kumimoji="1" lang="en-US" altLang="ja-JP" sz="105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kumimoji="1" lang="ja-JP" altLang="en-US" sz="1050" b="1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年調査では、従来からの設問に下記の点を見直しています。</a:t>
            </a:r>
            <a:endParaRPr kumimoji="1" lang="en-US" altLang="ja-JP" sz="1050" b="1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RMK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マークの説明文の一部変更（「新基準」⇒「基準」）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●食意識変化の設問の変更（⇒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年前（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年）と比べて～に変更）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●食意識変化の設問の追加（「もっとも意識が変化したこと」を追加）</a:t>
            </a:r>
            <a:endParaRPr kumimoji="1" lang="ja-JP" altLang="en-US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894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417" y="2167692"/>
            <a:ext cx="8568000" cy="1530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特長は、約</a:t>
            </a:r>
            <a:r>
              <a:rPr lang="en-US" altLang="ja-JP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割が「魅力的」と感じている。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に魅力度の高い特長は「“打ち立て・ゆで立て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の瞬間を閉じ込めている」「急速凍結で、おいしさをそのまま眠らせている」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「保存料不要で長持ち」「いつでもすぐ本物のおいしさを味わえる」。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中心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50%</a:t>
            </a:r>
            <a:r>
              <a:rPr lang="ja-JP" altLang="en-US" sz="1000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外側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80%”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のおいしい状態」は低かった。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冷凍</a:t>
            </a:r>
            <a:r>
              <a:rPr kumimoji="1" lang="ja-JP" altLang="en-US" dirty="0" err="1" smtClean="0"/>
              <a:t>めんの</a:t>
            </a:r>
            <a:r>
              <a:rPr kumimoji="1" lang="ja-JP" altLang="en-US" dirty="0" smtClean="0"/>
              <a:t>特長別魅力度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19</a:t>
            </a:fld>
            <a:endParaRPr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71108" y="1914628"/>
            <a:ext cx="21932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特長別魅力度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8" r="1991"/>
          <a:stretch/>
        </p:blipFill>
        <p:spPr bwMode="auto">
          <a:xfrm>
            <a:off x="102637" y="3817033"/>
            <a:ext cx="904136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正方形/長方形 10"/>
          <p:cNvSpPr/>
          <p:nvPr/>
        </p:nvSpPr>
        <p:spPr>
          <a:xfrm>
            <a:off x="3275856" y="2132856"/>
            <a:ext cx="2232248" cy="156512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61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正方形/長方形 14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飲食店での冷凍</a:t>
            </a:r>
            <a:r>
              <a:rPr lang="ja-JP" altLang="en-US" sz="1600" b="1" dirty="0" err="1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許容度は、年々高まっている。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前回の調査では、絶対イヤ派と容認派が見えたが、</a:t>
            </a:r>
            <a:r>
              <a:rPr lang="en-US" altLang="ja-JP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2015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年調査では、容認派が増加し絶対イヤ派が減少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ja-JP" altLang="en-US" sz="1000" dirty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飲食店での冷凍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許容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20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14627"/>
            <a:ext cx="1667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◆飲食店での冷凍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24594" y="1808248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◆飲食店での冷凍</a:t>
            </a:r>
            <a:r>
              <a:rPr lang="ja-JP" altLang="en-US" sz="10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</a:t>
            </a:r>
            <a:endParaRPr lang="en-US" altLang="ja-JP" sz="10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</a:t>
            </a:r>
            <a:r>
              <a:rPr lang="ja-JP" altLang="en-US" sz="9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18961" y="2269529"/>
            <a:ext cx="1876775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前回（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09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年度）比較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2470027" y="5445224"/>
            <a:ext cx="4203946" cy="690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92" y="2621848"/>
            <a:ext cx="3960000" cy="275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640" y="2621848"/>
            <a:ext cx="3960000" cy="275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5830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総評①（冷凍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生活者調査</a:t>
            </a:r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報告書より）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179512" y="62068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一般消費者対象調査結果より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58931"/>
              </p:ext>
            </p:extLst>
          </p:nvPr>
        </p:nvGraphicFramePr>
        <p:xfrm>
          <a:off x="310223" y="1627656"/>
          <a:ext cx="8509927" cy="1541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337"/>
                <a:gridCol w="7709590"/>
              </a:tblGrid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割と他の麺類と比べ一番高い。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冷凍麺の認知は約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割。女性や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代は特に高い。喫食経験は約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割と高い。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ほとんど食べない層が徐々に増加し約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割。特に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代は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ヶ月に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回程度以下の喫食頻度が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割強と非常に低い。だだし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代以上の喫食頻度は高い。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冷凍麺の認知は約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3.5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割。喫食経験は約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割と他の麺類に比べ低い。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回程度以上の喫食頻度が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割強とうどんに次いで高い。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冷凍麺の認知は約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割。喫食経験は約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割と他の麺類に比べ低い。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54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～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週間に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回程度以上の喫食頻度は約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割だが、女性に限定すれば、約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割と高い。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冷凍麺の認知は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割弱。喫食経験は約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割と、乾麺に次いで高い。（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年→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年で</a:t>
                      </a:r>
                      <a:r>
                        <a:rPr kumimoji="1" lang="ja-JP" altLang="en-US" sz="8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麺を抜いて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位から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位に上がった）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63803" y="919353"/>
            <a:ext cx="197361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喫食頻度・認知・喫食経験について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282928"/>
              </p:ext>
            </p:extLst>
          </p:nvPr>
        </p:nvGraphicFramePr>
        <p:xfrm>
          <a:off x="303182" y="4204032"/>
          <a:ext cx="8516968" cy="181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117"/>
                <a:gridCol w="5116885"/>
                <a:gridCol w="2591966"/>
              </a:tblGrid>
              <a:tr h="198487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最頻喫食タイプ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冷凍麺最頻喫食理由　麺類別特徴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7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ゆで麺が最もよく食べられる。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年と比べ乾麺と即席麺が増加。</a:t>
                      </a:r>
                      <a:r>
                        <a:rPr kumimoji="1" lang="ja-JP" altLang="en-US" sz="8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麺、ゆで麺、冷凍麺が減少。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「保存性」「値頃感」「おいしさ」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乾麺が最もよく食べられる。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他の麺類と比べ冷凍麺は一番低い。ただし増加傾向。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「適量感」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即席麺が最もよく食べられる。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他の麺類と比べ冷凍麺は一番低い。そして横ばい。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-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71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乾麺が最もよく食べられる。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2012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年と比べ冷凍麺は増加。増加率も高い。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「保存性」「簡便性」「値頃感」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「おいしさ」「ゴミ少ない」「種類豊富」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56762" y="3458321"/>
            <a:ext cx="14350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最頻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喫食タイプについて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41565" y="1133888"/>
            <a:ext cx="7282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全体的にダウントレンド。その中でうどんは安定した強さ。うどんは一番喫食され、冷凍麺の認知・喫食経験は高い。</a:t>
            </a:r>
            <a:endParaRPr lang="en-US" altLang="ja-JP" sz="1200" b="1" dirty="0" smtClean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スパゲティは注目株。スパゲティの冷凍麺の認知・喫食経験は乾麺に次ぐ</a:t>
            </a:r>
            <a:r>
              <a:rPr lang="en-US" altLang="ja-JP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位に上昇。</a:t>
            </a:r>
            <a:endParaRPr lang="ja-JP" altLang="en-US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214944" y="3665201"/>
            <a:ext cx="74746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麺はうどんが</a:t>
            </a:r>
            <a:r>
              <a:rPr lang="en-US" altLang="ja-JP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位。ただし減少傾向。</a:t>
            </a:r>
            <a:endParaRPr lang="en-US" altLang="ja-JP" sz="1200" b="1" dirty="0" smtClean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スパゲティは増加傾向にあり、喫食理由も多岐にわたっている</a:t>
            </a:r>
            <a:r>
              <a:rPr lang="ja-JP" altLang="en-US" sz="1200" b="1" dirty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1200" b="1" dirty="0" smtClean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429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総評②（冷凍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生活者調査</a:t>
            </a:r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報告書より）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3</a:t>
            </a:fld>
            <a:endParaRPr lang="ja-JP" altLang="en-US"/>
          </a:p>
        </p:txBody>
      </p:sp>
      <p:grpSp>
        <p:nvGrpSpPr>
          <p:cNvPr id="25" name="グループ化 24"/>
          <p:cNvGrpSpPr/>
          <p:nvPr/>
        </p:nvGrpSpPr>
        <p:grpSpPr>
          <a:xfrm>
            <a:off x="64972" y="2924944"/>
            <a:ext cx="7171852" cy="779746"/>
            <a:chOff x="64972" y="2924944"/>
            <a:chExt cx="7171852" cy="779746"/>
          </a:xfrm>
        </p:grpSpPr>
        <p:sp>
          <p:nvSpPr>
            <p:cNvPr id="26" name="テキスト ボックス 25"/>
            <p:cNvSpPr txBox="1"/>
            <p:nvPr/>
          </p:nvSpPr>
          <p:spPr>
            <a:xfrm>
              <a:off x="64972" y="2924944"/>
              <a:ext cx="16209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kumimoji="1"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イメージについて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240887" y="3366136"/>
              <a:ext cx="344517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・良いイメージは「保存性」と「簡便性」が上位で、女性がそれを強く感じている。</a:t>
              </a:r>
              <a:endPara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・悪いイメージは「冷蔵庫の中で場所を取る」が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4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割強と最も高い。</a:t>
              </a:r>
              <a:endParaRPr kumimoji="1"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250191" y="3142857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1200" b="1" dirty="0" err="1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めんは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長期</a:t>
              </a:r>
              <a:r>
                <a:rPr lang="ja-JP" altLang="en-US" sz="1200" b="1" dirty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保存出来て良いが、保存する場所がないというジレンマを感じているようだ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lang="ja-JP" altLang="en-US" sz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8564" y="3905277"/>
            <a:ext cx="7167732" cy="770602"/>
            <a:chOff x="68564" y="4005064"/>
            <a:chExt cx="7167732" cy="770602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68564" y="4005064"/>
              <a:ext cx="139653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特長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別魅力度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244479" y="4437112"/>
              <a:ext cx="43765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8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・全体として冷凍</a:t>
              </a:r>
              <a:r>
                <a:rPr lang="ja-JP" altLang="en-US" sz="800" dirty="0" err="1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8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特長について魅力を感じている。特に女性や</a:t>
              </a:r>
              <a:r>
                <a:rPr lang="en-US" altLang="ja-JP" sz="8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60</a:t>
              </a:r>
              <a:r>
                <a:rPr lang="ja-JP" altLang="en-US" sz="8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代がその傾向が強い。</a:t>
              </a:r>
              <a:endPara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</a:t>
              </a:r>
              <a:r>
                <a:rPr lang="ja-JP" altLang="en-US" sz="800" dirty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女性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の魅力度は「保存料不要で長持ち」が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1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位。「いつでもすぐ本物を」が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位。「急速冷凍」が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3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位。</a:t>
              </a:r>
              <a:endParaRPr kumimoji="1"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49663" y="4212435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冷凍</a:t>
              </a:r>
              <a:r>
                <a:rPr lang="ja-JP" altLang="en-US" sz="1200" b="1" dirty="0" err="1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特長は女性や</a:t>
              </a:r>
              <a:r>
                <a:rPr lang="en-US" altLang="ja-JP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60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代を中心に魅力的と感じている。</a:t>
              </a:r>
              <a:endParaRPr lang="ja-JP" altLang="en-US" sz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33" name="グループ化 32"/>
          <p:cNvGrpSpPr/>
          <p:nvPr/>
        </p:nvGrpSpPr>
        <p:grpSpPr>
          <a:xfrm>
            <a:off x="64972" y="4876466"/>
            <a:ext cx="7171324" cy="785410"/>
            <a:chOff x="64972" y="4926360"/>
            <a:chExt cx="7171324" cy="785410"/>
          </a:xfrm>
        </p:grpSpPr>
        <p:sp>
          <p:nvSpPr>
            <p:cNvPr id="34" name="テキスト ボックス 33"/>
            <p:cNvSpPr txBox="1"/>
            <p:nvPr/>
          </p:nvSpPr>
          <p:spPr>
            <a:xfrm>
              <a:off x="64972" y="4926360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〈RMK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240887" y="5373216"/>
              <a:ext cx="42819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</a:t>
              </a:r>
              <a:r>
                <a:rPr kumimoji="1"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2009</a:t>
              </a:r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年より認知率はほぼ横ばい。見たことはないが約</a:t>
              </a:r>
              <a:r>
                <a:rPr kumimoji="1"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9</a:t>
              </a:r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割。</a:t>
              </a:r>
              <a:endPara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  <a:p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2012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年に比べ</a:t>
              </a:r>
              <a:r>
                <a:rPr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RMK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マーク認識後影響ある人は減少。ただし女性や高齢層には影響が高い傾向。</a:t>
              </a:r>
              <a:endParaRPr kumimoji="1"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49663" y="5149192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マーク認知率は向上せず。女性や高齢層を中心に影響を与えられる可能性あり。</a:t>
              </a:r>
              <a:endParaRPr lang="ja-JP" altLang="en-US" sz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8325043"/>
              </p:ext>
            </p:extLst>
          </p:nvPr>
        </p:nvGraphicFramePr>
        <p:xfrm>
          <a:off x="310472" y="1466496"/>
          <a:ext cx="8509678" cy="1334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0062"/>
                <a:gridCol w="2569872"/>
                <a:gridCol w="2569872"/>
                <a:gridCol w="2569872"/>
              </a:tblGrid>
              <a:tr h="222576">
                <a:tc>
                  <a:txBody>
                    <a:bodyPr/>
                    <a:lstStyle/>
                    <a:p>
                      <a:pPr algn="ct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位タイプ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冷凍麺順位（</a:t>
                      </a:r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位中）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冷凍麺おいしさ評価の経年変化（</a:t>
                      </a:r>
                      <a:r>
                        <a:rPr kumimoji="1" lang="en-US" altLang="ja-JP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%</a:t>
                      </a:r>
                      <a:r>
                        <a:rPr kumimoji="1" lang="ja-JP" altLang="en-US" sz="9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うどん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2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↓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そば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ラーメン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err="1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なま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麺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→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63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スパゲティ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乾麺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位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↑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8" name="テキスト ボックス 37"/>
          <p:cNvSpPr txBox="1"/>
          <p:nvPr/>
        </p:nvSpPr>
        <p:spPr>
          <a:xfrm>
            <a:off x="63803" y="965920"/>
            <a:ext cx="17700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〈</a:t>
            </a:r>
            <a:r>
              <a:rPr kumimoji="1"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どのタイプがおいしいかについて</a:t>
            </a:r>
            <a:r>
              <a:rPr kumimoji="1"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〉</a:t>
            </a:r>
            <a:endParaRPr kumimoji="1" lang="ja-JP" altLang="en-US" sz="9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44479" y="1178687"/>
            <a:ext cx="698663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冷凍麺はうどんが</a:t>
            </a:r>
            <a:r>
              <a:rPr lang="en-US" altLang="ja-JP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位、ただし徐々に減少。スパゲティの冷凍麺のおいしさ評価は増加傾向。</a:t>
            </a:r>
            <a:endParaRPr lang="ja-JP" altLang="en-US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grpSp>
        <p:nvGrpSpPr>
          <p:cNvPr id="41" name="グループ化 40"/>
          <p:cNvGrpSpPr/>
          <p:nvPr/>
        </p:nvGrpSpPr>
        <p:grpSpPr>
          <a:xfrm>
            <a:off x="68564" y="5862464"/>
            <a:ext cx="7169221" cy="630066"/>
            <a:chOff x="68564" y="5862464"/>
            <a:chExt cx="7169221" cy="630066"/>
          </a:xfrm>
        </p:grpSpPr>
        <p:sp>
          <p:nvSpPr>
            <p:cNvPr id="42" name="テキスト ボックス 41"/>
            <p:cNvSpPr txBox="1"/>
            <p:nvPr/>
          </p:nvSpPr>
          <p:spPr>
            <a:xfrm>
              <a:off x="68564" y="5862464"/>
              <a:ext cx="192552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〈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飲食店での冷凍</a:t>
              </a:r>
              <a:r>
                <a:rPr lang="ja-JP" altLang="en-US" sz="900" dirty="0" err="1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</a:t>
              </a:r>
              <a:r>
                <a:rPr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許容</a:t>
              </a:r>
              <a:r>
                <a:rPr kumimoji="1" lang="ja-JP" altLang="en-US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について</a:t>
              </a:r>
              <a:r>
                <a:rPr kumimoji="1" lang="en-US" altLang="ja-JP" sz="9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〉</a:t>
              </a:r>
              <a:endParaRPr kumimoji="1" lang="ja-JP" altLang="en-US" sz="9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242376" y="6277086"/>
              <a:ext cx="471475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・前回の調査では、絶対イヤ派と容認派が見えたが、</a:t>
              </a:r>
              <a:r>
                <a:rPr kumimoji="1" lang="en-US" altLang="ja-JP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2015</a:t>
              </a:r>
              <a:r>
                <a:rPr kumimoji="1"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年調査では、容認派が増加し絶対イヤ派が減少</a:t>
              </a:r>
              <a:r>
                <a:rPr lang="ja-JP" altLang="en-US" sz="800" dirty="0" smtClean="0"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。</a:t>
              </a:r>
              <a:endParaRPr kumimoji="1"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endParaRPr>
            </a:p>
          </p:txBody>
        </p:sp>
        <p:sp>
          <p:nvSpPr>
            <p:cNvPr id="64" name="正方形/長方形 63"/>
            <p:cNvSpPr/>
            <p:nvPr/>
          </p:nvSpPr>
          <p:spPr>
            <a:xfrm>
              <a:off x="251152" y="6053062"/>
              <a:ext cx="6986633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2005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年より徐々に冷凍</a:t>
              </a:r>
              <a:r>
                <a:rPr lang="ja-JP" altLang="en-US" sz="1200" b="1" dirty="0" err="1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めんの</a:t>
              </a:r>
              <a:r>
                <a:rPr lang="ja-JP" altLang="en-US" sz="1200" b="1" dirty="0" smtClean="0">
                  <a:solidFill>
                    <a:schemeClr val="tx2">
                      <a:lumMod val="50000"/>
                    </a:schemeClr>
                  </a:solidFill>
                  <a:latin typeface="HGPｺﾞｼｯｸM" panose="020B0600000000000000" pitchFamily="50" charset="-128"/>
                  <a:ea typeface="HGPｺﾞｼｯｸM" panose="020B0600000000000000" pitchFamily="50" charset="-128"/>
                </a:rPr>
                <a:t>許容度は増加傾向。</a:t>
              </a:r>
              <a:endParaRPr lang="ja-JP" altLang="en-US" sz="1200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260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総評③（冷凍</a:t>
            </a:r>
            <a:r>
              <a:rPr kumimoji="1" lang="ja-JP" altLang="en-US" dirty="0" err="1" smtClean="0"/>
              <a:t>めん</a:t>
            </a:r>
            <a:r>
              <a:rPr kumimoji="1" lang="ja-JP" altLang="en-US" dirty="0" smtClean="0"/>
              <a:t>生活者調査</a:t>
            </a:r>
            <a:r>
              <a:rPr kumimoji="1" lang="en-US" altLang="ja-JP" dirty="0" smtClean="0"/>
              <a:t>2015</a:t>
            </a:r>
            <a:r>
              <a:rPr kumimoji="1" lang="ja-JP" altLang="en-US" dirty="0" smtClean="0"/>
              <a:t>報告書より）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179512" y="620688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</a:t>
            </a:r>
            <a:r>
              <a:rPr kumimoji="1" lang="ja-JP" altLang="en-US" sz="1000" dirty="0" err="1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めん喫</a:t>
            </a:r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食者対象調査結果より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9044" y="1340768"/>
            <a:ext cx="757290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最もよく食べるのは、「うどん」が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年と比べ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「うどん」と「スパゲティ」は増加傾向。「そば」「ラーメン」は減少傾向。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」を食べるが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割強と最も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高い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男性や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代が「冷凍セット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」を好みより簡便志向。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女性や高齢層（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60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代以上）が「冷凍素材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」を好みより調理志向。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・どの麺類とも、「昼食」に冷凍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食べるが一番高い（食べないを除く）。「朝食」に食べるが低い（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5%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以下）。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年齢差は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代が「夜食」によく食べる傾向があり特徴的。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・朝食で冷凍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食べない理由は「ボリュームが多い」が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位。「調理が面倒」が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・各喫食シーンで冷凍麺をよく食べる理由を自由回答で聞くと、</a:t>
            </a:r>
            <a:endParaRPr lang="en-US" altLang="ja-JP" sz="8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うどんの夕食で「鍋の〆」の喫食、そばの夕食で「酒の〆」の喫食、ラーメンの夕食で「チャーハン等とのセット」の喫食、スパゲティの各シーンで「休日」の喫食など特徴的。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・添加具材は、どの麺類も比較的女性が具材を加える傾向。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2005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年より冷凍</a:t>
            </a:r>
            <a:r>
              <a:rPr kumimoji="1"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めんの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商品選択理由は「味のよさ」が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位、「低価格」が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位で「食べ慣れ」が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位。順位に変化はない。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・購入時比較するカテゴリーは、「インスタントラーメン」が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めん以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外の冷凍食品」が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年よりその他が増加傾向。（その他には比較検討しない人が多く含まれる）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kumimoji="1"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2005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年よりボリューム感は「丁度良い」が増加傾向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RMK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マークの認知は一般よりも喫食者のほうが高い。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RMK</a:t>
            </a:r>
            <a:r>
              <a:rPr lang="ja-JP" altLang="en-US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マーク認識後の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影響は喫食者より一般のほうが大きい。認識させることにより商品選択される可能性が高い。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・飲食店での冷凍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許容については一般と同様に増加傾向。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2158" y="3645024"/>
            <a:ext cx="2237927" cy="21602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kumimoji="1" lang="ja-JP" altLang="en-US" sz="10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最近の食意識変化について</a:t>
            </a:r>
            <a:endParaRPr kumimoji="1" lang="ja-JP" altLang="en-US" sz="10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690" y="4382248"/>
            <a:ext cx="64459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・一般、喫食者とも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食品への不安感が続いている</a:t>
            </a:r>
            <a:r>
              <a:rPr kumimoji="1"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・一般、喫食者とも上位には「食品の品質や安全性に関することについて」が挙がっている。</a:t>
            </a:r>
            <a:endParaRPr kumimoji="1"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・また、近年の物価高の影響からか価格の変化に敏感になっている。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・無駄のない食品購入や残飯を減らす努力などの意識は高く、かしこく節約を進めていることが伺える。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・また、原発事故の放射能問題については、自由回答からも今</a:t>
            </a:r>
            <a:r>
              <a:rPr lang="ja-JP" altLang="en-US" sz="800" dirty="0" err="1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だ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話題に上っており、引き続き消費者の食意識に関わる大きな問題であることが伺える。</a:t>
            </a:r>
            <a:endParaRPr lang="en-US" altLang="ja-JP" sz="8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42376" y="3933056"/>
            <a:ext cx="69866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最近の異物混入・食品偽装等のニュースにより消費者は敏感に。価格変化も気になり節約志向。</a:t>
            </a:r>
            <a:endParaRPr lang="en-US" altLang="ja-JP" sz="1200" b="1" dirty="0" smtClean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「良いものを安く</a:t>
            </a:r>
            <a:r>
              <a:rPr lang="en-US" altLang="ja-JP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無駄なく</a:t>
            </a:r>
            <a:r>
              <a:rPr lang="en-US" altLang="ja-JP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)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」の意識が根強い。</a:t>
            </a:r>
            <a:endParaRPr lang="ja-JP" altLang="en-US" sz="12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51520" y="908720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喫食者はおいしくて・安く・食べ慣れた冷凍</a:t>
            </a:r>
            <a:r>
              <a:rPr lang="ja-JP" altLang="en-US" sz="1200" b="1" dirty="0" err="1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好んで選択している。</a:t>
            </a:r>
            <a:endParaRPr lang="en-US" altLang="ja-JP" sz="1200" b="1" dirty="0" smtClean="0">
              <a:solidFill>
                <a:schemeClr val="tx2">
                  <a:lumMod val="50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各喫食シーンでは、昼食利用が多く、朝食は少ない。様々な用途・ニーズに合わせて冷凍</a:t>
            </a:r>
            <a:r>
              <a:rPr lang="ja-JP" altLang="en-US" sz="1200" b="1" dirty="0" err="1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めんを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工夫して</a:t>
            </a:r>
            <a:r>
              <a:rPr lang="ja-JP" altLang="en-US" sz="1200" b="1" dirty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食して</a:t>
            </a:r>
            <a:r>
              <a:rPr lang="ja-JP" altLang="en-US" sz="1200" b="1" dirty="0" smtClean="0">
                <a:solidFill>
                  <a:schemeClr val="tx2">
                    <a:lumMod val="50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いることが伺える。</a:t>
            </a:r>
            <a:endParaRPr lang="ja-JP" altLang="en-US" sz="12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9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8" y="4365332"/>
            <a:ext cx="4874400" cy="216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64" y="1952264"/>
            <a:ext cx="4874400" cy="2160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正方形/長方形 12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最近の異物混入・食品偽装等のニュースにより消費者は敏感に。価格変化も気になり節約志向。</a:t>
            </a:r>
          </a:p>
          <a:p>
            <a:pPr algn="ctr"/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「良いものを安く</a:t>
            </a:r>
            <a:r>
              <a:rPr lang="en-US" altLang="ja-JP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(</a:t>
            </a:r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無駄なく</a:t>
            </a:r>
            <a:r>
              <a:rPr lang="en-US" altLang="ja-JP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)</a:t>
            </a:r>
            <a:r>
              <a:rPr lang="ja-JP" altLang="en-US" sz="1600" b="1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」の意識が根強い</a:t>
            </a:r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、喫食者とも食品への不安感が続いている。また、近年の物価高の影響からか価格の変化に敏感になっている。</a:t>
            </a: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無駄のない食品購入や残飯を減らす努力などの意識は高く、かしこく節約を進めていることが伺える。</a:t>
            </a: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また、原発事故の放射能問題については、自由回答からも今</a:t>
            </a:r>
            <a:r>
              <a:rPr lang="ja-JP" altLang="en-US" sz="1000" dirty="0" err="1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だ</a:t>
            </a:r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話題に上っており、引き続き消費者の食意識に関わる大きな問題であることが伺える。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食意識変化について①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5</a:t>
            </a:fld>
            <a:endParaRPr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71108" y="1814627"/>
            <a:ext cx="3015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年前（</a:t>
            </a:r>
            <a:r>
              <a:rPr lang="en-US" altLang="ja-JP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年）と比較した食意識の変化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4181018"/>
            <a:ext cx="40623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</a:t>
            </a:r>
            <a:r>
              <a:rPr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3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年前（</a:t>
            </a:r>
            <a:r>
              <a:rPr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年）と比較した食意識の変化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（冷凍めん喫食者のみ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/n=336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364162" y="1844824"/>
            <a:ext cx="3528317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食品の安全・安心に関することで現在気になっていること（</a:t>
            </a:r>
            <a:r>
              <a:rPr lang="en-US" altLang="ja-JP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よりキーワード抽出）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79027" y="5445224"/>
            <a:ext cx="3098586" cy="1268207"/>
          </a:xfrm>
          <a:prstGeom prst="rect">
            <a:avLst/>
          </a:prstGeom>
          <a:solidFill>
            <a:schemeClr val="bg1"/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【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各項目抽出条件・キーワードについて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】※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複数キーワードを含む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異物混入：異物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遺物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混入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毒物（毒）　　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原産国：中国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韓国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海外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生産国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原産国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原産地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生産地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産地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　　山地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アジア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輸入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国産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日本　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偽装：偽装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虚偽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偽造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偽（偽り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真偽など）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嘘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うそ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表示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賞味</a:t>
            </a:r>
            <a:r>
              <a:rPr lang="ja-JP" altLang="en-US" sz="6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期限 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添加物：添加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甘味料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着色料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香料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保存料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酸化防止剤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遺伝子（遺伝子組み換え食品）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          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外食：外食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マクドナルド（マック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マクド）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ファーストフード（ファストフード）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惣菜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デリバリー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　　　ファミリーレストラン（ファミレス）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チキンナゲット（ナゲット）　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管理・モラル・クレーム：管理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モラル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クレーム　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放射能：放射能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放射線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放射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セシウム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/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福島　を含む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</a:p>
          <a:p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その他：上記キーワードを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つも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含まない</a:t>
            </a:r>
            <a:r>
              <a:rPr lang="en-US" altLang="ja-JP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FA</a:t>
            </a:r>
            <a:r>
              <a:rPr lang="ja-JP" altLang="en-US" sz="600" dirty="0" err="1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を抽</a:t>
            </a:r>
            <a:r>
              <a:rPr lang="ja-JP" altLang="en-US" sz="6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出</a:t>
            </a:r>
            <a:endParaRPr kumimoji="1" lang="ja-JP" altLang="en-US" sz="600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6" b="2530"/>
          <a:stretch/>
        </p:blipFill>
        <p:spPr bwMode="auto">
          <a:xfrm>
            <a:off x="518725" y="6597352"/>
            <a:ext cx="4125283" cy="186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94537" r="31449"/>
          <a:stretch/>
        </p:blipFill>
        <p:spPr bwMode="auto">
          <a:xfrm>
            <a:off x="6716067" y="5229200"/>
            <a:ext cx="864310" cy="172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19"/>
          <a:stretch/>
        </p:blipFill>
        <p:spPr bwMode="auto">
          <a:xfrm>
            <a:off x="5652120" y="1979694"/>
            <a:ext cx="2880320" cy="326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260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240" y="2104288"/>
            <a:ext cx="4658400" cy="3149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132662"/>
            <a:ext cx="4042800" cy="237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323528" y="658600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一般・喫食者とも上位には「食品の品質や安全性に関することについて」が挙がっている。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「原産国を意識するようになった」が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位、「工場を検査する第三者機関が必要だと感じる」が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「加工食品に使用されている食品材料に対する不安感が増した」が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位、「国内の原産地を意識するようになった」が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食意識変化について②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6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14627"/>
            <a:ext cx="46073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</a:t>
            </a:r>
            <a:r>
              <a:rPr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3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年前（</a:t>
            </a:r>
            <a:r>
              <a:rPr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2012</a:t>
            </a:r>
            <a:r>
              <a:rPr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年）と比較</a:t>
            </a:r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して最も変化したこと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n=1248/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冷凍麺喫食者のみ：</a:t>
            </a:r>
            <a:r>
              <a:rPr lang="en-US" altLang="ja-JP" sz="9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 n=336 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27672" y="2348880"/>
            <a:ext cx="4038978" cy="97216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4455416" y="2276872"/>
            <a:ext cx="4527360" cy="122413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395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323528" y="657264"/>
            <a:ext cx="8568472" cy="97629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rIns="144000" rtlCol="0" anchor="ctr"/>
          <a:lstStyle/>
          <a:p>
            <a:pPr algn="ctr"/>
            <a:r>
              <a:rPr lang="ja-JP" altLang="en-US" sz="1600" b="1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喫食頻度の高いのは、「うどん」「ラーメン」「スパゲティ」「そば」の順。</a:t>
            </a:r>
            <a:endParaRPr lang="en-US" altLang="ja-JP" sz="1600" b="1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女性に限る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と「スパゲティ」が「ラーメン」を逆転し、</a:t>
            </a:r>
            <a:r>
              <a:rPr lang="en-US" altLang="ja-JP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</a:t>
            </a:r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位。又、若年層ほど「スパゲティ」が高く、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schemeClr val="bg2">
                    <a:lumMod val="2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高齢層ほど「うどん」「そば」が高い。「ラーメン」は年代で大きな差はない。</a:t>
            </a:r>
            <a:endParaRPr lang="en-US" altLang="ja-JP" sz="1000" dirty="0" smtClean="0">
              <a:solidFill>
                <a:schemeClr val="bg2">
                  <a:lumMod val="2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麺類の喫食頻度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7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1108" y="1886635"/>
            <a:ext cx="17636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0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◆麺類の喫食頻度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n=1248</a:t>
            </a:r>
            <a:r>
              <a:rPr lang="ja-JP" altLang="en-US" sz="9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9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20903"/>
            <a:ext cx="4608032" cy="3767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33600"/>
            <a:ext cx="4140000" cy="165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937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6615" b="6693"/>
          <a:stretch/>
        </p:blipFill>
        <p:spPr bwMode="auto">
          <a:xfrm>
            <a:off x="807488" y="538632"/>
            <a:ext cx="4384115" cy="2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8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9968" y="5492953"/>
            <a:ext cx="4370400" cy="127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8" y="5506619"/>
            <a:ext cx="4370400" cy="127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30583"/>
            <a:ext cx="4370400" cy="1274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130583"/>
            <a:ext cx="4370400" cy="1274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992" y="2753473"/>
            <a:ext cx="4370400" cy="127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56" y="2753473"/>
            <a:ext cx="4370400" cy="1276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麺類の喫食頻度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E360-BD98-4A81-A743-0577CB30CE9E}" type="slidenum">
              <a:rPr lang="ja-JP" altLang="en-US" smtClean="0"/>
              <a:pPr/>
              <a:t>8</a:t>
            </a:fld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1108" y="749640"/>
            <a:ext cx="8354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●男性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n=624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805287" y="749640"/>
            <a:ext cx="83548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●女性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n=624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68" y="952841"/>
            <a:ext cx="4370114" cy="1274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672" y="952841"/>
            <a:ext cx="4370400" cy="1274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271108" y="2551512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05287" y="2551512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37168" y="2227699"/>
            <a:ext cx="899932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269436" y="3927465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803615" y="3927465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5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69436" y="5303418"/>
            <a:ext cx="85151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6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803615" y="5303418"/>
            <a:ext cx="10567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●</a:t>
            </a:r>
            <a:r>
              <a:rPr lang="en-US" altLang="ja-JP" sz="8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7</a:t>
            </a:r>
            <a:r>
              <a:rPr lang="en-US" altLang="ja-JP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</a:t>
            </a:r>
            <a:r>
              <a:rPr lang="ja-JP" altLang="en-US" sz="8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代以上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</a:t>
            </a:r>
            <a:r>
              <a:rPr lang="en-US" altLang="ja-JP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n=208</a:t>
            </a:r>
            <a:r>
              <a:rPr lang="ja-JP" altLang="en-US" sz="7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）</a:t>
            </a:r>
            <a:endParaRPr lang="en-US" altLang="ja-JP" sz="700" dirty="0" smtClean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049" name="正方形/長方形 2048"/>
          <p:cNvSpPr/>
          <p:nvPr/>
        </p:nvSpPr>
        <p:spPr>
          <a:xfrm>
            <a:off x="107504" y="598280"/>
            <a:ext cx="623024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性別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07504" y="2348880"/>
            <a:ext cx="623024" cy="15135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年代</a:t>
            </a:r>
            <a:r>
              <a:rPr kumimoji="1" lang="ja-JP" altLang="en-US" sz="8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別</a:t>
            </a:r>
            <a:endParaRPr kumimoji="1" lang="ja-JP" altLang="en-US" sz="800" dirty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49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93307" r="46524" b="841"/>
          <a:stretch/>
        </p:blipFill>
        <p:spPr bwMode="auto">
          <a:xfrm>
            <a:off x="4856685" y="568776"/>
            <a:ext cx="2344457" cy="209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8034" t="93307"/>
          <a:stretch/>
        </p:blipFill>
        <p:spPr bwMode="auto">
          <a:xfrm>
            <a:off x="7377185" y="568776"/>
            <a:ext cx="1401423" cy="2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849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</TotalTime>
  <Words>3276</Words>
  <Application>Microsoft Office PowerPoint</Application>
  <PresentationFormat>画面に合わせる (4:3)</PresentationFormat>
  <Paragraphs>375</Paragraphs>
  <Slides>21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21</vt:i4>
      </vt:variant>
    </vt:vector>
  </HeadingPairs>
  <TitlesOfParts>
    <vt:vector size="22" baseType="lpstr">
      <vt:lpstr>Office ​​テーマ</vt:lpstr>
      <vt:lpstr>2015年 冷凍めん生活者調査 【リリース用ダイジェスト版】 </vt:lpstr>
      <vt:lpstr>調査概要</vt:lpstr>
      <vt:lpstr>総評①（冷凍めん生活者調査2015報告書より）</vt:lpstr>
      <vt:lpstr>総評②（冷凍めん生活者調査2015報告書より）</vt:lpstr>
      <vt:lpstr>総評③（冷凍めん生活者調査2015報告書より）</vt:lpstr>
      <vt:lpstr>食意識変化について①</vt:lpstr>
      <vt:lpstr>食意識変化について②</vt:lpstr>
      <vt:lpstr>麺類の喫食頻度</vt:lpstr>
      <vt:lpstr>麺類の喫食頻度</vt:lpstr>
      <vt:lpstr>麺類のタイプ別認知率、喫食経験率、最頻喫食率</vt:lpstr>
      <vt:lpstr>冷凍めんの認知率、喫食経験率、最頻喫食率</vt:lpstr>
      <vt:lpstr>冷凍めんの認知率、喫食経験率、最頻喫食率</vt:lpstr>
      <vt:lpstr>麺類のタイプ別おいしさの好感度</vt:lpstr>
      <vt:lpstr>冷凍めんの良いイメージ/悪いイメージ</vt:lpstr>
      <vt:lpstr>冷凍めんの喫食カテゴリー</vt:lpstr>
      <vt:lpstr>冷凍めんのタイプ</vt:lpstr>
      <vt:lpstr>冷凍めんのカテゴリー別喫食シーン</vt:lpstr>
      <vt:lpstr>調理時に添加する具材</vt:lpstr>
      <vt:lpstr>購入商品の選択理由</vt:lpstr>
      <vt:lpstr>冷凍めんの特長別魅力度</vt:lpstr>
      <vt:lpstr>飲食店での冷凍めん許容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冷凍めん及び各タイプ麺類に関する ユーザー調査報告書</dc:title>
  <dc:creator>ISMDCSS_USER01</dc:creator>
  <cp:lastModifiedBy>ISMDCSS_USER01</cp:lastModifiedBy>
  <cp:revision>73</cp:revision>
  <cp:lastPrinted>2015-03-26T06:36:08Z</cp:lastPrinted>
  <dcterms:created xsi:type="dcterms:W3CDTF">2015-02-10T06:44:03Z</dcterms:created>
  <dcterms:modified xsi:type="dcterms:W3CDTF">2015-03-26T06:43:34Z</dcterms:modified>
</cp:coreProperties>
</file>