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73"/>
  </p:notesMasterIdLst>
  <p:sldIdLst>
    <p:sldId id="256" r:id="rId2"/>
    <p:sldId id="257" r:id="rId3"/>
    <p:sldId id="259" r:id="rId4"/>
    <p:sldId id="258" r:id="rId5"/>
    <p:sldId id="260" r:id="rId6"/>
    <p:sldId id="261" r:id="rId7"/>
    <p:sldId id="262" r:id="rId8"/>
    <p:sldId id="263" r:id="rId9"/>
    <p:sldId id="264" r:id="rId10"/>
    <p:sldId id="324" r:id="rId11"/>
    <p:sldId id="325" r:id="rId12"/>
    <p:sldId id="326" r:id="rId13"/>
    <p:sldId id="327" r:id="rId14"/>
    <p:sldId id="328" r:id="rId15"/>
    <p:sldId id="329" r:id="rId16"/>
    <p:sldId id="271" r:id="rId17"/>
    <p:sldId id="330" r:id="rId18"/>
    <p:sldId id="331" r:id="rId19"/>
    <p:sldId id="332" r:id="rId20"/>
    <p:sldId id="275" r:id="rId21"/>
    <p:sldId id="276" r:id="rId22"/>
    <p:sldId id="333" r:id="rId23"/>
    <p:sldId id="334" r:id="rId24"/>
    <p:sldId id="335" r:id="rId25"/>
    <p:sldId id="280" r:id="rId26"/>
    <p:sldId id="336" r:id="rId27"/>
    <p:sldId id="282" r:id="rId28"/>
    <p:sldId id="337" r:id="rId29"/>
    <p:sldId id="338" r:id="rId30"/>
    <p:sldId id="339" r:id="rId31"/>
    <p:sldId id="340" r:id="rId32"/>
    <p:sldId id="287" r:id="rId33"/>
    <p:sldId id="288" r:id="rId34"/>
    <p:sldId id="289" r:id="rId35"/>
    <p:sldId id="291" r:id="rId36"/>
    <p:sldId id="293" r:id="rId37"/>
    <p:sldId id="292" r:id="rId38"/>
    <p:sldId id="290" r:id="rId39"/>
    <p:sldId id="294" r:id="rId40"/>
    <p:sldId id="341" r:id="rId41"/>
    <p:sldId id="342" r:id="rId42"/>
    <p:sldId id="343" r:id="rId43"/>
    <p:sldId id="358" r:id="rId44"/>
    <p:sldId id="298" r:id="rId45"/>
    <p:sldId id="357" r:id="rId46"/>
    <p:sldId id="299" r:id="rId47"/>
    <p:sldId id="344" r:id="rId48"/>
    <p:sldId id="345" r:id="rId49"/>
    <p:sldId id="346" r:id="rId50"/>
    <p:sldId id="303" r:id="rId51"/>
    <p:sldId id="304" r:id="rId52"/>
    <p:sldId id="305" r:id="rId53"/>
    <p:sldId id="306" r:id="rId54"/>
    <p:sldId id="307" r:id="rId55"/>
    <p:sldId id="308" r:id="rId56"/>
    <p:sldId id="309" r:id="rId57"/>
    <p:sldId id="311" r:id="rId58"/>
    <p:sldId id="310" r:id="rId59"/>
    <p:sldId id="347" r:id="rId60"/>
    <p:sldId id="348" r:id="rId61"/>
    <p:sldId id="349" r:id="rId62"/>
    <p:sldId id="350" r:id="rId63"/>
    <p:sldId id="351" r:id="rId64"/>
    <p:sldId id="352" r:id="rId65"/>
    <p:sldId id="353" r:id="rId66"/>
    <p:sldId id="354" r:id="rId67"/>
    <p:sldId id="355" r:id="rId68"/>
    <p:sldId id="322" r:id="rId69"/>
    <p:sldId id="320" r:id="rId70"/>
    <p:sldId id="360" r:id="rId71"/>
    <p:sldId id="361" r:id="rId7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9625" autoAdjust="0"/>
  </p:normalViewPr>
  <p:slideViewPr>
    <p:cSldViewPr showGuides="1">
      <p:cViewPr varScale="1">
        <p:scale>
          <a:sx n="108" d="100"/>
          <a:sy n="108" d="100"/>
        </p:scale>
        <p:origin x="-468" y="-84"/>
      </p:cViewPr>
      <p:guideLst>
        <p:guide orient="horz" pos="2160"/>
        <p:guide orient="horz" pos="2432"/>
        <p:guide orient="horz" pos="4247"/>
        <p:guide orient="horz" pos="527"/>
        <p:guide orient="horz" pos="4110"/>
        <p:guide orient="horz" pos="754"/>
        <p:guide orient="horz" pos="1207"/>
        <p:guide orient="horz" pos="1026"/>
        <p:guide orient="horz" pos="2296"/>
        <p:guide pos="2880"/>
        <p:guide pos="5511"/>
        <p:guide pos="113"/>
        <p:guide pos="3470"/>
        <p:guide pos="5556"/>
        <p:guide pos="748"/>
        <p:guide pos="2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C103424-E6C5-4D63-92CB-48734547D316}" type="datetimeFigureOut">
              <a:rPr kumimoji="1" lang="ja-JP" altLang="en-US" smtClean="0"/>
              <a:t>2015/3/24</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2E9C513-44D9-4495-82A4-54CAEC0A1170}" type="slidenum">
              <a:rPr kumimoji="1" lang="ja-JP" altLang="en-US" smtClean="0"/>
              <a:t>‹#›</a:t>
            </a:fld>
            <a:endParaRPr kumimoji="1" lang="ja-JP" altLang="en-US"/>
          </a:p>
        </p:txBody>
      </p:sp>
    </p:spTree>
    <p:extLst>
      <p:ext uri="{BB962C8B-B14F-4D97-AF65-F5344CB8AC3E}">
        <p14:creationId xmlns:p14="http://schemas.microsoft.com/office/powerpoint/2010/main" val="41214725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241808"/>
            <a:ext cx="7772400" cy="2304256"/>
          </a:xfrm>
        </p:spPr>
        <p:txBody>
          <a:bodyPr>
            <a:normAutofit/>
          </a:bodyPr>
          <a:lstStyle>
            <a:lvl1pPr>
              <a:defRPr sz="3200" b="1">
                <a:latin typeface="HGPｺﾞｼｯｸE" panose="020B0900000000000000" pitchFamily="50" charset="-128"/>
                <a:ea typeface="HGPｺﾞｼｯｸE" panose="020B0900000000000000" pitchFamily="50" charset="-128"/>
              </a:defRPr>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4869160"/>
            <a:ext cx="6400800" cy="115212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cxnSp>
        <p:nvCxnSpPr>
          <p:cNvPr id="8" name="直線コネクタ 7"/>
          <p:cNvCxnSpPr/>
          <p:nvPr userDrawn="1"/>
        </p:nvCxnSpPr>
        <p:spPr>
          <a:xfrm>
            <a:off x="0" y="2232572"/>
            <a:ext cx="9144000" cy="0"/>
          </a:xfrm>
          <a:prstGeom prst="line">
            <a:avLst/>
          </a:prstGeom>
          <a:ln w="95250" cmpd="thickThi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userDrawn="1"/>
        </p:nvCxnSpPr>
        <p:spPr>
          <a:xfrm>
            <a:off x="-10684" y="4509120"/>
            <a:ext cx="9144000" cy="0"/>
          </a:xfrm>
          <a:prstGeom prst="line">
            <a:avLst/>
          </a:prstGeom>
          <a:ln w="95250" cmpd="thinThick">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55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A9E360-BD98-4A81-A743-0577CB30CE9E}" type="slidenum">
              <a:rPr kumimoji="1" lang="ja-JP" altLang="en-US" smtClean="0"/>
              <a:t>‹#›</a:t>
            </a:fld>
            <a:endParaRPr kumimoji="1" lang="ja-JP" altLang="en-US"/>
          </a:p>
        </p:txBody>
      </p:sp>
    </p:spTree>
    <p:extLst>
      <p:ext uri="{BB962C8B-B14F-4D97-AF65-F5344CB8AC3E}">
        <p14:creationId xmlns:p14="http://schemas.microsoft.com/office/powerpoint/2010/main" val="62527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A9E360-BD98-4A81-A743-0577CB30CE9E}" type="slidenum">
              <a:rPr kumimoji="1" lang="ja-JP" altLang="en-US" smtClean="0"/>
              <a:t>‹#›</a:t>
            </a:fld>
            <a:endParaRPr kumimoji="1" lang="ja-JP" altLang="en-US"/>
          </a:p>
        </p:txBody>
      </p:sp>
    </p:spTree>
    <p:extLst>
      <p:ext uri="{BB962C8B-B14F-4D97-AF65-F5344CB8AC3E}">
        <p14:creationId xmlns:p14="http://schemas.microsoft.com/office/powerpoint/2010/main" val="401245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8634"/>
            <a:ext cx="9144000" cy="395090"/>
          </a:xfrm>
        </p:spPr>
        <p:txBody>
          <a:bodyPr>
            <a:normAutofit/>
          </a:bodyPr>
          <a:lstStyle>
            <a:lvl1pPr algn="l">
              <a:defRPr sz="1800" b="0">
                <a:latin typeface="HGPｺﾞｼｯｸM" panose="020B0600000000000000" pitchFamily="50" charset="-128"/>
                <a:ea typeface="HGPｺﾞｼｯｸM" panose="020B0600000000000000" pitchFamily="50" charset="-128"/>
              </a:defRPr>
            </a:lvl1pPr>
          </a:lstStyle>
          <a:p>
            <a:r>
              <a:rPr kumimoji="1" lang="ja-JP" altLang="en-US" smtClean="0"/>
              <a:t>マスター タイトルの書式設定</a:t>
            </a:r>
            <a:endParaRPr kumimoji="1" lang="ja-JP" altLang="en-US"/>
          </a:p>
        </p:txBody>
      </p:sp>
      <p:sp>
        <p:nvSpPr>
          <p:cNvPr id="6" name="スライド番号プレースホルダー 5"/>
          <p:cNvSpPr>
            <a:spLocks noGrp="1"/>
          </p:cNvSpPr>
          <p:nvPr>
            <p:ph type="sldNum" sz="quarter" idx="12"/>
          </p:nvPr>
        </p:nvSpPr>
        <p:spPr>
          <a:xfrm>
            <a:off x="8820472" y="6669360"/>
            <a:ext cx="331160" cy="188640"/>
          </a:xfrm>
        </p:spPr>
        <p:txBody>
          <a:bodyPr/>
          <a:lstStyle>
            <a:lvl1pPr>
              <a:defRPr sz="900"/>
            </a:lvl1pPr>
          </a:lstStyle>
          <a:p>
            <a:fld id="{D5A9E360-BD98-4A81-A743-0577CB30CE9E}" type="slidenum">
              <a:rPr lang="ja-JP" altLang="en-US" smtClean="0"/>
              <a:pPr/>
              <a:t>‹#›</a:t>
            </a:fld>
            <a:endParaRPr lang="ja-JP" altLang="en-US"/>
          </a:p>
        </p:txBody>
      </p:sp>
      <p:cxnSp>
        <p:nvCxnSpPr>
          <p:cNvPr id="8" name="直線コネクタ 7"/>
          <p:cNvCxnSpPr/>
          <p:nvPr userDrawn="1"/>
        </p:nvCxnSpPr>
        <p:spPr>
          <a:xfrm>
            <a:off x="0" y="458200"/>
            <a:ext cx="9144000" cy="0"/>
          </a:xfrm>
          <a:prstGeom prst="line">
            <a:avLst/>
          </a:prstGeom>
          <a:ln w="95250" cmpd="thickThin">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41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2726064"/>
            <a:ext cx="7772400" cy="1362075"/>
          </a:xfrm>
        </p:spPr>
        <p:txBody>
          <a:bodyPr anchor="ctr">
            <a:normAutofit/>
          </a:bodyPr>
          <a:lstStyle>
            <a:lvl1pPr algn="ctr">
              <a:defRPr sz="3200" b="0" cap="all">
                <a:latin typeface="HGPｺﾞｼｯｸE" panose="020B0900000000000000" pitchFamily="50" charset="-128"/>
                <a:ea typeface="HGPｺﾞｼｯｸE" panose="020B0900000000000000" pitchFamily="50" charset="-128"/>
              </a:defRPr>
            </a:lvl1p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350511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A9E360-BD98-4A81-A743-0577CB30CE9E}" type="slidenum">
              <a:rPr kumimoji="1" lang="ja-JP" altLang="en-US" smtClean="0"/>
              <a:t>‹#›</a:t>
            </a:fld>
            <a:endParaRPr kumimoji="1" lang="ja-JP" altLang="en-US"/>
          </a:p>
        </p:txBody>
      </p:sp>
    </p:spTree>
    <p:extLst>
      <p:ext uri="{BB962C8B-B14F-4D97-AF65-F5344CB8AC3E}">
        <p14:creationId xmlns:p14="http://schemas.microsoft.com/office/powerpoint/2010/main" val="23682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5A9E360-BD98-4A81-A743-0577CB30CE9E}" type="slidenum">
              <a:rPr kumimoji="1" lang="ja-JP" altLang="en-US" smtClean="0"/>
              <a:t>‹#›</a:t>
            </a:fld>
            <a:endParaRPr kumimoji="1" lang="ja-JP" altLang="en-US"/>
          </a:p>
        </p:txBody>
      </p:sp>
    </p:spTree>
    <p:extLst>
      <p:ext uri="{BB962C8B-B14F-4D97-AF65-F5344CB8AC3E}">
        <p14:creationId xmlns:p14="http://schemas.microsoft.com/office/powerpoint/2010/main" val="306710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5A9E360-BD98-4A81-A743-0577CB30CE9E}" type="slidenum">
              <a:rPr kumimoji="1" lang="ja-JP" altLang="en-US" smtClean="0"/>
              <a:t>‹#›</a:t>
            </a:fld>
            <a:endParaRPr kumimoji="1" lang="ja-JP" altLang="en-US"/>
          </a:p>
        </p:txBody>
      </p:sp>
    </p:spTree>
    <p:extLst>
      <p:ext uri="{BB962C8B-B14F-4D97-AF65-F5344CB8AC3E}">
        <p14:creationId xmlns:p14="http://schemas.microsoft.com/office/powerpoint/2010/main" val="291321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5A9E360-BD98-4A81-A743-0577CB30CE9E}" type="slidenum">
              <a:rPr kumimoji="1" lang="ja-JP" altLang="en-US" smtClean="0"/>
              <a:t>‹#›</a:t>
            </a:fld>
            <a:endParaRPr kumimoji="1" lang="ja-JP" altLang="en-US"/>
          </a:p>
        </p:txBody>
      </p:sp>
    </p:spTree>
    <p:extLst>
      <p:ext uri="{BB962C8B-B14F-4D97-AF65-F5344CB8AC3E}">
        <p14:creationId xmlns:p14="http://schemas.microsoft.com/office/powerpoint/2010/main" val="104768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A9E360-BD98-4A81-A743-0577CB30CE9E}" type="slidenum">
              <a:rPr kumimoji="1" lang="ja-JP" altLang="en-US" smtClean="0"/>
              <a:t>‹#›</a:t>
            </a:fld>
            <a:endParaRPr kumimoji="1" lang="ja-JP" altLang="en-US"/>
          </a:p>
        </p:txBody>
      </p:sp>
    </p:spTree>
    <p:extLst>
      <p:ext uri="{BB962C8B-B14F-4D97-AF65-F5344CB8AC3E}">
        <p14:creationId xmlns:p14="http://schemas.microsoft.com/office/powerpoint/2010/main" val="418855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A9E360-BD98-4A81-A743-0577CB30CE9E}" type="slidenum">
              <a:rPr kumimoji="1" lang="ja-JP" altLang="en-US" smtClean="0"/>
              <a:t>‹#›</a:t>
            </a:fld>
            <a:endParaRPr kumimoji="1" lang="ja-JP" altLang="en-US"/>
          </a:p>
        </p:txBody>
      </p:sp>
    </p:spTree>
    <p:extLst>
      <p:ext uri="{BB962C8B-B14F-4D97-AF65-F5344CB8AC3E}">
        <p14:creationId xmlns:p14="http://schemas.microsoft.com/office/powerpoint/2010/main" val="289142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9E360-BD98-4A81-A743-0577CB30CE9E}" type="slidenum">
              <a:rPr kumimoji="1" lang="ja-JP" altLang="en-US" smtClean="0"/>
              <a:t>‹#›</a:t>
            </a:fld>
            <a:endParaRPr kumimoji="1" lang="ja-JP" altLang="en-US"/>
          </a:p>
        </p:txBody>
      </p:sp>
    </p:spTree>
    <p:extLst>
      <p:ext uri="{BB962C8B-B14F-4D97-AF65-F5344CB8AC3E}">
        <p14:creationId xmlns:p14="http://schemas.microsoft.com/office/powerpoint/2010/main" val="424812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9.emf"/><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33.emf"/><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37.emf"/><Relationship Id="rId4"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41.emf"/><Relationship Id="rId4" Type="http://schemas.openxmlformats.org/officeDocument/2006/relationships/image" Target="../media/image40.emf"/></Relationships>
</file>

<file path=ppt/slides/_rels/slide1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45.emf"/><Relationship Id="rId4" Type="http://schemas.openxmlformats.org/officeDocument/2006/relationships/image" Target="../media/image44.emf"/></Relationships>
</file>

<file path=ppt/slides/_rels/slide1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49.emf"/><Relationship Id="rId4" Type="http://schemas.openxmlformats.org/officeDocument/2006/relationships/image" Target="../media/image48.emf"/></Relationships>
</file>

<file path=ppt/slides/_rels/slide1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emf"/></Relationships>
</file>

<file path=ppt/slides/_rels/slide1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image" Target="../media/image56.emf"/></Relationships>
</file>

<file path=ppt/slides/_rels/slide1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0.emf"/></Relationships>
</file>

<file path=ppt/slides/_rels/slide1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 Id="rId5" Type="http://schemas.openxmlformats.org/officeDocument/2006/relationships/image" Target="../media/image65.emf"/><Relationship Id="rId4" Type="http://schemas.openxmlformats.org/officeDocument/2006/relationships/image" Target="../media/image6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71.emf"/><Relationship Id="rId4" Type="http://schemas.openxmlformats.org/officeDocument/2006/relationships/image" Target="../media/image70.emf"/></Relationships>
</file>

<file path=ppt/slides/_rels/slide2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75.emf"/><Relationship Id="rId4" Type="http://schemas.openxmlformats.org/officeDocument/2006/relationships/image" Target="../media/image74.emf"/></Relationships>
</file>

<file path=ppt/slides/_rels/slide2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79.emf"/><Relationship Id="rId4" Type="http://schemas.openxmlformats.org/officeDocument/2006/relationships/image" Target="../media/image78.emf"/></Relationships>
</file>

<file path=ppt/slides/_rels/slide24.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83.emf"/><Relationship Id="rId4" Type="http://schemas.openxmlformats.org/officeDocument/2006/relationships/image" Target="../media/image82.emf"/></Relationships>
</file>

<file path=ppt/slides/_rels/slide25.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2.xml"/><Relationship Id="rId4" Type="http://schemas.openxmlformats.org/officeDocument/2006/relationships/image" Target="../media/image86.emf"/></Relationships>
</file>

<file path=ppt/slides/_rels/slide2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2.xml"/><Relationship Id="rId4" Type="http://schemas.openxmlformats.org/officeDocument/2006/relationships/image" Target="../media/image89.emf"/></Relationships>
</file>

<file path=ppt/slides/_rels/slide27.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2.xml"/><Relationship Id="rId5" Type="http://schemas.openxmlformats.org/officeDocument/2006/relationships/image" Target="../media/image93.emf"/><Relationship Id="rId4" Type="http://schemas.openxmlformats.org/officeDocument/2006/relationships/image" Target="../media/image92.emf"/></Relationships>
</file>

<file path=ppt/slides/_rels/slide28.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2.xml"/><Relationship Id="rId6" Type="http://schemas.openxmlformats.org/officeDocument/2006/relationships/image" Target="../media/image91.emf"/><Relationship Id="rId5" Type="http://schemas.openxmlformats.org/officeDocument/2006/relationships/image" Target="../media/image97.emf"/><Relationship Id="rId4" Type="http://schemas.openxmlformats.org/officeDocument/2006/relationships/image" Target="../media/image96.emf"/></Relationships>
</file>

<file path=ppt/slides/_rels/slide29.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2.xml"/><Relationship Id="rId6" Type="http://schemas.openxmlformats.org/officeDocument/2006/relationships/image" Target="../media/image91.emf"/><Relationship Id="rId5" Type="http://schemas.openxmlformats.org/officeDocument/2006/relationships/image" Target="../media/image101.emf"/><Relationship Id="rId4" Type="http://schemas.openxmlformats.org/officeDocument/2006/relationships/image" Target="../media/image10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2.xml"/><Relationship Id="rId6" Type="http://schemas.openxmlformats.org/officeDocument/2006/relationships/image" Target="../media/image91.emf"/><Relationship Id="rId5" Type="http://schemas.openxmlformats.org/officeDocument/2006/relationships/image" Target="../media/image105.emf"/><Relationship Id="rId4" Type="http://schemas.openxmlformats.org/officeDocument/2006/relationships/image" Target="../media/image104.emf"/></Relationships>
</file>

<file path=ppt/slides/_rels/slide31.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2.xml"/><Relationship Id="rId6" Type="http://schemas.openxmlformats.org/officeDocument/2006/relationships/image" Target="../media/image91.emf"/><Relationship Id="rId5" Type="http://schemas.openxmlformats.org/officeDocument/2006/relationships/image" Target="../media/image109.emf"/><Relationship Id="rId4" Type="http://schemas.openxmlformats.org/officeDocument/2006/relationships/image" Target="../media/image108.emf"/></Relationships>
</file>

<file path=ppt/slides/_rels/slide32.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2.xml"/><Relationship Id="rId5" Type="http://schemas.openxmlformats.org/officeDocument/2006/relationships/image" Target="../media/image113.emf"/><Relationship Id="rId4" Type="http://schemas.openxmlformats.org/officeDocument/2006/relationships/image" Target="../media/image112.emf"/></Relationships>
</file>

<file path=ppt/slides/_rels/slide33.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slideLayout" Target="../slideLayouts/slideLayout2.xml"/><Relationship Id="rId6" Type="http://schemas.openxmlformats.org/officeDocument/2006/relationships/image" Target="../media/image118.emf"/><Relationship Id="rId5" Type="http://schemas.openxmlformats.org/officeDocument/2006/relationships/image" Target="../media/image117.jpeg"/><Relationship Id="rId4" Type="http://schemas.openxmlformats.org/officeDocument/2006/relationships/image" Target="../media/image116.emf"/></Relationships>
</file>

<file path=ppt/slides/_rels/slide34.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slideLayout" Target="../slideLayouts/slideLayout2.xml"/><Relationship Id="rId5" Type="http://schemas.openxmlformats.org/officeDocument/2006/relationships/image" Target="../media/image122.emf"/><Relationship Id="rId4" Type="http://schemas.openxmlformats.org/officeDocument/2006/relationships/image" Target="../media/image121.emf"/></Relationships>
</file>

<file path=ppt/slides/_rels/slide35.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slideLayout" Target="../slideLayouts/slideLayout2.xml"/><Relationship Id="rId6" Type="http://schemas.openxmlformats.org/officeDocument/2006/relationships/image" Target="../media/image127.emf"/><Relationship Id="rId5" Type="http://schemas.openxmlformats.org/officeDocument/2006/relationships/image" Target="../media/image126.emf"/><Relationship Id="rId4" Type="http://schemas.openxmlformats.org/officeDocument/2006/relationships/image" Target="../media/image12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emf"/><Relationship Id="rId1" Type="http://schemas.openxmlformats.org/officeDocument/2006/relationships/slideLayout" Target="../slideLayouts/slideLayout2.xml"/><Relationship Id="rId5" Type="http://schemas.openxmlformats.org/officeDocument/2006/relationships/image" Target="../media/image131.emf"/><Relationship Id="rId4" Type="http://schemas.openxmlformats.org/officeDocument/2006/relationships/image" Target="../media/image130.emf"/></Relationships>
</file>

<file path=ppt/slides/_rels/slide38.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image" Target="../media/image132.emf"/><Relationship Id="rId1" Type="http://schemas.openxmlformats.org/officeDocument/2006/relationships/slideLayout" Target="../slideLayouts/slideLayout2.xml"/><Relationship Id="rId5" Type="http://schemas.openxmlformats.org/officeDocument/2006/relationships/image" Target="../media/image135.emf"/><Relationship Id="rId4" Type="http://schemas.openxmlformats.org/officeDocument/2006/relationships/image" Target="../media/image134.emf"/></Relationships>
</file>

<file path=ppt/slides/_rels/slide39.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slideLayout" Target="../slideLayouts/slideLayout2.xml"/><Relationship Id="rId5" Type="http://schemas.openxmlformats.org/officeDocument/2006/relationships/image" Target="../media/image139.emf"/><Relationship Id="rId4" Type="http://schemas.openxmlformats.org/officeDocument/2006/relationships/image" Target="../media/image138.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emf"/><Relationship Id="rId1" Type="http://schemas.openxmlformats.org/officeDocument/2006/relationships/slideLayout" Target="../slideLayouts/slideLayout2.xml"/><Relationship Id="rId6" Type="http://schemas.openxmlformats.org/officeDocument/2006/relationships/image" Target="../media/image139.emf"/><Relationship Id="rId5" Type="http://schemas.openxmlformats.org/officeDocument/2006/relationships/image" Target="../media/image143.emf"/><Relationship Id="rId4" Type="http://schemas.openxmlformats.org/officeDocument/2006/relationships/image" Target="../media/image142.emf"/></Relationships>
</file>

<file path=ppt/slides/_rels/slide41.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image" Target="../media/image144.emf"/><Relationship Id="rId1" Type="http://schemas.openxmlformats.org/officeDocument/2006/relationships/slideLayout" Target="../slideLayouts/slideLayout2.xml"/><Relationship Id="rId6" Type="http://schemas.openxmlformats.org/officeDocument/2006/relationships/image" Target="../media/image139.emf"/><Relationship Id="rId5" Type="http://schemas.openxmlformats.org/officeDocument/2006/relationships/image" Target="../media/image147.emf"/><Relationship Id="rId4" Type="http://schemas.openxmlformats.org/officeDocument/2006/relationships/image" Target="../media/image146.emf"/></Relationships>
</file>

<file path=ppt/slides/_rels/slide42.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148.emf"/><Relationship Id="rId1" Type="http://schemas.openxmlformats.org/officeDocument/2006/relationships/slideLayout" Target="../slideLayouts/slideLayout2.xml"/><Relationship Id="rId6" Type="http://schemas.openxmlformats.org/officeDocument/2006/relationships/image" Target="../media/image139.emf"/><Relationship Id="rId5" Type="http://schemas.openxmlformats.org/officeDocument/2006/relationships/image" Target="../media/image151.emf"/><Relationship Id="rId4" Type="http://schemas.openxmlformats.org/officeDocument/2006/relationships/image" Target="../media/image15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image" Target="../media/image152.emf"/><Relationship Id="rId1" Type="http://schemas.openxmlformats.org/officeDocument/2006/relationships/slideLayout" Target="../slideLayouts/slideLayout2.xml"/><Relationship Id="rId6" Type="http://schemas.openxmlformats.org/officeDocument/2006/relationships/image" Target="../media/image156.emf"/><Relationship Id="rId5" Type="http://schemas.openxmlformats.org/officeDocument/2006/relationships/image" Target="../media/image155.emf"/><Relationship Id="rId4" Type="http://schemas.openxmlformats.org/officeDocument/2006/relationships/image" Target="../media/image15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image" Target="../media/image157.emf"/><Relationship Id="rId1" Type="http://schemas.openxmlformats.org/officeDocument/2006/relationships/slideLayout" Target="../slideLayouts/slideLayout2.xml"/><Relationship Id="rId5" Type="http://schemas.openxmlformats.org/officeDocument/2006/relationships/image" Target="../media/image160.emf"/><Relationship Id="rId4" Type="http://schemas.openxmlformats.org/officeDocument/2006/relationships/image" Target="../media/image159.emf"/></Relationships>
</file>

<file path=ppt/slides/_rels/slide47.x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image" Target="../media/image161.emf"/><Relationship Id="rId1" Type="http://schemas.openxmlformats.org/officeDocument/2006/relationships/slideLayout" Target="../slideLayouts/slideLayout2.xml"/><Relationship Id="rId6" Type="http://schemas.openxmlformats.org/officeDocument/2006/relationships/image" Target="../media/image158.emf"/><Relationship Id="rId5" Type="http://schemas.openxmlformats.org/officeDocument/2006/relationships/image" Target="../media/image164.emf"/><Relationship Id="rId4" Type="http://schemas.openxmlformats.org/officeDocument/2006/relationships/image" Target="../media/image163.emf"/></Relationships>
</file>

<file path=ppt/slides/_rels/slide48.x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image" Target="../media/image165.emf"/><Relationship Id="rId1" Type="http://schemas.openxmlformats.org/officeDocument/2006/relationships/slideLayout" Target="../slideLayouts/slideLayout2.xml"/><Relationship Id="rId6" Type="http://schemas.openxmlformats.org/officeDocument/2006/relationships/image" Target="../media/image158.emf"/><Relationship Id="rId5" Type="http://schemas.openxmlformats.org/officeDocument/2006/relationships/image" Target="../media/image168.emf"/><Relationship Id="rId4" Type="http://schemas.openxmlformats.org/officeDocument/2006/relationships/image" Target="../media/image167.emf"/></Relationships>
</file>

<file path=ppt/slides/_rels/slide49.xml.rels><?xml version="1.0" encoding="UTF-8" standalone="yes"?>
<Relationships xmlns="http://schemas.openxmlformats.org/package/2006/relationships"><Relationship Id="rId3" Type="http://schemas.openxmlformats.org/officeDocument/2006/relationships/image" Target="../media/image170.emf"/><Relationship Id="rId2" Type="http://schemas.openxmlformats.org/officeDocument/2006/relationships/image" Target="../media/image169.emf"/><Relationship Id="rId1" Type="http://schemas.openxmlformats.org/officeDocument/2006/relationships/slideLayout" Target="../slideLayouts/slideLayout2.xml"/><Relationship Id="rId6" Type="http://schemas.openxmlformats.org/officeDocument/2006/relationships/image" Target="../media/image158.emf"/><Relationship Id="rId5" Type="http://schemas.openxmlformats.org/officeDocument/2006/relationships/image" Target="../media/image172.emf"/><Relationship Id="rId4" Type="http://schemas.openxmlformats.org/officeDocument/2006/relationships/image" Target="../media/image171.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5.emf"/><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image" Target="../media/image173.emf"/><Relationship Id="rId1" Type="http://schemas.openxmlformats.org/officeDocument/2006/relationships/slideLayout" Target="../slideLayouts/slideLayout2.xml"/><Relationship Id="rId4" Type="http://schemas.openxmlformats.org/officeDocument/2006/relationships/image" Target="../media/image175.emf"/></Relationships>
</file>

<file path=ppt/slides/_rels/slide51.x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image" Target="../media/image176.emf"/><Relationship Id="rId1" Type="http://schemas.openxmlformats.org/officeDocument/2006/relationships/slideLayout" Target="../slideLayouts/slideLayout2.xml"/><Relationship Id="rId6" Type="http://schemas.openxmlformats.org/officeDocument/2006/relationships/image" Target="../media/image180.emf"/><Relationship Id="rId5" Type="http://schemas.openxmlformats.org/officeDocument/2006/relationships/image" Target="../media/image179.emf"/><Relationship Id="rId4" Type="http://schemas.openxmlformats.org/officeDocument/2006/relationships/image" Target="../media/image178.emf"/></Relationships>
</file>

<file path=ppt/slides/_rels/slide52.x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image" Target="../media/image181.emf"/><Relationship Id="rId1" Type="http://schemas.openxmlformats.org/officeDocument/2006/relationships/slideLayout" Target="../slideLayouts/slideLayout2.xml"/><Relationship Id="rId5" Type="http://schemas.openxmlformats.org/officeDocument/2006/relationships/image" Target="../media/image184.emf"/><Relationship Id="rId4" Type="http://schemas.openxmlformats.org/officeDocument/2006/relationships/image" Target="../media/image183.emf"/></Relationships>
</file>

<file path=ppt/slides/_rels/slide53.xml.rels><?xml version="1.0" encoding="UTF-8" standalone="yes"?>
<Relationships xmlns="http://schemas.openxmlformats.org/package/2006/relationships"><Relationship Id="rId3" Type="http://schemas.openxmlformats.org/officeDocument/2006/relationships/image" Target="../media/image186.emf"/><Relationship Id="rId2" Type="http://schemas.openxmlformats.org/officeDocument/2006/relationships/image" Target="../media/image185.emf"/><Relationship Id="rId1" Type="http://schemas.openxmlformats.org/officeDocument/2006/relationships/slideLayout" Target="../slideLayouts/slideLayout2.xml"/><Relationship Id="rId6" Type="http://schemas.openxmlformats.org/officeDocument/2006/relationships/image" Target="../media/image117.jpeg"/><Relationship Id="rId5" Type="http://schemas.openxmlformats.org/officeDocument/2006/relationships/image" Target="../media/image188.emf"/><Relationship Id="rId4" Type="http://schemas.openxmlformats.org/officeDocument/2006/relationships/image" Target="../media/image187.emf"/></Relationships>
</file>

<file path=ppt/slides/_rels/slide54.xml.rels><?xml version="1.0" encoding="UTF-8" standalone="yes"?>
<Relationships xmlns="http://schemas.openxmlformats.org/package/2006/relationships"><Relationship Id="rId3" Type="http://schemas.openxmlformats.org/officeDocument/2006/relationships/image" Target="../media/image190.emf"/><Relationship Id="rId2" Type="http://schemas.openxmlformats.org/officeDocument/2006/relationships/image" Target="../media/image189.emf"/><Relationship Id="rId1" Type="http://schemas.openxmlformats.org/officeDocument/2006/relationships/slideLayout" Target="../slideLayouts/slideLayout2.xml"/><Relationship Id="rId5" Type="http://schemas.openxmlformats.org/officeDocument/2006/relationships/image" Target="../media/image192.emf"/><Relationship Id="rId4" Type="http://schemas.openxmlformats.org/officeDocument/2006/relationships/image" Target="../media/image191.emf"/></Relationships>
</file>

<file path=ppt/slides/_rels/slide55.xml.rels><?xml version="1.0" encoding="UTF-8" standalone="yes"?>
<Relationships xmlns="http://schemas.openxmlformats.org/package/2006/relationships"><Relationship Id="rId3" Type="http://schemas.openxmlformats.org/officeDocument/2006/relationships/image" Target="../media/image194.emf"/><Relationship Id="rId2" Type="http://schemas.openxmlformats.org/officeDocument/2006/relationships/image" Target="../media/image193.emf"/><Relationship Id="rId1" Type="http://schemas.openxmlformats.org/officeDocument/2006/relationships/slideLayout" Target="../slideLayouts/slideLayout2.xml"/><Relationship Id="rId6" Type="http://schemas.openxmlformats.org/officeDocument/2006/relationships/image" Target="../media/image122.emf"/><Relationship Id="rId5" Type="http://schemas.openxmlformats.org/officeDocument/2006/relationships/image" Target="../media/image196.emf"/><Relationship Id="rId4" Type="http://schemas.openxmlformats.org/officeDocument/2006/relationships/image" Target="../media/image195.emf"/></Relationships>
</file>

<file path=ppt/slides/_rels/slide56.xml.rels><?xml version="1.0" encoding="UTF-8" standalone="yes"?>
<Relationships xmlns="http://schemas.openxmlformats.org/package/2006/relationships"><Relationship Id="rId3" Type="http://schemas.openxmlformats.org/officeDocument/2006/relationships/image" Target="../media/image198.emf"/><Relationship Id="rId2" Type="http://schemas.openxmlformats.org/officeDocument/2006/relationships/image" Target="../media/image197.emf"/><Relationship Id="rId1" Type="http://schemas.openxmlformats.org/officeDocument/2006/relationships/slideLayout" Target="../slideLayouts/slideLayout2.xml"/><Relationship Id="rId6" Type="http://schemas.openxmlformats.org/officeDocument/2006/relationships/image" Target="../media/image127.emf"/><Relationship Id="rId5" Type="http://schemas.openxmlformats.org/officeDocument/2006/relationships/image" Target="../media/image200.emf"/><Relationship Id="rId4" Type="http://schemas.openxmlformats.org/officeDocument/2006/relationships/image" Target="../media/image19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1.emf"/><Relationship Id="rId1" Type="http://schemas.openxmlformats.org/officeDocument/2006/relationships/slideLayout" Target="../slideLayouts/slideLayout2.xml"/><Relationship Id="rId5" Type="http://schemas.openxmlformats.org/officeDocument/2006/relationships/image" Target="../media/image204.emf"/><Relationship Id="rId4" Type="http://schemas.openxmlformats.org/officeDocument/2006/relationships/image" Target="../media/image203.emf"/></Relationships>
</file>

<file path=ppt/slides/_rels/slide59.xml.rels><?xml version="1.0" encoding="UTF-8" standalone="yes"?>
<Relationships xmlns="http://schemas.openxmlformats.org/package/2006/relationships"><Relationship Id="rId3" Type="http://schemas.openxmlformats.org/officeDocument/2006/relationships/image" Target="../media/image206.emf"/><Relationship Id="rId2" Type="http://schemas.openxmlformats.org/officeDocument/2006/relationships/image" Target="../media/image205.emf"/><Relationship Id="rId1" Type="http://schemas.openxmlformats.org/officeDocument/2006/relationships/slideLayout" Target="../slideLayouts/slideLayout2.xml"/><Relationship Id="rId6" Type="http://schemas.openxmlformats.org/officeDocument/2006/relationships/image" Target="../media/image208.emf"/><Relationship Id="rId5" Type="http://schemas.openxmlformats.org/officeDocument/2006/relationships/image" Target="../media/image207.emf"/><Relationship Id="rId4" Type="http://schemas.openxmlformats.org/officeDocument/2006/relationships/image" Target="../media/image201.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3.emf"/><Relationship Id="rId4" Type="http://schemas.openxmlformats.org/officeDocument/2006/relationships/image" Target="../media/image12.emf"/></Relationships>
</file>

<file path=ppt/slides/_rels/slide60.xml.rels><?xml version="1.0" encoding="UTF-8" standalone="yes"?>
<Relationships xmlns="http://schemas.openxmlformats.org/package/2006/relationships"><Relationship Id="rId3" Type="http://schemas.openxmlformats.org/officeDocument/2006/relationships/image" Target="../media/image210.emf"/><Relationship Id="rId2" Type="http://schemas.openxmlformats.org/officeDocument/2006/relationships/image" Target="../media/image209.emf"/><Relationship Id="rId1" Type="http://schemas.openxmlformats.org/officeDocument/2006/relationships/slideLayout" Target="../slideLayouts/slideLayout2.xml"/><Relationship Id="rId6" Type="http://schemas.openxmlformats.org/officeDocument/2006/relationships/image" Target="../media/image212.emf"/><Relationship Id="rId5" Type="http://schemas.openxmlformats.org/officeDocument/2006/relationships/image" Target="../media/image211.emf"/><Relationship Id="rId4" Type="http://schemas.openxmlformats.org/officeDocument/2006/relationships/image" Target="../media/image201.emf"/></Relationships>
</file>

<file path=ppt/slides/_rels/slide61.xml.rels><?xml version="1.0" encoding="UTF-8" standalone="yes"?>
<Relationships xmlns="http://schemas.openxmlformats.org/package/2006/relationships"><Relationship Id="rId3" Type="http://schemas.openxmlformats.org/officeDocument/2006/relationships/image" Target="../media/image214.emf"/><Relationship Id="rId2" Type="http://schemas.openxmlformats.org/officeDocument/2006/relationships/image" Target="../media/image213.emf"/><Relationship Id="rId1" Type="http://schemas.openxmlformats.org/officeDocument/2006/relationships/slideLayout" Target="../slideLayouts/slideLayout2.xml"/><Relationship Id="rId6" Type="http://schemas.openxmlformats.org/officeDocument/2006/relationships/image" Target="../media/image216.emf"/><Relationship Id="rId5" Type="http://schemas.openxmlformats.org/officeDocument/2006/relationships/image" Target="../media/image215.emf"/><Relationship Id="rId4" Type="http://schemas.openxmlformats.org/officeDocument/2006/relationships/image" Target="../media/image201.emf"/></Relationships>
</file>

<file path=ppt/slides/_rels/slide62.xml.rels><?xml version="1.0" encoding="UTF-8" standalone="yes"?>
<Relationships xmlns="http://schemas.openxmlformats.org/package/2006/relationships"><Relationship Id="rId3" Type="http://schemas.openxmlformats.org/officeDocument/2006/relationships/image" Target="../media/image218.emf"/><Relationship Id="rId2" Type="http://schemas.openxmlformats.org/officeDocument/2006/relationships/image" Target="../media/image217.emf"/><Relationship Id="rId1" Type="http://schemas.openxmlformats.org/officeDocument/2006/relationships/slideLayout" Target="../slideLayouts/slideLayout2.xml"/><Relationship Id="rId6" Type="http://schemas.openxmlformats.org/officeDocument/2006/relationships/image" Target="../media/image220.emf"/><Relationship Id="rId5" Type="http://schemas.openxmlformats.org/officeDocument/2006/relationships/image" Target="../media/image219.emf"/><Relationship Id="rId4" Type="http://schemas.openxmlformats.org/officeDocument/2006/relationships/image" Target="../media/image201.emf"/></Relationships>
</file>

<file path=ppt/slides/_rels/slide63.xml.rels><?xml version="1.0" encoding="UTF-8" standalone="yes"?>
<Relationships xmlns="http://schemas.openxmlformats.org/package/2006/relationships"><Relationship Id="rId3" Type="http://schemas.openxmlformats.org/officeDocument/2006/relationships/image" Target="../media/image222.emf"/><Relationship Id="rId2" Type="http://schemas.openxmlformats.org/officeDocument/2006/relationships/image" Target="../media/image221.emf"/><Relationship Id="rId1" Type="http://schemas.openxmlformats.org/officeDocument/2006/relationships/slideLayout" Target="../slideLayouts/slideLayout2.xml"/><Relationship Id="rId6" Type="http://schemas.openxmlformats.org/officeDocument/2006/relationships/image" Target="../media/image224.emf"/><Relationship Id="rId5" Type="http://schemas.openxmlformats.org/officeDocument/2006/relationships/image" Target="../media/image223.emf"/><Relationship Id="rId4" Type="http://schemas.openxmlformats.org/officeDocument/2006/relationships/image" Target="../media/image201.emf"/></Relationships>
</file>

<file path=ppt/slides/_rels/slide64.xml.rels><?xml version="1.0" encoding="UTF-8" standalone="yes"?>
<Relationships xmlns="http://schemas.openxmlformats.org/package/2006/relationships"><Relationship Id="rId3" Type="http://schemas.openxmlformats.org/officeDocument/2006/relationships/image" Target="../media/image226.emf"/><Relationship Id="rId2" Type="http://schemas.openxmlformats.org/officeDocument/2006/relationships/image" Target="../media/image225.emf"/><Relationship Id="rId1" Type="http://schemas.openxmlformats.org/officeDocument/2006/relationships/slideLayout" Target="../slideLayouts/slideLayout2.xml"/><Relationship Id="rId6" Type="http://schemas.openxmlformats.org/officeDocument/2006/relationships/image" Target="../media/image228.emf"/><Relationship Id="rId5" Type="http://schemas.openxmlformats.org/officeDocument/2006/relationships/image" Target="../media/image227.emf"/><Relationship Id="rId4" Type="http://schemas.openxmlformats.org/officeDocument/2006/relationships/image" Target="../media/image201.emf"/></Relationships>
</file>

<file path=ppt/slides/_rels/slide65.xml.rels><?xml version="1.0" encoding="UTF-8" standalone="yes"?>
<Relationships xmlns="http://schemas.openxmlformats.org/package/2006/relationships"><Relationship Id="rId3" Type="http://schemas.openxmlformats.org/officeDocument/2006/relationships/image" Target="../media/image230.emf"/><Relationship Id="rId2" Type="http://schemas.openxmlformats.org/officeDocument/2006/relationships/image" Target="../media/image229.emf"/><Relationship Id="rId1" Type="http://schemas.openxmlformats.org/officeDocument/2006/relationships/slideLayout" Target="../slideLayouts/slideLayout2.xml"/><Relationship Id="rId6" Type="http://schemas.openxmlformats.org/officeDocument/2006/relationships/image" Target="../media/image232.emf"/><Relationship Id="rId5" Type="http://schemas.openxmlformats.org/officeDocument/2006/relationships/image" Target="../media/image231.emf"/><Relationship Id="rId4" Type="http://schemas.openxmlformats.org/officeDocument/2006/relationships/image" Target="../media/image201.emf"/></Relationships>
</file>

<file path=ppt/slides/_rels/slide66.xml.rels><?xml version="1.0" encoding="UTF-8" standalone="yes"?>
<Relationships xmlns="http://schemas.openxmlformats.org/package/2006/relationships"><Relationship Id="rId3" Type="http://schemas.openxmlformats.org/officeDocument/2006/relationships/image" Target="../media/image234.emf"/><Relationship Id="rId2" Type="http://schemas.openxmlformats.org/officeDocument/2006/relationships/image" Target="../media/image233.emf"/><Relationship Id="rId1" Type="http://schemas.openxmlformats.org/officeDocument/2006/relationships/slideLayout" Target="../slideLayouts/slideLayout2.xml"/><Relationship Id="rId6" Type="http://schemas.openxmlformats.org/officeDocument/2006/relationships/image" Target="../media/image236.emf"/><Relationship Id="rId5" Type="http://schemas.openxmlformats.org/officeDocument/2006/relationships/image" Target="../media/image235.emf"/><Relationship Id="rId4" Type="http://schemas.openxmlformats.org/officeDocument/2006/relationships/image" Target="../media/image201.emf"/></Relationships>
</file>

<file path=ppt/slides/_rels/slide67.xml.rels><?xml version="1.0" encoding="UTF-8" standalone="yes"?>
<Relationships xmlns="http://schemas.openxmlformats.org/package/2006/relationships"><Relationship Id="rId2" Type="http://schemas.openxmlformats.org/officeDocument/2006/relationships/image" Target="../media/image237.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9.emf"/><Relationship Id="rId2" Type="http://schemas.openxmlformats.org/officeDocument/2006/relationships/image" Target="../media/image238.emf"/><Relationship Id="rId1" Type="http://schemas.openxmlformats.org/officeDocument/2006/relationships/slideLayout" Target="../slideLayouts/slideLayout2.xml"/><Relationship Id="rId5" Type="http://schemas.openxmlformats.org/officeDocument/2006/relationships/image" Target="../media/image241.emf"/><Relationship Id="rId4" Type="http://schemas.openxmlformats.org/officeDocument/2006/relationships/image" Target="../media/image240.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5.emf"/><Relationship Id="rId4" Type="http://schemas.openxmlformats.org/officeDocument/2006/relationships/image" Target="../media/image16.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5.emf"/><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冷凍</a:t>
            </a:r>
            <a:r>
              <a:rPr kumimoji="1" lang="ja-JP" altLang="en-US" dirty="0" err="1" smtClean="0"/>
              <a:t>めん</a:t>
            </a:r>
            <a:r>
              <a:rPr kumimoji="1" lang="ja-JP" altLang="en-US" dirty="0" smtClean="0"/>
              <a:t>及び各タイプ麺類に関する</a:t>
            </a:r>
            <a:r>
              <a:rPr kumimoji="1" lang="en-US" altLang="ja-JP" dirty="0" smtClean="0"/>
              <a:t/>
            </a:r>
            <a:br>
              <a:rPr kumimoji="1" lang="en-US" altLang="ja-JP" dirty="0" smtClean="0"/>
            </a:br>
            <a:r>
              <a:rPr lang="ja-JP" altLang="en-US" dirty="0" smtClean="0"/>
              <a:t>ユーザー調査報告書</a:t>
            </a:r>
            <a:r>
              <a:rPr lang="en-US" altLang="ja-JP" dirty="0" smtClean="0"/>
              <a:t/>
            </a:r>
            <a:br>
              <a:rPr lang="en-US" altLang="ja-JP" dirty="0" smtClean="0"/>
            </a:br>
            <a:r>
              <a:rPr lang="en-US" altLang="ja-JP" sz="2800" dirty="0" smtClean="0"/>
              <a:t>2015</a:t>
            </a:r>
            <a:r>
              <a:rPr lang="en-US" altLang="ja-JP" sz="1400" dirty="0" smtClean="0"/>
              <a:t/>
            </a:r>
            <a:br>
              <a:rPr lang="en-US" altLang="ja-JP" sz="1400" dirty="0" smtClean="0"/>
            </a:br>
            <a:endParaRPr kumimoji="1" lang="ja-JP" altLang="en-US" sz="1400" dirty="0"/>
          </a:p>
        </p:txBody>
      </p:sp>
      <p:sp>
        <p:nvSpPr>
          <p:cNvPr id="5" name="テキスト ボックス 4"/>
          <p:cNvSpPr txBox="1"/>
          <p:nvPr/>
        </p:nvSpPr>
        <p:spPr>
          <a:xfrm>
            <a:off x="3877730" y="6470154"/>
            <a:ext cx="1386918" cy="276999"/>
          </a:xfrm>
          <a:prstGeom prst="rect">
            <a:avLst/>
          </a:prstGeom>
          <a:noFill/>
        </p:spPr>
        <p:txBody>
          <a:bodyPr wrap="none" rtlCol="0">
            <a:spAutoFit/>
          </a:bodyPr>
          <a:lstStyle/>
          <a:p>
            <a:r>
              <a:rPr lang="ja-JP" altLang="en-US" sz="1200" b="1" dirty="0" smtClean="0">
                <a:latin typeface="HGPｺﾞｼｯｸM" panose="020B0600000000000000" pitchFamily="50" charset="-128"/>
                <a:ea typeface="HGPｺﾞｼｯｸM" panose="020B0600000000000000" pitchFamily="50" charset="-128"/>
              </a:rPr>
              <a:t>日本冷凍</a:t>
            </a:r>
            <a:r>
              <a:rPr lang="ja-JP" altLang="en-US" sz="1200" b="1" dirty="0" err="1" smtClean="0">
                <a:latin typeface="HGPｺﾞｼｯｸM" panose="020B0600000000000000" pitchFamily="50" charset="-128"/>
                <a:ea typeface="HGPｺﾞｼｯｸM" panose="020B0600000000000000" pitchFamily="50" charset="-128"/>
              </a:rPr>
              <a:t>めん</a:t>
            </a:r>
            <a:r>
              <a:rPr lang="ja-JP" altLang="en-US" sz="1200" b="1" dirty="0" smtClean="0">
                <a:latin typeface="HGPｺﾞｼｯｸM" panose="020B0600000000000000" pitchFamily="50" charset="-128"/>
                <a:ea typeface="HGPｺﾞｼｯｸM" panose="020B0600000000000000" pitchFamily="50" charset="-128"/>
              </a:rPr>
              <a:t>協会</a:t>
            </a:r>
            <a:endParaRPr kumimoji="1" lang="ja-JP" altLang="en-US" sz="1200" b="1" dirty="0">
              <a:latin typeface="HGPｺﾞｼｯｸM" panose="020B0600000000000000" pitchFamily="50" charset="-128"/>
              <a:ea typeface="HGPｺﾞｼｯｸM" panose="020B0600000000000000" pitchFamily="50" charset="-128"/>
            </a:endParaRPr>
          </a:p>
        </p:txBody>
      </p:sp>
      <p:sp>
        <p:nvSpPr>
          <p:cNvPr id="7" name="正方形/長方形 6"/>
          <p:cNvSpPr/>
          <p:nvPr/>
        </p:nvSpPr>
        <p:spPr>
          <a:xfrm>
            <a:off x="2978096" y="4038160"/>
            <a:ext cx="3168352" cy="288032"/>
          </a:xfrm>
          <a:prstGeom prst="rect">
            <a:avLst/>
          </a:prstGeom>
          <a:solidFill>
            <a:srgbClr val="FFFFCC"/>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一般消費者</a:t>
            </a:r>
            <a:r>
              <a:rPr kumimoji="1" lang="en-US" altLang="ja-JP" sz="1000" b="1" dirty="0" smtClean="0">
                <a:solidFill>
                  <a:schemeClr val="accent6">
                    <a:lumMod val="50000"/>
                  </a:schemeClr>
                </a:solidFill>
                <a:latin typeface="HGPｺﾞｼｯｸM" panose="020B0600000000000000" pitchFamily="50" charset="-128"/>
                <a:ea typeface="HGPｺﾞｼｯｸM" panose="020B0600000000000000" pitchFamily="50" charset="-128"/>
              </a:rPr>
              <a:t>1248</a:t>
            </a: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名</a:t>
            </a:r>
            <a:r>
              <a:rPr kumimoji="1" lang="en-US" altLang="ja-JP" sz="1000" b="1" dirty="0" smtClean="0">
                <a:solidFill>
                  <a:schemeClr val="accent6">
                    <a:lumMod val="50000"/>
                  </a:schemeClr>
                </a:solidFill>
                <a:latin typeface="HGPｺﾞｼｯｸM" panose="020B0600000000000000" pitchFamily="50" charset="-128"/>
                <a:ea typeface="HGPｺﾞｼｯｸM" panose="020B0600000000000000" pitchFamily="50" charset="-128"/>
              </a:rPr>
              <a:t>/</a:t>
            </a: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冷凍</a:t>
            </a:r>
            <a:r>
              <a:rPr kumimoji="1" lang="ja-JP" altLang="en-US" sz="1000" b="1" dirty="0" err="1" smtClean="0">
                <a:solidFill>
                  <a:schemeClr val="accent6">
                    <a:lumMod val="50000"/>
                  </a:schemeClr>
                </a:solidFill>
                <a:latin typeface="HGPｺﾞｼｯｸM" panose="020B0600000000000000" pitchFamily="50" charset="-128"/>
                <a:ea typeface="HGPｺﾞｼｯｸM" panose="020B0600000000000000" pitchFamily="50" charset="-128"/>
              </a:rPr>
              <a:t>めん</a:t>
            </a: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ユーザー</a:t>
            </a:r>
            <a:r>
              <a:rPr kumimoji="1" lang="en-US" altLang="ja-JP" sz="1000" b="1" dirty="0" smtClean="0">
                <a:solidFill>
                  <a:schemeClr val="accent6">
                    <a:lumMod val="50000"/>
                  </a:schemeClr>
                </a:solidFill>
                <a:latin typeface="HGPｺﾞｼｯｸM" panose="020B0600000000000000" pitchFamily="50" charset="-128"/>
                <a:ea typeface="HGPｺﾞｼｯｸM" panose="020B0600000000000000" pitchFamily="50" charset="-128"/>
              </a:rPr>
              <a:t>336</a:t>
            </a: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名</a:t>
            </a:r>
            <a:endParaRPr kumimoji="1"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258085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00" y="3186389"/>
            <a:ext cx="3729600" cy="352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255" y="1373370"/>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484784"/>
            <a:ext cx="3729600" cy="115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3688" y="3455288"/>
            <a:ext cx="4204800" cy="312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タイプ別認知率</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9</a:t>
            </a:fld>
            <a:endParaRPr lang="ja-JP" altLang="en-US"/>
          </a:p>
        </p:txBody>
      </p:sp>
      <p:sp>
        <p:nvSpPr>
          <p:cNvPr id="9" name="正方形/長方形 8"/>
          <p:cNvSpPr/>
          <p:nvPr/>
        </p:nvSpPr>
        <p:spPr>
          <a:xfrm>
            <a:off x="172000" y="1192351"/>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172000"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5072253" y="1124744"/>
            <a:ext cx="2884123" cy="276999"/>
          </a:xfrm>
          <a:prstGeom prst="rect">
            <a:avLst/>
          </a:prstGeom>
          <a:noFill/>
        </p:spPr>
        <p:txBody>
          <a:bodyPr wrap="none" rtlCol="0">
            <a:spAutoFit/>
          </a:bodyPr>
          <a:lstStyle/>
          <a:p>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年度より高齢者などのサンプル数を増やし、「タイプ不明」という選択肢を追加。</a:t>
            </a:r>
            <a:endParaRPr lang="en-US" altLang="ja-JP" sz="600" dirty="0" smtClean="0">
              <a:latin typeface="HGPｺﾞｼｯｸM" panose="020B0600000000000000" pitchFamily="50" charset="-128"/>
              <a:ea typeface="HGPｺﾞｼｯｸM" panose="020B0600000000000000" pitchFamily="50" charset="-128"/>
            </a:endParaRPr>
          </a:p>
          <a:p>
            <a:r>
              <a:rPr lang="ja-JP" altLang="en-US" sz="600" dirty="0">
                <a:latin typeface="HGPｺﾞｼｯｸM" panose="020B0600000000000000" pitchFamily="50" charset="-128"/>
                <a:ea typeface="HGPｺﾞｼｯｸM" panose="020B0600000000000000" pitchFamily="50" charset="-128"/>
              </a:rPr>
              <a:t>　</a:t>
            </a:r>
            <a:r>
              <a:rPr lang="ja-JP" altLang="en-US" sz="600" dirty="0" smtClean="0">
                <a:latin typeface="HGPｺﾞｼｯｸM" panose="020B0600000000000000" pitchFamily="50" charset="-128"/>
                <a:ea typeface="HGPｺﾞｼｯｸM" panose="020B0600000000000000" pitchFamily="50" charset="-128"/>
              </a:rPr>
              <a:t>経年比較のグラフは</a:t>
            </a:r>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年度以降のみ</a:t>
            </a:r>
            <a:endParaRPr lang="en-US" altLang="ja-JP" sz="600" dirty="0" smtClean="0">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4572000" y="0"/>
            <a:ext cx="4572000" cy="112474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年と比べ全タイプで減少。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・即席麺が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kumimoji="1"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なま</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位。他タイプと比べゆで麺、冷凍麺が低い。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・地域差は東京が高い。　</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842055"/>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ラーメン</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6" name="テキスト ボックス 15"/>
          <p:cNvSpPr txBox="1"/>
          <p:nvPr/>
        </p:nvSpPr>
        <p:spPr>
          <a:xfrm>
            <a:off x="88130" y="471389"/>
            <a:ext cx="3807453"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：以下の麺類について、「知っているタイプ」を全てチェックしてください。（</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1148"/>
          <a:stretch/>
        </p:blipFill>
        <p:spPr bwMode="auto">
          <a:xfrm>
            <a:off x="4745935" y="6618496"/>
            <a:ext cx="4203946" cy="1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50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90572"/>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4784"/>
            <a:ext cx="3729600" cy="115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88" y="3455288"/>
            <a:ext cx="4204800" cy="312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398" y="1369883"/>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タイプ別認知率</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10</a:t>
            </a:fld>
            <a:endParaRPr lang="ja-JP" altLang="en-US"/>
          </a:p>
        </p:txBody>
      </p:sp>
      <p:sp>
        <p:nvSpPr>
          <p:cNvPr id="9" name="正方形/長方形 8"/>
          <p:cNvSpPr/>
          <p:nvPr/>
        </p:nvSpPr>
        <p:spPr>
          <a:xfrm>
            <a:off x="172000" y="1191474"/>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172000"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5072253" y="1124744"/>
            <a:ext cx="2884123" cy="276999"/>
          </a:xfrm>
          <a:prstGeom prst="rect">
            <a:avLst/>
          </a:prstGeom>
          <a:noFill/>
        </p:spPr>
        <p:txBody>
          <a:bodyPr wrap="none" rtlCol="0">
            <a:spAutoFit/>
          </a:bodyPr>
          <a:lstStyle/>
          <a:p>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年度より高齢者などのサンプル数を増やし、「タイプ不明」という選択肢を追加。</a:t>
            </a:r>
            <a:endParaRPr lang="en-US" altLang="ja-JP" sz="600" dirty="0" smtClean="0">
              <a:latin typeface="HGPｺﾞｼｯｸM" panose="020B0600000000000000" pitchFamily="50" charset="-128"/>
              <a:ea typeface="HGPｺﾞｼｯｸM" panose="020B0600000000000000" pitchFamily="50" charset="-128"/>
            </a:endParaRPr>
          </a:p>
          <a:p>
            <a:r>
              <a:rPr lang="ja-JP" altLang="en-US" sz="600" dirty="0">
                <a:latin typeface="HGPｺﾞｼｯｸM" panose="020B0600000000000000" pitchFamily="50" charset="-128"/>
                <a:ea typeface="HGPｺﾞｼｯｸM" panose="020B0600000000000000" pitchFamily="50" charset="-128"/>
              </a:rPr>
              <a:t>　</a:t>
            </a:r>
            <a:r>
              <a:rPr lang="ja-JP" altLang="en-US" sz="600" dirty="0" smtClean="0">
                <a:latin typeface="HGPｺﾞｼｯｸM" panose="020B0600000000000000" pitchFamily="50" charset="-128"/>
                <a:ea typeface="HGPｺﾞｼｯｸM" panose="020B0600000000000000" pitchFamily="50" charset="-128"/>
              </a:rPr>
              <a:t>経年比較のグラフは</a:t>
            </a:r>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年度以降のみ</a:t>
            </a:r>
            <a:endParaRPr lang="en-US" altLang="ja-JP" sz="600" dirty="0" smtClean="0">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年と比べ全タイプで減少。他タイプと比べ冷凍麺の減少幅は小さい。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・乾麺が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位、冷凍</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麺が</a:t>
            </a:r>
            <a:r>
              <a:rPr lang="ja-JP" altLang="en-US" sz="1000" dirty="0" err="1">
                <a:solidFill>
                  <a:schemeClr val="bg2">
                    <a:lumMod val="25000"/>
                  </a:schemeClr>
                </a:solidFill>
                <a:latin typeface="HGPｺﾞｼｯｸM" panose="020B0600000000000000" pitchFamily="50" charset="-128"/>
                <a:ea typeface="HGPｺﾞｼｯｸM" panose="020B0600000000000000" pitchFamily="50" charset="-128"/>
              </a:rPr>
              <a:t>なま</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麺を抜いて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・地域差は大阪府が高い。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841178"/>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smtClean="0">
                <a:solidFill>
                  <a:schemeClr val="bg1"/>
                </a:solidFill>
                <a:latin typeface="HGPｺﾞｼｯｸM" panose="020B0600000000000000" pitchFamily="50" charset="-128"/>
                <a:ea typeface="HGPｺﾞｼｯｸM" panose="020B0600000000000000" pitchFamily="50" charset="-128"/>
              </a:rPr>
              <a:t>スパゲティ</a:t>
            </a:r>
            <a:endParaRPr lang="en-US" altLang="ja-JP" sz="1050" b="1" dirty="0" smtClean="0">
              <a:solidFill>
                <a:schemeClr val="bg1"/>
              </a:solidFill>
              <a:latin typeface="HGPｺﾞｼｯｸM" panose="020B0600000000000000" pitchFamily="50" charset="-128"/>
              <a:ea typeface="HGPｺﾞｼｯｸM" panose="020B0600000000000000" pitchFamily="50" charset="-128"/>
            </a:endParaRPr>
          </a:p>
        </p:txBody>
      </p:sp>
      <p:sp>
        <p:nvSpPr>
          <p:cNvPr id="16" name="テキスト ボックス 15"/>
          <p:cNvSpPr txBox="1"/>
          <p:nvPr/>
        </p:nvSpPr>
        <p:spPr>
          <a:xfrm>
            <a:off x="88130" y="471389"/>
            <a:ext cx="3807453"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：以下の麺類について、「知っているタイプ」を全てチェックしてください。（</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1148"/>
          <a:stretch/>
        </p:blipFill>
        <p:spPr bwMode="auto">
          <a:xfrm>
            <a:off x="4745935" y="6618496"/>
            <a:ext cx="4203946" cy="1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50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20" y="3187515"/>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0" y="1484784"/>
            <a:ext cx="3729600" cy="115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4130" y="3455288"/>
            <a:ext cx="4204800" cy="312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765" y="1361134"/>
            <a:ext cx="4204800" cy="17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タイプ別喫食経験率</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11</a:t>
            </a:fld>
            <a:endParaRPr lang="ja-JP" altLang="en-US"/>
          </a:p>
        </p:txBody>
      </p:sp>
      <p:sp>
        <p:nvSpPr>
          <p:cNvPr id="13" name="正方形/長方形 12"/>
          <p:cNvSpPr/>
          <p:nvPr/>
        </p:nvSpPr>
        <p:spPr>
          <a:xfrm>
            <a:off x="172000" y="118700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0"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5072253" y="1124744"/>
            <a:ext cx="2884123" cy="276999"/>
          </a:xfrm>
          <a:prstGeom prst="rect">
            <a:avLst/>
          </a:prstGeom>
          <a:noFill/>
        </p:spPr>
        <p:txBody>
          <a:bodyPr wrap="none" rtlCol="0">
            <a:spAutoFit/>
          </a:bodyPr>
          <a:lstStyle/>
          <a:p>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年度より高齢者などのサンプル数を増やし、「タイプ不明」という選択肢を追加。</a:t>
            </a:r>
            <a:endParaRPr lang="en-US" altLang="ja-JP" sz="600" dirty="0" smtClean="0">
              <a:latin typeface="HGPｺﾞｼｯｸM" panose="020B0600000000000000" pitchFamily="50" charset="-128"/>
              <a:ea typeface="HGPｺﾞｼｯｸM" panose="020B0600000000000000" pitchFamily="50" charset="-128"/>
            </a:endParaRPr>
          </a:p>
          <a:p>
            <a:r>
              <a:rPr lang="ja-JP" altLang="en-US" sz="600" dirty="0">
                <a:latin typeface="HGPｺﾞｼｯｸM" panose="020B0600000000000000" pitchFamily="50" charset="-128"/>
                <a:ea typeface="HGPｺﾞｼｯｸM" panose="020B0600000000000000" pitchFamily="50" charset="-128"/>
              </a:rPr>
              <a:t>　</a:t>
            </a:r>
            <a:r>
              <a:rPr lang="ja-JP" altLang="en-US" sz="600" dirty="0" smtClean="0">
                <a:latin typeface="HGPｺﾞｼｯｸM" panose="020B0600000000000000" pitchFamily="50" charset="-128"/>
                <a:ea typeface="HGPｺﾞｼｯｸM" panose="020B0600000000000000" pitchFamily="50" charset="-128"/>
              </a:rPr>
              <a:t>経年比較のグラフは</a:t>
            </a:r>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年度以降のみ</a:t>
            </a:r>
            <a:endParaRPr lang="en-US" altLang="ja-JP" sz="600" dirty="0" smtClean="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4572000" y="0"/>
            <a:ext cx="4572000" cy="112474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年と</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比べ全タイプで減少。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・ゆで麺が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位、乾麺が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位、冷凍麺が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・地域差は西ほど高い。大阪府はゆで麺を抜いて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代はゆで麺を抜いて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836712"/>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うどん</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7" name="テキスト ボックス 16"/>
          <p:cNvSpPr txBox="1"/>
          <p:nvPr/>
        </p:nvSpPr>
        <p:spPr>
          <a:xfrm>
            <a:off x="84415" y="476575"/>
            <a:ext cx="4099199"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：以下の麺類について、「食べたことがあるタイプ」を全てチェックしてください。（</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1148"/>
          <a:stretch/>
        </p:blipFill>
        <p:spPr bwMode="auto">
          <a:xfrm>
            <a:off x="4745935" y="6618496"/>
            <a:ext cx="4203946" cy="1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406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00" y="3190572"/>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544" y="1361134"/>
            <a:ext cx="4204800" cy="17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00" y="1484784"/>
            <a:ext cx="3729600" cy="115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3688" y="3456432"/>
            <a:ext cx="4204800" cy="312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タイプ別喫食経験率</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12</a:t>
            </a:fld>
            <a:endParaRPr lang="ja-JP" altLang="en-US"/>
          </a:p>
        </p:txBody>
      </p:sp>
      <p:sp>
        <p:nvSpPr>
          <p:cNvPr id="13" name="正方形/長方形 12"/>
          <p:cNvSpPr/>
          <p:nvPr/>
        </p:nvSpPr>
        <p:spPr>
          <a:xfrm>
            <a:off x="172000" y="118700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0"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5072253" y="1124744"/>
            <a:ext cx="2884123" cy="276999"/>
          </a:xfrm>
          <a:prstGeom prst="rect">
            <a:avLst/>
          </a:prstGeom>
          <a:noFill/>
        </p:spPr>
        <p:txBody>
          <a:bodyPr wrap="none" rtlCol="0">
            <a:spAutoFit/>
          </a:bodyPr>
          <a:lstStyle/>
          <a:p>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年度より高齢者などのサンプル数を増やし、「タイプ不明」という選択肢を追加。</a:t>
            </a:r>
            <a:endParaRPr lang="en-US" altLang="ja-JP" sz="600" dirty="0" smtClean="0">
              <a:latin typeface="HGPｺﾞｼｯｸM" panose="020B0600000000000000" pitchFamily="50" charset="-128"/>
              <a:ea typeface="HGPｺﾞｼｯｸM" panose="020B0600000000000000" pitchFamily="50" charset="-128"/>
            </a:endParaRPr>
          </a:p>
          <a:p>
            <a:r>
              <a:rPr lang="ja-JP" altLang="en-US" sz="600" dirty="0">
                <a:latin typeface="HGPｺﾞｼｯｸM" panose="020B0600000000000000" pitchFamily="50" charset="-128"/>
                <a:ea typeface="HGPｺﾞｼｯｸM" panose="020B0600000000000000" pitchFamily="50" charset="-128"/>
              </a:rPr>
              <a:t>　</a:t>
            </a:r>
            <a:r>
              <a:rPr lang="ja-JP" altLang="en-US" sz="600" dirty="0" smtClean="0">
                <a:latin typeface="HGPｺﾞｼｯｸM" panose="020B0600000000000000" pitchFamily="50" charset="-128"/>
                <a:ea typeface="HGPｺﾞｼｯｸM" panose="020B0600000000000000" pitchFamily="50" charset="-128"/>
              </a:rPr>
              <a:t>経年比較のグラフは</a:t>
            </a:r>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年度以降のみ</a:t>
            </a:r>
            <a:endParaRPr lang="en-US" altLang="ja-JP" sz="600" dirty="0" smtClean="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836712"/>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そば</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4572000" y="0"/>
            <a:ext cx="4572000" cy="112474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年と</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比べ全タイプで減少。</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・乾麺が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なま</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、冷凍</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麺は他タイプに比べ一番低い。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代以上を除いて、属性の違いによって大きな差はみられない。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84415" y="476575"/>
            <a:ext cx="4099199"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：以下の麺類について、「食べたことがあるタイプ」を全てチェックしてください。（</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7"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1148"/>
          <a:stretch/>
        </p:blipFill>
        <p:spPr bwMode="auto">
          <a:xfrm>
            <a:off x="4745935" y="6618496"/>
            <a:ext cx="4203946" cy="1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277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87" y="3200160"/>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0" y="1484784"/>
            <a:ext cx="3729600" cy="115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3688" y="3455288"/>
            <a:ext cx="4204800" cy="312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7312" y="1369883"/>
            <a:ext cx="4204800" cy="17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タイプ別喫食経験率</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13</a:t>
            </a:fld>
            <a:endParaRPr lang="ja-JP" altLang="en-US"/>
          </a:p>
        </p:txBody>
      </p:sp>
      <p:sp>
        <p:nvSpPr>
          <p:cNvPr id="13" name="正方形/長方形 12"/>
          <p:cNvSpPr/>
          <p:nvPr/>
        </p:nvSpPr>
        <p:spPr>
          <a:xfrm>
            <a:off x="172000" y="1192351"/>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0"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5072253" y="1124744"/>
            <a:ext cx="2884123" cy="276999"/>
          </a:xfrm>
          <a:prstGeom prst="rect">
            <a:avLst/>
          </a:prstGeom>
          <a:noFill/>
        </p:spPr>
        <p:txBody>
          <a:bodyPr wrap="none" rtlCol="0">
            <a:spAutoFit/>
          </a:bodyPr>
          <a:lstStyle/>
          <a:p>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年度より高齢者などのサンプル数を増やし、「タイプ不明」という選択肢を追加。</a:t>
            </a:r>
            <a:endParaRPr lang="en-US" altLang="ja-JP" sz="600" dirty="0" smtClean="0">
              <a:latin typeface="HGPｺﾞｼｯｸM" panose="020B0600000000000000" pitchFamily="50" charset="-128"/>
              <a:ea typeface="HGPｺﾞｼｯｸM" panose="020B0600000000000000" pitchFamily="50" charset="-128"/>
            </a:endParaRPr>
          </a:p>
          <a:p>
            <a:r>
              <a:rPr lang="ja-JP" altLang="en-US" sz="600" dirty="0">
                <a:latin typeface="HGPｺﾞｼｯｸM" panose="020B0600000000000000" pitchFamily="50" charset="-128"/>
                <a:ea typeface="HGPｺﾞｼｯｸM" panose="020B0600000000000000" pitchFamily="50" charset="-128"/>
              </a:rPr>
              <a:t>　</a:t>
            </a:r>
            <a:r>
              <a:rPr lang="ja-JP" altLang="en-US" sz="600" dirty="0" smtClean="0">
                <a:latin typeface="HGPｺﾞｼｯｸM" panose="020B0600000000000000" pitchFamily="50" charset="-128"/>
                <a:ea typeface="HGPｺﾞｼｯｸM" panose="020B0600000000000000" pitchFamily="50" charset="-128"/>
              </a:rPr>
              <a:t>経年比較のグラフは</a:t>
            </a:r>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年度以降のみ</a:t>
            </a:r>
            <a:endParaRPr lang="en-US" altLang="ja-JP" sz="600" dirty="0" smtClean="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842055"/>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ラーメン</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4572000" y="0"/>
            <a:ext cx="4572000" cy="112474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年と</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比べ全タイプで減少。</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・即席麺が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err="1">
                <a:solidFill>
                  <a:schemeClr val="bg2">
                    <a:lumMod val="25000"/>
                  </a:schemeClr>
                </a:solidFill>
                <a:latin typeface="HGPｺﾞｼｯｸM" panose="020B0600000000000000" pitchFamily="50" charset="-128"/>
                <a:ea typeface="HGPｺﾞｼｯｸM" panose="020B0600000000000000" pitchFamily="50" charset="-128"/>
              </a:rPr>
              <a:t>なま</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麺</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位。冷凍</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麺</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は他タイプと比べ一番</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低い。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84415" y="476575"/>
            <a:ext cx="4099199"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：以下の麺類について、「食べたことがあるタイプ」を全てチェックしてください。（</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7"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1148"/>
          <a:stretch/>
        </p:blipFill>
        <p:spPr bwMode="auto">
          <a:xfrm>
            <a:off x="4745935" y="6618496"/>
            <a:ext cx="4203946" cy="1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767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96376"/>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11" y="1484784"/>
            <a:ext cx="3729600" cy="115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765" y="3455288"/>
            <a:ext cx="4204800" cy="312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0544" y="1369883"/>
            <a:ext cx="4204800" cy="17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タイプ別喫食経験率</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14</a:t>
            </a:fld>
            <a:endParaRPr lang="ja-JP" altLang="en-US"/>
          </a:p>
        </p:txBody>
      </p:sp>
      <p:sp>
        <p:nvSpPr>
          <p:cNvPr id="13" name="正方形/長方形 12"/>
          <p:cNvSpPr/>
          <p:nvPr/>
        </p:nvSpPr>
        <p:spPr>
          <a:xfrm>
            <a:off x="172000" y="1192351"/>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0"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5072253" y="1124744"/>
            <a:ext cx="2884123" cy="276999"/>
          </a:xfrm>
          <a:prstGeom prst="rect">
            <a:avLst/>
          </a:prstGeom>
          <a:noFill/>
        </p:spPr>
        <p:txBody>
          <a:bodyPr wrap="none" rtlCol="0">
            <a:spAutoFit/>
          </a:bodyPr>
          <a:lstStyle/>
          <a:p>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年度より高齢者などのサンプル数を増やし、「タイプ不明」という選択肢を追加。</a:t>
            </a:r>
            <a:endParaRPr lang="en-US" altLang="ja-JP" sz="600" dirty="0" smtClean="0">
              <a:latin typeface="HGPｺﾞｼｯｸM" panose="020B0600000000000000" pitchFamily="50" charset="-128"/>
              <a:ea typeface="HGPｺﾞｼｯｸM" panose="020B0600000000000000" pitchFamily="50" charset="-128"/>
            </a:endParaRPr>
          </a:p>
          <a:p>
            <a:r>
              <a:rPr lang="ja-JP" altLang="en-US" sz="600" dirty="0">
                <a:latin typeface="HGPｺﾞｼｯｸM" panose="020B0600000000000000" pitchFamily="50" charset="-128"/>
                <a:ea typeface="HGPｺﾞｼｯｸM" panose="020B0600000000000000" pitchFamily="50" charset="-128"/>
              </a:rPr>
              <a:t>　</a:t>
            </a:r>
            <a:r>
              <a:rPr lang="ja-JP" altLang="en-US" sz="600" dirty="0" smtClean="0">
                <a:latin typeface="HGPｺﾞｼｯｸM" panose="020B0600000000000000" pitchFamily="50" charset="-128"/>
                <a:ea typeface="HGPｺﾞｼｯｸM" panose="020B0600000000000000" pitchFamily="50" charset="-128"/>
              </a:rPr>
              <a:t>経年比較のグラフは</a:t>
            </a:r>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年度以降のみ</a:t>
            </a:r>
            <a:endParaRPr lang="en-US" altLang="ja-JP" sz="600" dirty="0" smtClean="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842055"/>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スパゲティ</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年と</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比べ全タイプでやや減少。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・乾麺が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位、冷凍麺が</a:t>
            </a:r>
            <a:r>
              <a:rPr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なま</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麺を抜いて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84415" y="476575"/>
            <a:ext cx="4099199"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：以下の麺類について、「食べたことがあるタイプ」を全てチェックしてください。（</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7"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1148"/>
          <a:stretch/>
        </p:blipFill>
        <p:spPr bwMode="auto">
          <a:xfrm>
            <a:off x="4745935" y="6618496"/>
            <a:ext cx="4203946" cy="1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724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09" y="3277281"/>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8" y="1313941"/>
            <a:ext cx="3729600" cy="172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544" y="3557016"/>
            <a:ext cx="4204800" cy="32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3621" y="1364597"/>
            <a:ext cx="4204800" cy="169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最頻喫食タイプ</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15</a:t>
            </a:fld>
            <a:endParaRPr lang="ja-JP" altLang="en-US"/>
          </a:p>
        </p:txBody>
      </p:sp>
      <p:sp>
        <p:nvSpPr>
          <p:cNvPr id="4" name="テキスト ボックス 3"/>
          <p:cNvSpPr txBox="1"/>
          <p:nvPr/>
        </p:nvSpPr>
        <p:spPr>
          <a:xfrm>
            <a:off x="97979" y="456878"/>
            <a:ext cx="442300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：「最もよく食べているタイプ」「</a:t>
            </a:r>
            <a:r>
              <a:rPr kumimoji="1" lang="en-US" altLang="ja-JP" sz="900" dirty="0" smtClean="0">
                <a:latin typeface="HGPｺﾞｼｯｸM" panose="020B0600000000000000" pitchFamily="50" charset="-128"/>
                <a:ea typeface="HGPｺﾞｼｯｸM" panose="020B0600000000000000" pitchFamily="50" charset="-128"/>
              </a:rPr>
              <a:t>2</a:t>
            </a:r>
            <a:r>
              <a:rPr kumimoji="1" lang="ja-JP" altLang="en-US" sz="900" dirty="0" smtClean="0">
                <a:latin typeface="HGPｺﾞｼｯｸM" panose="020B0600000000000000" pitchFamily="50" charset="-128"/>
                <a:ea typeface="HGPｺﾞｼｯｸM" panose="020B0600000000000000" pitchFamily="50" charset="-128"/>
              </a:rPr>
              <a:t>番目によく食べているタイプ」についてお答えください。（</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0" y="1107729"/>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172000" y="307526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・最もよく食べているタイプはゆで麺が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位、乾麺が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kumimoji="1"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なま</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・最もよく食べているタイプは冷凍麺は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2009</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年から減少に転じている。</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・地域差は</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大阪府が高い。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20" name="正方形/長方形 19"/>
          <p:cNvSpPr/>
          <p:nvPr/>
        </p:nvSpPr>
        <p:spPr>
          <a:xfrm>
            <a:off x="172001" y="836712"/>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うどん</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262651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3284352"/>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99" y="1303356"/>
            <a:ext cx="3729600" cy="172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9352" y="3542232"/>
            <a:ext cx="4204800" cy="32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544" y="1361601"/>
            <a:ext cx="4204800" cy="169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最頻喫食タイプ</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16</a:t>
            </a:fld>
            <a:endParaRPr lang="ja-JP" altLang="en-US" dirty="0"/>
          </a:p>
        </p:txBody>
      </p:sp>
      <p:sp>
        <p:nvSpPr>
          <p:cNvPr id="19" name="正方形/長方形 18"/>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・最もよく食べているタイプは乾麺</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位、ゆで麺が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kumimoji="1"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なま</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最もよく食べているタイプは</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年と比べ増加傾向。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番目によく食べるが他タイプより増加率が高い。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属性の違いによって大きな差はみられない。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3" name="テキスト ボックス 12"/>
          <p:cNvSpPr txBox="1"/>
          <p:nvPr/>
        </p:nvSpPr>
        <p:spPr>
          <a:xfrm>
            <a:off x="97979" y="456878"/>
            <a:ext cx="442300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：「最もよく食べているタイプ」「</a:t>
            </a:r>
            <a:r>
              <a:rPr kumimoji="1" lang="en-US" altLang="ja-JP" sz="900" dirty="0" smtClean="0">
                <a:latin typeface="HGPｺﾞｼｯｸM" panose="020B0600000000000000" pitchFamily="50" charset="-128"/>
                <a:ea typeface="HGPｺﾞｼｯｸM" panose="020B0600000000000000" pitchFamily="50" charset="-128"/>
              </a:rPr>
              <a:t>2</a:t>
            </a:r>
            <a:r>
              <a:rPr kumimoji="1" lang="ja-JP" altLang="en-US" sz="900" dirty="0" smtClean="0">
                <a:latin typeface="HGPｺﾞｼｯｸM" panose="020B0600000000000000" pitchFamily="50" charset="-128"/>
                <a:ea typeface="HGPｺﾞｼｯｸM" panose="020B0600000000000000" pitchFamily="50" charset="-128"/>
              </a:rPr>
              <a:t>番目によく食べているタイプ」についてお答えください。（</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0" y="1107729"/>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172000" y="307526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836712"/>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そば</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805727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43" y="3286806"/>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0" y="1318133"/>
            <a:ext cx="3729600" cy="172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544" y="3551376"/>
            <a:ext cx="4204800" cy="32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544" y="1355897"/>
            <a:ext cx="4204800" cy="169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最頻喫食タイプ</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17</a:t>
            </a:fld>
            <a:endParaRPr lang="ja-JP" altLang="en-US"/>
          </a:p>
        </p:txBody>
      </p:sp>
      <p:sp>
        <p:nvSpPr>
          <p:cNvPr id="19" name="正方形/長方形 18"/>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最もよく食べているタイプは即席</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なま</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位、乾麺が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・最もよく食べているタイプは冷凍麺は横ばい。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属性の違いによって大きな差はみられない。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テキスト ボックス 13"/>
          <p:cNvSpPr txBox="1"/>
          <p:nvPr/>
        </p:nvSpPr>
        <p:spPr>
          <a:xfrm>
            <a:off x="97979" y="456878"/>
            <a:ext cx="442300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：「最もよく食べているタイプ」「</a:t>
            </a:r>
            <a:r>
              <a:rPr kumimoji="1" lang="en-US" altLang="ja-JP" sz="900" dirty="0" smtClean="0">
                <a:latin typeface="HGPｺﾞｼｯｸM" panose="020B0600000000000000" pitchFamily="50" charset="-128"/>
                <a:ea typeface="HGPｺﾞｼｯｸM" panose="020B0600000000000000" pitchFamily="50" charset="-128"/>
              </a:rPr>
              <a:t>2</a:t>
            </a:r>
            <a:r>
              <a:rPr kumimoji="1" lang="ja-JP" altLang="en-US" sz="900" dirty="0" smtClean="0">
                <a:latin typeface="HGPｺﾞｼｯｸM" panose="020B0600000000000000" pitchFamily="50" charset="-128"/>
                <a:ea typeface="HGPｺﾞｼｯｸM" panose="020B0600000000000000" pitchFamily="50" charset="-128"/>
              </a:rPr>
              <a:t>番目によく食べているタイプ」についてお答えください。（</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172000" y="1107729"/>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0" y="307526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172001" y="836712"/>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ラーメン</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119648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87" y="3286807"/>
            <a:ext cx="3729600" cy="357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24" y="1311753"/>
            <a:ext cx="3729600" cy="172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544" y="3542232"/>
            <a:ext cx="4204800" cy="32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3621" y="1364596"/>
            <a:ext cx="4204800" cy="169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最頻喫食タイプ</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18</a:t>
            </a:fld>
            <a:endParaRPr lang="ja-JP" altLang="en-US"/>
          </a:p>
        </p:txBody>
      </p:sp>
      <p:sp>
        <p:nvSpPr>
          <p:cNvPr id="19" name="正方形/長方形 18"/>
          <p:cNvSpPr/>
          <p:nvPr/>
        </p:nvSpPr>
        <p:spPr>
          <a:xfrm>
            <a:off x="4572000" y="-1"/>
            <a:ext cx="4572000" cy="1121253"/>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最もよく食べている</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タイプは</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乾麺が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位、ゆで麺が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位、冷凍麺が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最もよく食べている</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タイプは</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年より増加傾向。</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・乾麺と冷凍</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麺は</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年と比べ</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番目によく食べるが他タイプより増加率が高い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3" name="テキスト ボックス 12"/>
          <p:cNvSpPr txBox="1"/>
          <p:nvPr/>
        </p:nvSpPr>
        <p:spPr>
          <a:xfrm>
            <a:off x="97979" y="456878"/>
            <a:ext cx="442300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：「最もよく食べているタイプ」「</a:t>
            </a:r>
            <a:r>
              <a:rPr kumimoji="1" lang="en-US" altLang="ja-JP" sz="900" dirty="0" smtClean="0">
                <a:latin typeface="HGPｺﾞｼｯｸM" panose="020B0600000000000000" pitchFamily="50" charset="-128"/>
                <a:ea typeface="HGPｺﾞｼｯｸM" panose="020B0600000000000000" pitchFamily="50" charset="-128"/>
              </a:rPr>
              <a:t>2</a:t>
            </a:r>
            <a:r>
              <a:rPr kumimoji="1" lang="ja-JP" altLang="en-US" sz="900" dirty="0" smtClean="0">
                <a:latin typeface="HGPｺﾞｼｯｸM" panose="020B0600000000000000" pitchFamily="50" charset="-128"/>
                <a:ea typeface="HGPｺﾞｼｯｸM" panose="020B0600000000000000" pitchFamily="50" charset="-128"/>
              </a:rPr>
              <a:t>番目によく食べているタイプ」についてお答えください。（</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0" y="1107729"/>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172000" y="307526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836712"/>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スパゲティ</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501888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1</a:t>
            </a:fld>
            <a:endParaRPr lang="ja-JP" altLang="en-US"/>
          </a:p>
        </p:txBody>
      </p:sp>
      <p:sp>
        <p:nvSpPr>
          <p:cNvPr id="8" name="正方形/長方形 7"/>
          <p:cNvSpPr/>
          <p:nvPr/>
        </p:nvSpPr>
        <p:spPr>
          <a:xfrm>
            <a:off x="422968" y="2012184"/>
            <a:ext cx="3744416" cy="1152128"/>
          </a:xfrm>
          <a:prstGeom prst="rect">
            <a:avLst/>
          </a:prstGeom>
          <a:ln>
            <a:solidFill>
              <a:srgbClr val="CC0000"/>
            </a:solidFill>
          </a:ln>
        </p:spPr>
        <p:style>
          <a:lnRef idx="2">
            <a:schemeClr val="dk1"/>
          </a:lnRef>
          <a:fillRef idx="1">
            <a:schemeClr val="lt1"/>
          </a:fillRef>
          <a:effectRef idx="0">
            <a:schemeClr val="dk1"/>
          </a:effectRef>
          <a:fontRef idx="minor">
            <a:schemeClr val="dk1"/>
          </a:fontRef>
        </p:style>
        <p:txBody>
          <a:bodyPr wrap="square">
            <a:noAutofit/>
          </a:bodyPr>
          <a:lstStyle/>
          <a:p>
            <a:endParaRPr lang="ja-JP" altLang="en-US" sz="1100" dirty="0">
              <a:latin typeface="HGPｺﾞｼｯｸM" pitchFamily="50" charset="-128"/>
              <a:ea typeface="HGPｺﾞｼｯｸM" pitchFamily="50" charset="-128"/>
            </a:endParaRPr>
          </a:p>
        </p:txBody>
      </p:sp>
      <p:sp>
        <p:nvSpPr>
          <p:cNvPr id="10" name="正方形/長方形 9"/>
          <p:cNvSpPr/>
          <p:nvPr/>
        </p:nvSpPr>
        <p:spPr>
          <a:xfrm>
            <a:off x="395536" y="780529"/>
            <a:ext cx="914400" cy="2880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HGPｺﾞｼｯｸM" panose="020B0600000000000000" pitchFamily="50" charset="-128"/>
                <a:ea typeface="HGPｺﾞｼｯｸM" panose="020B0600000000000000" pitchFamily="50" charset="-128"/>
              </a:rPr>
              <a:t>調査目的</a:t>
            </a:r>
            <a:endParaRPr kumimoji="1" lang="ja-JP" altLang="en-US" sz="1200" b="1" dirty="0">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574984" y="1101673"/>
            <a:ext cx="7988084" cy="492443"/>
          </a:xfrm>
          <a:prstGeom prst="rect">
            <a:avLst/>
          </a:prstGeom>
          <a:noFill/>
        </p:spPr>
        <p:txBody>
          <a:bodyPr wrap="none" rtlCol="0">
            <a:spAutoFit/>
          </a:bodyPr>
          <a:lstStyle/>
          <a:p>
            <a:r>
              <a:rPr lang="ja-JP" altLang="en-US" sz="1300" b="1" dirty="0">
                <a:latin typeface="HGPｺﾞｼｯｸM" panose="020B0600000000000000" pitchFamily="50" charset="-128"/>
                <a:ea typeface="HGPｺﾞｼｯｸM" panose="020B0600000000000000" pitchFamily="50" charset="-128"/>
              </a:rPr>
              <a:t>「乾麺」「生麺」「茹で麺」「冷凍</a:t>
            </a:r>
            <a:r>
              <a:rPr lang="ja-JP" altLang="en-US" sz="1300" b="1" dirty="0" err="1">
                <a:latin typeface="HGPｺﾞｼｯｸM" panose="020B0600000000000000" pitchFamily="50" charset="-128"/>
                <a:ea typeface="HGPｺﾞｼｯｸM" panose="020B0600000000000000" pitchFamily="50" charset="-128"/>
              </a:rPr>
              <a:t>めん</a:t>
            </a:r>
            <a:r>
              <a:rPr lang="ja-JP" altLang="en-US" sz="1300" b="1" dirty="0">
                <a:latin typeface="HGPｺﾞｼｯｸM" panose="020B0600000000000000" pitchFamily="50" charset="-128"/>
                <a:ea typeface="HGPｺﾞｼｯｸM" panose="020B0600000000000000" pitchFamily="50" charset="-128"/>
              </a:rPr>
              <a:t>」「即席麺」に関する、一般消費者の喫食状況や使い分け実態を調査解明する。</a:t>
            </a:r>
          </a:p>
          <a:p>
            <a:r>
              <a:rPr lang="ja-JP" altLang="en-US" sz="1300" b="1" dirty="0">
                <a:latin typeface="HGPｺﾞｼｯｸM" panose="020B0600000000000000" pitchFamily="50" charset="-128"/>
                <a:ea typeface="HGPｺﾞｼｯｸM" panose="020B0600000000000000" pitchFamily="50" charset="-128"/>
              </a:rPr>
              <a:t>特に冷凍</a:t>
            </a:r>
            <a:r>
              <a:rPr lang="ja-JP" altLang="en-US" sz="1300" b="1" dirty="0" err="1">
                <a:latin typeface="HGPｺﾞｼｯｸM" panose="020B0600000000000000" pitchFamily="50" charset="-128"/>
                <a:ea typeface="HGPｺﾞｼｯｸM" panose="020B0600000000000000" pitchFamily="50" charset="-128"/>
              </a:rPr>
              <a:t>めんに</a:t>
            </a:r>
            <a:r>
              <a:rPr lang="ja-JP" altLang="en-US" sz="1300" b="1" dirty="0">
                <a:latin typeface="HGPｺﾞｼｯｸM" panose="020B0600000000000000" pitchFamily="50" charset="-128"/>
                <a:ea typeface="HGPｺﾞｼｯｸM" panose="020B0600000000000000" pitchFamily="50" charset="-128"/>
              </a:rPr>
              <a:t>関しては、既存ユーザー（冷凍めん喫食者）を対象に、利用実態を確認する。</a:t>
            </a:r>
            <a:endParaRPr kumimoji="1" lang="ja-JP" altLang="en-US" sz="1300" b="1" dirty="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176921" y="1735185"/>
            <a:ext cx="2236510" cy="276999"/>
          </a:xfrm>
          <a:prstGeom prst="rect">
            <a:avLst/>
          </a:prstGeom>
        </p:spPr>
        <p:txBody>
          <a:bodyPr wrap="none">
            <a:spAutoFit/>
          </a:bodyPr>
          <a:lstStyle/>
          <a:p>
            <a:r>
              <a:rPr lang="en-US" altLang="ja-JP" sz="1200" b="1" dirty="0" smtClean="0">
                <a:solidFill>
                  <a:srgbClr val="C00000"/>
                </a:solidFill>
                <a:latin typeface="HGPｺﾞｼｯｸM" pitchFamily="50" charset="-128"/>
                <a:ea typeface="HGPｺﾞｼｯｸM" pitchFamily="50" charset="-128"/>
              </a:rPr>
              <a:t>《</a:t>
            </a:r>
            <a:r>
              <a:rPr lang="ja-JP" altLang="en-US" sz="1200" b="1" dirty="0" smtClean="0">
                <a:solidFill>
                  <a:srgbClr val="C00000"/>
                </a:solidFill>
                <a:latin typeface="HGPｺﾞｼｯｸM" pitchFamily="50" charset="-128"/>
                <a:ea typeface="HGPｺﾞｼｯｸM" pitchFamily="50" charset="-128"/>
              </a:rPr>
              <a:t>一般</a:t>
            </a:r>
            <a:r>
              <a:rPr lang="ja-JP" altLang="en-US" sz="1200" b="1" dirty="0">
                <a:solidFill>
                  <a:srgbClr val="C00000"/>
                </a:solidFill>
                <a:latin typeface="HGPｺﾞｼｯｸM" pitchFamily="50" charset="-128"/>
                <a:ea typeface="HGPｺﾞｼｯｸM" pitchFamily="50" charset="-128"/>
              </a:rPr>
              <a:t>消費者</a:t>
            </a:r>
            <a:r>
              <a:rPr lang="en-US" altLang="ja-JP" sz="1200" b="1" dirty="0" smtClean="0">
                <a:solidFill>
                  <a:srgbClr val="C00000"/>
                </a:solidFill>
                <a:latin typeface="HGPｺﾞｼｯｸM" pitchFamily="50" charset="-128"/>
                <a:ea typeface="HGPｺﾞｼｯｸM" pitchFamily="50" charset="-128"/>
              </a:rPr>
              <a:t>1248</a:t>
            </a:r>
            <a:r>
              <a:rPr lang="ja-JP" altLang="en-US" sz="1200" b="1" dirty="0" smtClean="0">
                <a:solidFill>
                  <a:srgbClr val="C00000"/>
                </a:solidFill>
                <a:latin typeface="HGPｺﾞｼｯｸM" pitchFamily="50" charset="-128"/>
                <a:ea typeface="HGPｺﾞｼｯｸM" pitchFamily="50" charset="-128"/>
              </a:rPr>
              <a:t>名対象項目</a:t>
            </a:r>
            <a:r>
              <a:rPr lang="en-US" altLang="ja-JP" sz="1200" b="1" dirty="0" smtClean="0">
                <a:solidFill>
                  <a:srgbClr val="C00000"/>
                </a:solidFill>
                <a:latin typeface="HGPｺﾞｼｯｸM" pitchFamily="50" charset="-128"/>
                <a:ea typeface="HGPｺﾞｼｯｸM" pitchFamily="50" charset="-128"/>
              </a:rPr>
              <a:t>》</a:t>
            </a:r>
            <a:endParaRPr lang="en-US" altLang="ja-JP" sz="1200" b="1" dirty="0">
              <a:solidFill>
                <a:srgbClr val="C00000"/>
              </a:solidFill>
              <a:latin typeface="HGPｺﾞｼｯｸM" pitchFamily="50" charset="-128"/>
              <a:ea typeface="HGPｺﾞｼｯｸM" pitchFamily="50" charset="-128"/>
            </a:endParaRPr>
          </a:p>
        </p:txBody>
      </p:sp>
      <p:sp>
        <p:nvSpPr>
          <p:cNvPr id="19" name="正方形/長方形 18"/>
          <p:cNvSpPr/>
          <p:nvPr/>
        </p:nvSpPr>
        <p:spPr>
          <a:xfrm>
            <a:off x="478553" y="2212989"/>
            <a:ext cx="3668090" cy="923330"/>
          </a:xfrm>
          <a:prstGeom prst="rect">
            <a:avLst/>
          </a:prstGeom>
        </p:spPr>
        <p:txBody>
          <a:bodyPr wrap="square">
            <a:spAutoFit/>
          </a:bodyPr>
          <a:lstStyle/>
          <a:p>
            <a:r>
              <a:rPr lang="ja-JP" altLang="en-US" sz="900" dirty="0">
                <a:latin typeface="HGPｺﾞｼｯｸM" pitchFamily="50" charset="-128"/>
                <a:ea typeface="HGPｺﾞｼｯｸM" pitchFamily="50" charset="-128"/>
              </a:rPr>
              <a:t>調査手法</a:t>
            </a:r>
            <a:r>
              <a:rPr lang="en-US" altLang="ja-JP" sz="900" dirty="0">
                <a:latin typeface="HGPｺﾞｼｯｸM" pitchFamily="50" charset="-128"/>
                <a:ea typeface="HGPｺﾞｼｯｸM" pitchFamily="50" charset="-128"/>
              </a:rPr>
              <a:t>	</a:t>
            </a:r>
            <a:r>
              <a:rPr lang="ja-JP" altLang="en-US" sz="900" dirty="0">
                <a:latin typeface="HGPｺﾞｼｯｸM" pitchFamily="50" charset="-128"/>
                <a:ea typeface="HGPｺﾞｼｯｸM" pitchFamily="50" charset="-128"/>
              </a:rPr>
              <a:t>：</a:t>
            </a:r>
            <a:r>
              <a:rPr lang="ja-JP" altLang="en-US" sz="900" dirty="0" smtClean="0">
                <a:latin typeface="HGPｺﾞｼｯｸM" pitchFamily="50" charset="-128"/>
                <a:ea typeface="HGPｺﾞｼｯｸM" pitchFamily="50" charset="-128"/>
              </a:rPr>
              <a:t>インターネットモニターに対するアンケート</a:t>
            </a:r>
            <a:r>
              <a:rPr lang="ja-JP" altLang="en-US" sz="900" dirty="0">
                <a:latin typeface="HGPｺﾞｼｯｸM" pitchFamily="50" charset="-128"/>
                <a:ea typeface="HGPｺﾞｼｯｸM" pitchFamily="50" charset="-128"/>
              </a:rPr>
              <a:t>調査</a:t>
            </a:r>
            <a:endParaRPr lang="en-US" altLang="ja-JP" sz="900" dirty="0">
              <a:latin typeface="HGPｺﾞｼｯｸM" pitchFamily="50" charset="-128"/>
              <a:ea typeface="HGPｺﾞｼｯｸM" pitchFamily="50" charset="-128"/>
            </a:endParaRPr>
          </a:p>
          <a:p>
            <a:r>
              <a:rPr lang="ja-JP" altLang="en-US" sz="900" dirty="0">
                <a:latin typeface="HGPｺﾞｼｯｸM" pitchFamily="50" charset="-128"/>
                <a:ea typeface="HGPｺﾞｼｯｸM" pitchFamily="50" charset="-128"/>
              </a:rPr>
              <a:t>調査時期</a:t>
            </a:r>
            <a:r>
              <a:rPr lang="en-US" altLang="ja-JP" sz="900" dirty="0">
                <a:latin typeface="HGPｺﾞｼｯｸM" pitchFamily="50" charset="-128"/>
                <a:ea typeface="HGPｺﾞｼｯｸM" pitchFamily="50" charset="-128"/>
              </a:rPr>
              <a:t>	</a:t>
            </a:r>
            <a:r>
              <a:rPr lang="ja-JP" altLang="en-US" sz="900" dirty="0">
                <a:latin typeface="HGPｺﾞｼｯｸM" pitchFamily="50" charset="-128"/>
                <a:ea typeface="HGPｺﾞｼｯｸM" pitchFamily="50" charset="-128"/>
              </a:rPr>
              <a:t>：</a:t>
            </a:r>
            <a:r>
              <a:rPr lang="en-US" altLang="ja-JP" sz="900" dirty="0">
                <a:latin typeface="HGPｺﾞｼｯｸM" pitchFamily="50" charset="-128"/>
                <a:ea typeface="HGPｺﾞｼｯｸM" pitchFamily="50" charset="-128"/>
              </a:rPr>
              <a:t>2015</a:t>
            </a:r>
            <a:r>
              <a:rPr lang="ja-JP" altLang="en-US" sz="900" dirty="0">
                <a:latin typeface="HGPｺﾞｼｯｸM" pitchFamily="50" charset="-128"/>
                <a:ea typeface="HGPｺﾞｼｯｸM" pitchFamily="50" charset="-128"/>
              </a:rPr>
              <a:t>年</a:t>
            </a:r>
            <a:r>
              <a:rPr lang="en-US" altLang="ja-JP" sz="900" dirty="0">
                <a:latin typeface="HGPｺﾞｼｯｸM" pitchFamily="50" charset="-128"/>
                <a:ea typeface="HGPｺﾞｼｯｸM" pitchFamily="50" charset="-128"/>
              </a:rPr>
              <a:t>2</a:t>
            </a:r>
            <a:r>
              <a:rPr lang="ja-JP" altLang="en-US" sz="900" dirty="0" smtClean="0">
                <a:latin typeface="HGPｺﾞｼｯｸM" pitchFamily="50" charset="-128"/>
                <a:ea typeface="HGPｺﾞｼｯｸM" pitchFamily="50" charset="-128"/>
              </a:rPr>
              <a:t>月</a:t>
            </a:r>
            <a:r>
              <a:rPr lang="en-US" altLang="ja-JP" sz="900" dirty="0">
                <a:latin typeface="HGPｺﾞｼｯｸM" pitchFamily="50" charset="-128"/>
                <a:ea typeface="HGPｺﾞｼｯｸM" pitchFamily="50" charset="-128"/>
              </a:rPr>
              <a:t>6</a:t>
            </a:r>
            <a:r>
              <a:rPr lang="ja-JP" altLang="en-US" sz="900" dirty="0" smtClean="0">
                <a:latin typeface="HGPｺﾞｼｯｸM" pitchFamily="50" charset="-128"/>
                <a:ea typeface="HGPｺﾞｼｯｸM" pitchFamily="50" charset="-128"/>
              </a:rPr>
              <a:t>日～</a:t>
            </a:r>
            <a:r>
              <a:rPr lang="en-US" altLang="ja-JP" sz="900" dirty="0">
                <a:latin typeface="HGPｺﾞｼｯｸM" pitchFamily="50" charset="-128"/>
                <a:ea typeface="HGPｺﾞｼｯｸM" pitchFamily="50" charset="-128"/>
              </a:rPr>
              <a:t>8</a:t>
            </a:r>
            <a:r>
              <a:rPr lang="ja-JP" altLang="en-US" sz="900" dirty="0" smtClean="0">
                <a:latin typeface="HGPｺﾞｼｯｸM" pitchFamily="50" charset="-128"/>
                <a:ea typeface="HGPｺﾞｼｯｸM" pitchFamily="50" charset="-128"/>
              </a:rPr>
              <a:t>日</a:t>
            </a:r>
            <a:endParaRPr lang="en-US" altLang="ja-JP" sz="900" dirty="0">
              <a:latin typeface="HGPｺﾞｼｯｸM" pitchFamily="50" charset="-128"/>
              <a:ea typeface="HGPｺﾞｼｯｸM" pitchFamily="50" charset="-128"/>
            </a:endParaRPr>
          </a:p>
          <a:p>
            <a:r>
              <a:rPr lang="ja-JP" altLang="en-US" sz="900" dirty="0">
                <a:latin typeface="HGPｺﾞｼｯｸM" pitchFamily="50" charset="-128"/>
                <a:ea typeface="HGPｺﾞｼｯｸM" pitchFamily="50" charset="-128"/>
              </a:rPr>
              <a:t>回答者総数</a:t>
            </a:r>
            <a:r>
              <a:rPr lang="en-US" altLang="ja-JP" sz="900" dirty="0">
                <a:latin typeface="HGPｺﾞｼｯｸM" pitchFamily="50" charset="-128"/>
                <a:ea typeface="HGPｺﾞｼｯｸM" pitchFamily="50" charset="-128"/>
              </a:rPr>
              <a:t>	</a:t>
            </a:r>
            <a:r>
              <a:rPr lang="ja-JP" altLang="en-US" sz="900" dirty="0">
                <a:latin typeface="HGPｺﾞｼｯｸM" pitchFamily="50" charset="-128"/>
                <a:ea typeface="HGPｺﾞｼｯｸM" pitchFamily="50" charset="-128"/>
              </a:rPr>
              <a:t>：「一般消費者対象</a:t>
            </a:r>
            <a:r>
              <a:rPr lang="ja-JP" altLang="en-US" sz="900" dirty="0" smtClean="0">
                <a:latin typeface="HGPｺﾞｼｯｸM" pitchFamily="50" charset="-128"/>
                <a:ea typeface="HGPｺﾞｼｯｸM" pitchFamily="50" charset="-128"/>
              </a:rPr>
              <a:t>」</a:t>
            </a:r>
            <a:r>
              <a:rPr lang="en-US" altLang="ja-JP" sz="900" dirty="0">
                <a:latin typeface="HGPｺﾞｼｯｸM" pitchFamily="50" charset="-128"/>
                <a:ea typeface="HGPｺﾞｼｯｸM" pitchFamily="50" charset="-128"/>
              </a:rPr>
              <a:t>1248</a:t>
            </a:r>
            <a:r>
              <a:rPr lang="ja-JP" altLang="en-US" sz="900" dirty="0" smtClean="0">
                <a:latin typeface="HGPｺﾞｼｯｸM" pitchFamily="50" charset="-128"/>
                <a:ea typeface="HGPｺﾞｼｯｸM" pitchFamily="50" charset="-128"/>
              </a:rPr>
              <a:t>名</a:t>
            </a:r>
            <a:endParaRPr lang="en-US" altLang="ja-JP" sz="900" dirty="0">
              <a:latin typeface="HGPｺﾞｼｯｸM" pitchFamily="50" charset="-128"/>
              <a:ea typeface="HGPｺﾞｼｯｸM" pitchFamily="50" charset="-128"/>
            </a:endParaRPr>
          </a:p>
          <a:p>
            <a:r>
              <a:rPr lang="ja-JP" altLang="en-US" sz="900" dirty="0">
                <a:latin typeface="HGPｺﾞｼｯｸM" pitchFamily="50" charset="-128"/>
                <a:ea typeface="HGPｺﾞｼｯｸM" pitchFamily="50" charset="-128"/>
              </a:rPr>
              <a:t>居住エリア</a:t>
            </a:r>
            <a:r>
              <a:rPr lang="en-US" altLang="ja-JP" sz="900" dirty="0">
                <a:latin typeface="HGPｺﾞｼｯｸM" pitchFamily="50" charset="-128"/>
                <a:ea typeface="HGPｺﾞｼｯｸM" pitchFamily="50" charset="-128"/>
              </a:rPr>
              <a:t>	</a:t>
            </a:r>
            <a:r>
              <a:rPr lang="ja-JP" altLang="en-US" sz="900" dirty="0">
                <a:latin typeface="HGPｺﾞｼｯｸM" pitchFamily="50" charset="-128"/>
                <a:ea typeface="HGPｺﾞｼｯｸM" pitchFamily="50" charset="-128"/>
              </a:rPr>
              <a:t>：東京、愛知、大阪</a:t>
            </a:r>
            <a:endParaRPr lang="en-US" altLang="ja-JP" sz="900" dirty="0">
              <a:latin typeface="HGPｺﾞｼｯｸM" pitchFamily="50" charset="-128"/>
              <a:ea typeface="HGPｺﾞｼｯｸM" pitchFamily="50" charset="-128"/>
            </a:endParaRPr>
          </a:p>
          <a:p>
            <a:r>
              <a:rPr lang="ja-JP" altLang="en-US" sz="900" dirty="0">
                <a:latin typeface="HGPｺﾞｼｯｸM" pitchFamily="50" charset="-128"/>
                <a:ea typeface="HGPｺﾞｼｯｸM" pitchFamily="50" charset="-128"/>
              </a:rPr>
              <a:t>年齢</a:t>
            </a:r>
            <a:r>
              <a:rPr lang="en-US" altLang="ja-JP" sz="900" dirty="0">
                <a:latin typeface="HGPｺﾞｼｯｸM" pitchFamily="50" charset="-128"/>
                <a:ea typeface="HGPｺﾞｼｯｸM" pitchFamily="50" charset="-128"/>
              </a:rPr>
              <a:t>	</a:t>
            </a:r>
            <a:r>
              <a:rPr lang="ja-JP" altLang="en-US" sz="900" dirty="0">
                <a:latin typeface="HGPｺﾞｼｯｸM" pitchFamily="50" charset="-128"/>
                <a:ea typeface="HGPｺﾞｼｯｸM" pitchFamily="50" charset="-128"/>
              </a:rPr>
              <a:t>：</a:t>
            </a:r>
            <a:r>
              <a:rPr lang="en-US" altLang="ja-JP" sz="900" dirty="0">
                <a:latin typeface="HGPｺﾞｼｯｸM" pitchFamily="50" charset="-128"/>
                <a:ea typeface="HGPｺﾞｼｯｸM" pitchFamily="50" charset="-128"/>
              </a:rPr>
              <a:t>20</a:t>
            </a:r>
            <a:r>
              <a:rPr lang="ja-JP" altLang="en-US" sz="900" dirty="0">
                <a:latin typeface="HGPｺﾞｼｯｸM" pitchFamily="50" charset="-128"/>
                <a:ea typeface="HGPｺﾞｼｯｸM" pitchFamily="50" charset="-128"/>
              </a:rPr>
              <a:t>代～</a:t>
            </a:r>
            <a:r>
              <a:rPr lang="en-US" altLang="ja-JP" sz="900" dirty="0">
                <a:latin typeface="HGPｺﾞｼｯｸM" pitchFamily="50" charset="-128"/>
                <a:ea typeface="HGPｺﾞｼｯｸM" pitchFamily="50" charset="-128"/>
              </a:rPr>
              <a:t>70</a:t>
            </a:r>
            <a:r>
              <a:rPr lang="ja-JP" altLang="en-US" sz="900" dirty="0">
                <a:latin typeface="HGPｺﾞｼｯｸM" pitchFamily="50" charset="-128"/>
                <a:ea typeface="HGPｺﾞｼｯｸM" pitchFamily="50" charset="-128"/>
              </a:rPr>
              <a:t>代以上まで</a:t>
            </a:r>
            <a:endParaRPr lang="en-US" altLang="ja-JP" sz="900" dirty="0">
              <a:latin typeface="HGPｺﾞｼｯｸM" pitchFamily="50" charset="-128"/>
              <a:ea typeface="HGPｺﾞｼｯｸM" pitchFamily="50" charset="-128"/>
            </a:endParaRPr>
          </a:p>
          <a:p>
            <a:r>
              <a:rPr lang="ja-JP" altLang="en-US" sz="900" dirty="0">
                <a:latin typeface="HGPｺﾞｼｯｸM" pitchFamily="50" charset="-128"/>
                <a:ea typeface="HGPｺﾞｼｯｸM" pitchFamily="50" charset="-128"/>
              </a:rPr>
              <a:t>性別</a:t>
            </a:r>
            <a:r>
              <a:rPr lang="en-US" altLang="ja-JP" sz="900" dirty="0">
                <a:latin typeface="HGPｺﾞｼｯｸM" pitchFamily="50" charset="-128"/>
                <a:ea typeface="HGPｺﾞｼｯｸM" pitchFamily="50" charset="-128"/>
              </a:rPr>
              <a:t>	</a:t>
            </a:r>
            <a:r>
              <a:rPr lang="ja-JP" altLang="en-US" sz="900" dirty="0">
                <a:latin typeface="HGPｺﾞｼｯｸM" pitchFamily="50" charset="-128"/>
                <a:ea typeface="HGPｺﾞｼｯｸM" pitchFamily="50" charset="-128"/>
              </a:rPr>
              <a:t>：男女半数ずつ</a:t>
            </a:r>
          </a:p>
        </p:txBody>
      </p:sp>
      <p:sp>
        <p:nvSpPr>
          <p:cNvPr id="21" name="テキスト ボックス 20"/>
          <p:cNvSpPr txBox="1"/>
          <p:nvPr/>
        </p:nvSpPr>
        <p:spPr>
          <a:xfrm>
            <a:off x="471862" y="2034700"/>
            <a:ext cx="761747"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調査概要</a:t>
            </a:r>
            <a:r>
              <a:rPr kumimoji="1" lang="en-US" altLang="ja-JP"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22" name="正方形/長方形 21"/>
          <p:cNvSpPr/>
          <p:nvPr/>
        </p:nvSpPr>
        <p:spPr>
          <a:xfrm>
            <a:off x="4918658" y="2017173"/>
            <a:ext cx="3744416" cy="1152128"/>
          </a:xfrm>
          <a:prstGeom prst="rect">
            <a:avLst/>
          </a:prstGeom>
          <a:ln>
            <a:solidFill>
              <a:srgbClr val="CC0000"/>
            </a:solidFill>
          </a:ln>
        </p:spPr>
        <p:style>
          <a:lnRef idx="2">
            <a:schemeClr val="dk1"/>
          </a:lnRef>
          <a:fillRef idx="1">
            <a:schemeClr val="lt1"/>
          </a:fillRef>
          <a:effectRef idx="0">
            <a:schemeClr val="dk1"/>
          </a:effectRef>
          <a:fontRef idx="minor">
            <a:schemeClr val="dk1"/>
          </a:fontRef>
        </p:style>
        <p:txBody>
          <a:bodyPr wrap="square">
            <a:noAutofit/>
          </a:bodyPr>
          <a:lstStyle/>
          <a:p>
            <a:endParaRPr lang="ja-JP" altLang="en-US" sz="1100" dirty="0">
              <a:latin typeface="HGPｺﾞｼｯｸM" pitchFamily="50" charset="-128"/>
              <a:ea typeface="HGPｺﾞｼｯｸM" pitchFamily="50" charset="-128"/>
            </a:endParaRPr>
          </a:p>
        </p:txBody>
      </p:sp>
      <p:sp>
        <p:nvSpPr>
          <p:cNvPr id="23" name="正方形/長方形 22"/>
          <p:cNvSpPr/>
          <p:nvPr/>
        </p:nvSpPr>
        <p:spPr>
          <a:xfrm>
            <a:off x="5577232" y="1740174"/>
            <a:ext cx="2427268" cy="276999"/>
          </a:xfrm>
          <a:prstGeom prst="rect">
            <a:avLst/>
          </a:prstGeom>
        </p:spPr>
        <p:txBody>
          <a:bodyPr wrap="none">
            <a:spAutoFit/>
          </a:bodyPr>
          <a:lstStyle/>
          <a:p>
            <a:r>
              <a:rPr lang="en-US" altLang="ja-JP" sz="1200" b="1" dirty="0" smtClean="0">
                <a:solidFill>
                  <a:srgbClr val="C00000"/>
                </a:solidFill>
                <a:latin typeface="HGPｺﾞｼｯｸM" pitchFamily="50" charset="-128"/>
                <a:ea typeface="HGPｺﾞｼｯｸM" pitchFamily="50" charset="-128"/>
              </a:rPr>
              <a:t>《</a:t>
            </a:r>
            <a:r>
              <a:rPr lang="ja-JP" altLang="en-US" sz="1200" b="1" dirty="0" smtClean="0">
                <a:solidFill>
                  <a:srgbClr val="C00000"/>
                </a:solidFill>
                <a:latin typeface="HGPｺﾞｼｯｸM" pitchFamily="50" charset="-128"/>
                <a:ea typeface="HGPｺﾞｼｯｸM" pitchFamily="50" charset="-128"/>
              </a:rPr>
              <a:t>冷凍</a:t>
            </a:r>
            <a:r>
              <a:rPr lang="ja-JP" altLang="en-US" sz="1200" b="1" dirty="0" err="1" smtClean="0">
                <a:solidFill>
                  <a:srgbClr val="C00000"/>
                </a:solidFill>
                <a:latin typeface="HGPｺﾞｼｯｸM" pitchFamily="50" charset="-128"/>
                <a:ea typeface="HGPｺﾞｼｯｸM" pitchFamily="50" charset="-128"/>
              </a:rPr>
              <a:t>めん喫</a:t>
            </a:r>
            <a:r>
              <a:rPr lang="ja-JP" altLang="en-US" sz="1200" b="1" dirty="0" smtClean="0">
                <a:solidFill>
                  <a:srgbClr val="C00000"/>
                </a:solidFill>
                <a:latin typeface="HGPｺﾞｼｯｸM" pitchFamily="50" charset="-128"/>
                <a:ea typeface="HGPｺﾞｼｯｸM" pitchFamily="50" charset="-128"/>
              </a:rPr>
              <a:t>食者</a:t>
            </a:r>
            <a:r>
              <a:rPr lang="en-US" altLang="ja-JP" sz="1200" b="1" dirty="0" smtClean="0">
                <a:solidFill>
                  <a:srgbClr val="C00000"/>
                </a:solidFill>
                <a:latin typeface="HGPｺﾞｼｯｸM" pitchFamily="50" charset="-128"/>
                <a:ea typeface="HGPｺﾞｼｯｸM" pitchFamily="50" charset="-128"/>
              </a:rPr>
              <a:t>336</a:t>
            </a:r>
            <a:r>
              <a:rPr lang="ja-JP" altLang="en-US" sz="1200" b="1" dirty="0" smtClean="0">
                <a:solidFill>
                  <a:srgbClr val="C00000"/>
                </a:solidFill>
                <a:latin typeface="HGPｺﾞｼｯｸM" pitchFamily="50" charset="-128"/>
                <a:ea typeface="HGPｺﾞｼｯｸM" pitchFamily="50" charset="-128"/>
              </a:rPr>
              <a:t>名対象項目</a:t>
            </a:r>
            <a:r>
              <a:rPr lang="en-US" altLang="ja-JP" sz="1200" b="1" dirty="0" smtClean="0">
                <a:solidFill>
                  <a:srgbClr val="C00000"/>
                </a:solidFill>
                <a:latin typeface="HGPｺﾞｼｯｸM" pitchFamily="50" charset="-128"/>
                <a:ea typeface="HGPｺﾞｼｯｸM" pitchFamily="50" charset="-128"/>
              </a:rPr>
              <a:t>》</a:t>
            </a:r>
            <a:endParaRPr lang="en-US" altLang="ja-JP" sz="1200" b="1" dirty="0">
              <a:solidFill>
                <a:srgbClr val="C00000"/>
              </a:solidFill>
              <a:latin typeface="HGPｺﾞｼｯｸM" pitchFamily="50" charset="-128"/>
              <a:ea typeface="HGPｺﾞｼｯｸM" pitchFamily="50" charset="-128"/>
            </a:endParaRPr>
          </a:p>
        </p:txBody>
      </p:sp>
      <p:sp>
        <p:nvSpPr>
          <p:cNvPr id="24" name="正方形/長方形 23"/>
          <p:cNvSpPr/>
          <p:nvPr/>
        </p:nvSpPr>
        <p:spPr>
          <a:xfrm>
            <a:off x="4974243" y="2217978"/>
            <a:ext cx="3668090" cy="923330"/>
          </a:xfrm>
          <a:prstGeom prst="rect">
            <a:avLst/>
          </a:prstGeom>
        </p:spPr>
        <p:txBody>
          <a:bodyPr wrap="square">
            <a:spAutoFit/>
          </a:bodyPr>
          <a:lstStyle/>
          <a:p>
            <a:r>
              <a:rPr lang="ja-JP" altLang="en-US" sz="900" dirty="0">
                <a:latin typeface="HGPｺﾞｼｯｸM" pitchFamily="50" charset="-128"/>
                <a:ea typeface="HGPｺﾞｼｯｸM" pitchFamily="50" charset="-128"/>
              </a:rPr>
              <a:t>調査手法</a:t>
            </a:r>
            <a:r>
              <a:rPr lang="en-US" altLang="ja-JP" sz="900" dirty="0">
                <a:latin typeface="HGPｺﾞｼｯｸM" pitchFamily="50" charset="-128"/>
                <a:ea typeface="HGPｺﾞｼｯｸM" pitchFamily="50" charset="-128"/>
              </a:rPr>
              <a:t>	</a:t>
            </a:r>
            <a:r>
              <a:rPr lang="ja-JP" altLang="en-US" sz="900" dirty="0">
                <a:latin typeface="HGPｺﾞｼｯｸM" pitchFamily="50" charset="-128"/>
                <a:ea typeface="HGPｺﾞｼｯｸM" pitchFamily="50" charset="-128"/>
              </a:rPr>
              <a:t>：</a:t>
            </a:r>
            <a:r>
              <a:rPr lang="ja-JP" altLang="en-US" sz="900" dirty="0" smtClean="0">
                <a:latin typeface="HGPｺﾞｼｯｸM" pitchFamily="50" charset="-128"/>
                <a:ea typeface="HGPｺﾞｼｯｸM" pitchFamily="50" charset="-128"/>
              </a:rPr>
              <a:t>インターネットモニターに対するアンケート</a:t>
            </a:r>
            <a:r>
              <a:rPr lang="ja-JP" altLang="en-US" sz="900" dirty="0">
                <a:latin typeface="HGPｺﾞｼｯｸM" pitchFamily="50" charset="-128"/>
                <a:ea typeface="HGPｺﾞｼｯｸM" pitchFamily="50" charset="-128"/>
              </a:rPr>
              <a:t>調査</a:t>
            </a:r>
            <a:endParaRPr lang="en-US" altLang="ja-JP" sz="900" dirty="0">
              <a:latin typeface="HGPｺﾞｼｯｸM" pitchFamily="50" charset="-128"/>
              <a:ea typeface="HGPｺﾞｼｯｸM" pitchFamily="50" charset="-128"/>
            </a:endParaRPr>
          </a:p>
          <a:p>
            <a:r>
              <a:rPr lang="ja-JP" altLang="en-US" sz="900" dirty="0">
                <a:latin typeface="HGPｺﾞｼｯｸM" pitchFamily="50" charset="-128"/>
                <a:ea typeface="HGPｺﾞｼｯｸM" pitchFamily="50" charset="-128"/>
              </a:rPr>
              <a:t>調査時期</a:t>
            </a:r>
            <a:r>
              <a:rPr lang="en-US" altLang="ja-JP" sz="900" dirty="0">
                <a:latin typeface="HGPｺﾞｼｯｸM" pitchFamily="50" charset="-128"/>
                <a:ea typeface="HGPｺﾞｼｯｸM" pitchFamily="50" charset="-128"/>
              </a:rPr>
              <a:t>	</a:t>
            </a:r>
            <a:r>
              <a:rPr lang="ja-JP" altLang="en-US" sz="900" dirty="0">
                <a:latin typeface="HGPｺﾞｼｯｸM" pitchFamily="50" charset="-128"/>
                <a:ea typeface="HGPｺﾞｼｯｸM" pitchFamily="50" charset="-128"/>
              </a:rPr>
              <a:t>：</a:t>
            </a:r>
            <a:r>
              <a:rPr lang="en-US" altLang="ja-JP" sz="900" dirty="0">
                <a:latin typeface="HGPｺﾞｼｯｸM" pitchFamily="50" charset="-128"/>
                <a:ea typeface="HGPｺﾞｼｯｸM" pitchFamily="50" charset="-128"/>
              </a:rPr>
              <a:t>2015</a:t>
            </a:r>
            <a:r>
              <a:rPr lang="ja-JP" altLang="en-US" sz="900" dirty="0">
                <a:latin typeface="HGPｺﾞｼｯｸM" pitchFamily="50" charset="-128"/>
                <a:ea typeface="HGPｺﾞｼｯｸM" pitchFamily="50" charset="-128"/>
              </a:rPr>
              <a:t>年</a:t>
            </a:r>
            <a:r>
              <a:rPr lang="en-US" altLang="ja-JP" sz="900" dirty="0">
                <a:latin typeface="HGPｺﾞｼｯｸM" pitchFamily="50" charset="-128"/>
                <a:ea typeface="HGPｺﾞｼｯｸM" pitchFamily="50" charset="-128"/>
              </a:rPr>
              <a:t>2</a:t>
            </a:r>
            <a:r>
              <a:rPr lang="ja-JP" altLang="en-US" sz="900" dirty="0" smtClean="0">
                <a:latin typeface="HGPｺﾞｼｯｸM" pitchFamily="50" charset="-128"/>
                <a:ea typeface="HGPｺﾞｼｯｸM" pitchFamily="50" charset="-128"/>
              </a:rPr>
              <a:t>月</a:t>
            </a:r>
            <a:r>
              <a:rPr lang="en-US" altLang="ja-JP" sz="900" dirty="0">
                <a:latin typeface="HGPｺﾞｼｯｸM" pitchFamily="50" charset="-128"/>
                <a:ea typeface="HGPｺﾞｼｯｸM" pitchFamily="50" charset="-128"/>
              </a:rPr>
              <a:t>6</a:t>
            </a:r>
            <a:r>
              <a:rPr lang="ja-JP" altLang="en-US" sz="900" dirty="0" smtClean="0">
                <a:latin typeface="HGPｺﾞｼｯｸM" pitchFamily="50" charset="-128"/>
                <a:ea typeface="HGPｺﾞｼｯｸM" pitchFamily="50" charset="-128"/>
              </a:rPr>
              <a:t>日～</a:t>
            </a:r>
            <a:r>
              <a:rPr lang="en-US" altLang="ja-JP" sz="900" dirty="0">
                <a:latin typeface="HGPｺﾞｼｯｸM" pitchFamily="50" charset="-128"/>
                <a:ea typeface="HGPｺﾞｼｯｸM" pitchFamily="50" charset="-128"/>
              </a:rPr>
              <a:t>8</a:t>
            </a:r>
            <a:r>
              <a:rPr lang="ja-JP" altLang="en-US" sz="900" dirty="0" smtClean="0">
                <a:latin typeface="HGPｺﾞｼｯｸM" pitchFamily="50" charset="-128"/>
                <a:ea typeface="HGPｺﾞｼｯｸM" pitchFamily="50" charset="-128"/>
              </a:rPr>
              <a:t>日</a:t>
            </a:r>
            <a:endParaRPr lang="en-US" altLang="ja-JP" sz="900" dirty="0">
              <a:latin typeface="HGPｺﾞｼｯｸM" pitchFamily="50" charset="-128"/>
              <a:ea typeface="HGPｺﾞｼｯｸM" pitchFamily="50" charset="-128"/>
            </a:endParaRPr>
          </a:p>
          <a:p>
            <a:r>
              <a:rPr lang="ja-JP" altLang="en-US" sz="900" dirty="0">
                <a:latin typeface="HGPｺﾞｼｯｸM" pitchFamily="50" charset="-128"/>
                <a:ea typeface="HGPｺﾞｼｯｸM" pitchFamily="50" charset="-128"/>
              </a:rPr>
              <a:t>回答者総数</a:t>
            </a:r>
            <a:r>
              <a:rPr lang="en-US" altLang="ja-JP" sz="900" dirty="0">
                <a:latin typeface="HGPｺﾞｼｯｸM" pitchFamily="50" charset="-128"/>
                <a:ea typeface="HGPｺﾞｼｯｸM" pitchFamily="50" charset="-128"/>
              </a:rPr>
              <a:t>	</a:t>
            </a:r>
            <a:r>
              <a:rPr lang="ja-JP" altLang="en-US" sz="900" dirty="0">
                <a:latin typeface="HGPｺﾞｼｯｸM" pitchFamily="50" charset="-128"/>
                <a:ea typeface="HGPｺﾞｼｯｸM" pitchFamily="50" charset="-128"/>
              </a:rPr>
              <a:t>：</a:t>
            </a:r>
            <a:r>
              <a:rPr lang="ja-JP" altLang="en-US" sz="900" dirty="0" smtClean="0">
                <a:latin typeface="HGPｺﾞｼｯｸM" pitchFamily="50" charset="-128"/>
                <a:ea typeface="HGPｺﾞｼｯｸM" pitchFamily="50" charset="-128"/>
              </a:rPr>
              <a:t>「冷凍</a:t>
            </a:r>
            <a:r>
              <a:rPr lang="ja-JP" altLang="en-US" sz="900" dirty="0" err="1" smtClean="0">
                <a:latin typeface="HGPｺﾞｼｯｸM" pitchFamily="50" charset="-128"/>
                <a:ea typeface="HGPｺﾞｼｯｸM" pitchFamily="50" charset="-128"/>
              </a:rPr>
              <a:t>めん喫</a:t>
            </a:r>
            <a:r>
              <a:rPr lang="ja-JP" altLang="en-US" sz="900" dirty="0" smtClean="0">
                <a:latin typeface="HGPｺﾞｼｯｸM" pitchFamily="50" charset="-128"/>
                <a:ea typeface="HGPｺﾞｼｯｸM" pitchFamily="50" charset="-128"/>
              </a:rPr>
              <a:t>食者対象」</a:t>
            </a:r>
            <a:r>
              <a:rPr lang="en-US" altLang="ja-JP" sz="900" dirty="0">
                <a:latin typeface="HGPｺﾞｼｯｸM" pitchFamily="50" charset="-128"/>
                <a:ea typeface="HGPｺﾞｼｯｸM" pitchFamily="50" charset="-128"/>
              </a:rPr>
              <a:t>336</a:t>
            </a:r>
            <a:r>
              <a:rPr lang="ja-JP" altLang="en-US" sz="900" dirty="0" smtClean="0">
                <a:latin typeface="HGPｺﾞｼｯｸM" pitchFamily="50" charset="-128"/>
                <a:ea typeface="HGPｺﾞｼｯｸM" pitchFamily="50" charset="-128"/>
              </a:rPr>
              <a:t>名</a:t>
            </a:r>
            <a:endParaRPr lang="en-US" altLang="ja-JP" sz="900" dirty="0">
              <a:latin typeface="HGPｺﾞｼｯｸM" pitchFamily="50" charset="-128"/>
              <a:ea typeface="HGPｺﾞｼｯｸM" pitchFamily="50" charset="-128"/>
            </a:endParaRPr>
          </a:p>
          <a:p>
            <a:r>
              <a:rPr lang="ja-JP" altLang="en-US" sz="900" dirty="0">
                <a:latin typeface="HGPｺﾞｼｯｸM" pitchFamily="50" charset="-128"/>
                <a:ea typeface="HGPｺﾞｼｯｸM" pitchFamily="50" charset="-128"/>
              </a:rPr>
              <a:t>居住エリア</a:t>
            </a:r>
            <a:r>
              <a:rPr lang="en-US" altLang="ja-JP" sz="900" dirty="0">
                <a:latin typeface="HGPｺﾞｼｯｸM" pitchFamily="50" charset="-128"/>
                <a:ea typeface="HGPｺﾞｼｯｸM" pitchFamily="50" charset="-128"/>
              </a:rPr>
              <a:t>	</a:t>
            </a:r>
            <a:r>
              <a:rPr lang="ja-JP" altLang="en-US" sz="900" dirty="0">
                <a:latin typeface="HGPｺﾞｼｯｸM" pitchFamily="50" charset="-128"/>
                <a:ea typeface="HGPｺﾞｼｯｸM" pitchFamily="50" charset="-128"/>
              </a:rPr>
              <a:t>：東京、愛知、大阪</a:t>
            </a:r>
            <a:endParaRPr lang="en-US" altLang="ja-JP" sz="900" dirty="0">
              <a:latin typeface="HGPｺﾞｼｯｸM" pitchFamily="50" charset="-128"/>
              <a:ea typeface="HGPｺﾞｼｯｸM" pitchFamily="50" charset="-128"/>
            </a:endParaRPr>
          </a:p>
          <a:p>
            <a:r>
              <a:rPr lang="ja-JP" altLang="en-US" sz="900" dirty="0">
                <a:latin typeface="HGPｺﾞｼｯｸM" pitchFamily="50" charset="-128"/>
                <a:ea typeface="HGPｺﾞｼｯｸM" pitchFamily="50" charset="-128"/>
              </a:rPr>
              <a:t>年齢</a:t>
            </a:r>
            <a:r>
              <a:rPr lang="en-US" altLang="ja-JP" sz="900" dirty="0">
                <a:latin typeface="HGPｺﾞｼｯｸM" pitchFamily="50" charset="-128"/>
                <a:ea typeface="HGPｺﾞｼｯｸM" pitchFamily="50" charset="-128"/>
              </a:rPr>
              <a:t>	</a:t>
            </a:r>
            <a:r>
              <a:rPr lang="ja-JP" altLang="en-US" sz="900" dirty="0">
                <a:latin typeface="HGPｺﾞｼｯｸM" pitchFamily="50" charset="-128"/>
                <a:ea typeface="HGPｺﾞｼｯｸM" pitchFamily="50" charset="-128"/>
              </a:rPr>
              <a:t>：</a:t>
            </a:r>
            <a:r>
              <a:rPr lang="en-US" altLang="ja-JP" sz="900" dirty="0">
                <a:latin typeface="HGPｺﾞｼｯｸM" pitchFamily="50" charset="-128"/>
                <a:ea typeface="HGPｺﾞｼｯｸM" pitchFamily="50" charset="-128"/>
              </a:rPr>
              <a:t>20</a:t>
            </a:r>
            <a:r>
              <a:rPr lang="ja-JP" altLang="en-US" sz="900" dirty="0">
                <a:latin typeface="HGPｺﾞｼｯｸM" pitchFamily="50" charset="-128"/>
                <a:ea typeface="HGPｺﾞｼｯｸM" pitchFamily="50" charset="-128"/>
              </a:rPr>
              <a:t>代～</a:t>
            </a:r>
            <a:r>
              <a:rPr lang="en-US" altLang="ja-JP" sz="900" dirty="0">
                <a:latin typeface="HGPｺﾞｼｯｸM" pitchFamily="50" charset="-128"/>
                <a:ea typeface="HGPｺﾞｼｯｸM" pitchFamily="50" charset="-128"/>
              </a:rPr>
              <a:t>70</a:t>
            </a:r>
            <a:r>
              <a:rPr lang="ja-JP" altLang="en-US" sz="900" dirty="0">
                <a:latin typeface="HGPｺﾞｼｯｸM" pitchFamily="50" charset="-128"/>
                <a:ea typeface="HGPｺﾞｼｯｸM" pitchFamily="50" charset="-128"/>
              </a:rPr>
              <a:t>代以上まで</a:t>
            </a:r>
            <a:endParaRPr lang="en-US" altLang="ja-JP" sz="900" dirty="0">
              <a:latin typeface="HGPｺﾞｼｯｸM" pitchFamily="50" charset="-128"/>
              <a:ea typeface="HGPｺﾞｼｯｸM" pitchFamily="50" charset="-128"/>
            </a:endParaRPr>
          </a:p>
          <a:p>
            <a:r>
              <a:rPr lang="ja-JP" altLang="en-US" sz="900" dirty="0">
                <a:latin typeface="HGPｺﾞｼｯｸM" pitchFamily="50" charset="-128"/>
                <a:ea typeface="HGPｺﾞｼｯｸM" pitchFamily="50" charset="-128"/>
              </a:rPr>
              <a:t>性別</a:t>
            </a:r>
            <a:r>
              <a:rPr lang="en-US" altLang="ja-JP" sz="900" dirty="0">
                <a:latin typeface="HGPｺﾞｼｯｸM" pitchFamily="50" charset="-128"/>
                <a:ea typeface="HGPｺﾞｼｯｸM" pitchFamily="50" charset="-128"/>
              </a:rPr>
              <a:t>	</a:t>
            </a:r>
            <a:r>
              <a:rPr lang="ja-JP" altLang="en-US" sz="900" dirty="0">
                <a:latin typeface="HGPｺﾞｼｯｸM" pitchFamily="50" charset="-128"/>
                <a:ea typeface="HGPｺﾞｼｯｸM" pitchFamily="50" charset="-128"/>
              </a:rPr>
              <a:t>：男女半数ずつ</a:t>
            </a:r>
          </a:p>
        </p:txBody>
      </p:sp>
      <p:sp>
        <p:nvSpPr>
          <p:cNvPr id="25" name="テキスト ボックス 24"/>
          <p:cNvSpPr txBox="1"/>
          <p:nvPr/>
        </p:nvSpPr>
        <p:spPr>
          <a:xfrm>
            <a:off x="4967552" y="2039689"/>
            <a:ext cx="761747"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調査概要</a:t>
            </a:r>
            <a:r>
              <a:rPr kumimoji="1" lang="en-US" altLang="ja-JP"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28" name="正方形/長方形 27"/>
          <p:cNvSpPr/>
          <p:nvPr/>
        </p:nvSpPr>
        <p:spPr>
          <a:xfrm>
            <a:off x="393860" y="5632211"/>
            <a:ext cx="3799438" cy="276999"/>
          </a:xfrm>
          <a:prstGeom prst="rect">
            <a:avLst/>
          </a:prstGeom>
        </p:spPr>
        <p:txBody>
          <a:bodyPr wrap="none">
            <a:spAutoFit/>
          </a:bodyPr>
          <a:lstStyle/>
          <a:p>
            <a:r>
              <a:rPr lang="en-US" altLang="ja-JP" sz="1200" b="1" dirty="0" smtClean="0">
                <a:solidFill>
                  <a:srgbClr val="C00000"/>
                </a:solidFill>
                <a:latin typeface="HGPｺﾞｼｯｸM" pitchFamily="50" charset="-128"/>
                <a:ea typeface="HGPｺﾞｼｯｸM" pitchFamily="50" charset="-128"/>
              </a:rPr>
              <a:t>《</a:t>
            </a:r>
            <a:r>
              <a:rPr lang="ja-JP" altLang="en-US" sz="1200" b="1" dirty="0" smtClean="0">
                <a:solidFill>
                  <a:srgbClr val="C00000"/>
                </a:solidFill>
                <a:latin typeface="HGPｺﾞｼｯｸM" pitchFamily="50" charset="-128"/>
                <a:ea typeface="HGPｺﾞｼｯｸM" pitchFamily="50" charset="-128"/>
              </a:rPr>
              <a:t>一般</a:t>
            </a:r>
            <a:r>
              <a:rPr lang="ja-JP" altLang="en-US" sz="1200" b="1" dirty="0">
                <a:solidFill>
                  <a:srgbClr val="C00000"/>
                </a:solidFill>
                <a:latin typeface="HGPｺﾞｼｯｸM" pitchFamily="50" charset="-128"/>
                <a:ea typeface="HGPｺﾞｼｯｸM" pitchFamily="50" charset="-128"/>
              </a:rPr>
              <a:t>消費者</a:t>
            </a:r>
            <a:r>
              <a:rPr lang="en-US" altLang="ja-JP" sz="1200" b="1" dirty="0" smtClean="0">
                <a:solidFill>
                  <a:srgbClr val="C00000"/>
                </a:solidFill>
                <a:latin typeface="HGPｺﾞｼｯｸM" pitchFamily="50" charset="-128"/>
                <a:ea typeface="HGPｺﾞｼｯｸM" pitchFamily="50" charset="-128"/>
              </a:rPr>
              <a:t>1248</a:t>
            </a:r>
            <a:r>
              <a:rPr lang="ja-JP" altLang="en-US" sz="1200" b="1" dirty="0" smtClean="0">
                <a:solidFill>
                  <a:srgbClr val="C00000"/>
                </a:solidFill>
                <a:latin typeface="HGPｺﾞｼｯｸM" pitchFamily="50" charset="-128"/>
                <a:ea typeface="HGPｺﾞｼｯｸM" pitchFamily="50" charset="-128"/>
              </a:rPr>
              <a:t>名</a:t>
            </a:r>
            <a:r>
              <a:rPr lang="en-US" altLang="ja-JP" sz="1200" b="1" dirty="0" smtClean="0">
                <a:solidFill>
                  <a:srgbClr val="C00000"/>
                </a:solidFill>
                <a:latin typeface="HGPｺﾞｼｯｸM" pitchFamily="50" charset="-128"/>
                <a:ea typeface="HGPｺﾞｼｯｸM" pitchFamily="50" charset="-128"/>
              </a:rPr>
              <a:t>/</a:t>
            </a:r>
            <a:r>
              <a:rPr lang="ja-JP" altLang="en-US" sz="1200" b="1" dirty="0" smtClean="0">
                <a:solidFill>
                  <a:srgbClr val="C00000"/>
                </a:solidFill>
                <a:latin typeface="HGPｺﾞｼｯｸM" pitchFamily="50" charset="-128"/>
                <a:ea typeface="HGPｺﾞｼｯｸM" pitchFamily="50" charset="-128"/>
              </a:rPr>
              <a:t>冷凍</a:t>
            </a:r>
            <a:r>
              <a:rPr lang="ja-JP" altLang="en-US" sz="1200" b="1" dirty="0" err="1" smtClean="0">
                <a:solidFill>
                  <a:srgbClr val="C00000"/>
                </a:solidFill>
                <a:latin typeface="HGPｺﾞｼｯｸM" pitchFamily="50" charset="-128"/>
                <a:ea typeface="HGPｺﾞｼｯｸM" pitchFamily="50" charset="-128"/>
              </a:rPr>
              <a:t>めん喫</a:t>
            </a:r>
            <a:r>
              <a:rPr lang="ja-JP" altLang="en-US" sz="1200" b="1" dirty="0" smtClean="0">
                <a:solidFill>
                  <a:srgbClr val="C00000"/>
                </a:solidFill>
                <a:latin typeface="HGPｺﾞｼｯｸM" pitchFamily="50" charset="-128"/>
                <a:ea typeface="HGPｺﾞｼｯｸM" pitchFamily="50" charset="-128"/>
              </a:rPr>
              <a:t>食者</a:t>
            </a:r>
            <a:r>
              <a:rPr lang="en-US" altLang="ja-JP" sz="1200" b="1" dirty="0" smtClean="0">
                <a:solidFill>
                  <a:srgbClr val="C00000"/>
                </a:solidFill>
                <a:latin typeface="HGPｺﾞｼｯｸM" pitchFamily="50" charset="-128"/>
                <a:ea typeface="HGPｺﾞｼｯｸM" pitchFamily="50" charset="-128"/>
              </a:rPr>
              <a:t>336</a:t>
            </a:r>
            <a:r>
              <a:rPr lang="ja-JP" altLang="en-US" sz="1200" b="1" dirty="0" smtClean="0">
                <a:solidFill>
                  <a:srgbClr val="C00000"/>
                </a:solidFill>
                <a:latin typeface="HGPｺﾞｼｯｸM" pitchFamily="50" charset="-128"/>
                <a:ea typeface="HGPｺﾞｼｯｸM" pitchFamily="50" charset="-128"/>
              </a:rPr>
              <a:t>名共通項目</a:t>
            </a:r>
            <a:r>
              <a:rPr lang="en-US" altLang="ja-JP" sz="1200" b="1" dirty="0" smtClean="0">
                <a:solidFill>
                  <a:srgbClr val="C00000"/>
                </a:solidFill>
                <a:latin typeface="HGPｺﾞｼｯｸM" pitchFamily="50" charset="-128"/>
                <a:ea typeface="HGPｺﾞｼｯｸM" pitchFamily="50" charset="-128"/>
              </a:rPr>
              <a:t>》</a:t>
            </a:r>
            <a:endParaRPr lang="en-US" altLang="ja-JP" sz="1200" b="1" dirty="0">
              <a:solidFill>
                <a:srgbClr val="C00000"/>
              </a:solidFill>
              <a:latin typeface="HGPｺﾞｼｯｸM" pitchFamily="50" charset="-128"/>
              <a:ea typeface="HGPｺﾞｼｯｸM" pitchFamily="50" charset="-128"/>
            </a:endParaRPr>
          </a:p>
        </p:txBody>
      </p:sp>
      <p:sp>
        <p:nvSpPr>
          <p:cNvPr id="30" name="テキスト ボックス 29"/>
          <p:cNvSpPr txBox="1"/>
          <p:nvPr/>
        </p:nvSpPr>
        <p:spPr>
          <a:xfrm>
            <a:off x="781864" y="5877272"/>
            <a:ext cx="2749471" cy="246221"/>
          </a:xfrm>
          <a:prstGeom prst="rect">
            <a:avLst/>
          </a:prstGeom>
          <a:noFill/>
        </p:spPr>
        <p:txBody>
          <a:bodyPr wrap="none" rtlCol="0">
            <a:spAutoFit/>
          </a:bodyPr>
          <a:lstStyle/>
          <a:p>
            <a:r>
              <a:rPr lang="ja-JP" altLang="en-US" sz="1000" dirty="0" smtClean="0">
                <a:latin typeface="HGPｺﾞｼｯｸM" panose="020B0600000000000000" pitchFamily="50" charset="-128"/>
                <a:ea typeface="HGPｺﾞｼｯｸM" panose="020B0600000000000000" pitchFamily="50" charset="-128"/>
              </a:rPr>
              <a:t>■食意識変化・</a:t>
            </a:r>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a:t>
            </a:r>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a:latin typeface="HGPｺﾞｼｯｸM" panose="020B0600000000000000" pitchFamily="50" charset="-128"/>
              <a:ea typeface="HGPｺﾞｼｯｸM" panose="020B0600000000000000" pitchFamily="50" charset="-128"/>
            </a:endParaRPr>
          </a:p>
        </p:txBody>
      </p:sp>
      <p:grpSp>
        <p:nvGrpSpPr>
          <p:cNvPr id="32" name="グループ化 31"/>
          <p:cNvGrpSpPr/>
          <p:nvPr/>
        </p:nvGrpSpPr>
        <p:grpSpPr>
          <a:xfrm>
            <a:off x="795457" y="3289666"/>
            <a:ext cx="2999439" cy="2092881"/>
            <a:chOff x="755120" y="3289666"/>
            <a:chExt cx="2999439" cy="2092881"/>
          </a:xfrm>
        </p:grpSpPr>
        <p:sp>
          <p:nvSpPr>
            <p:cNvPr id="26" name="テキスト ボックス 25"/>
            <p:cNvSpPr txBox="1"/>
            <p:nvPr/>
          </p:nvSpPr>
          <p:spPr>
            <a:xfrm>
              <a:off x="755120" y="3289666"/>
              <a:ext cx="2920992" cy="2092881"/>
            </a:xfrm>
            <a:prstGeom prst="rect">
              <a:avLst/>
            </a:prstGeom>
            <a:noFill/>
          </p:spPr>
          <p:txBody>
            <a:bodyPr wrap="none" rtlCol="0">
              <a:spAutoFit/>
            </a:bodyPr>
            <a:lstStyle/>
            <a:p>
              <a:r>
                <a:rPr lang="ja-JP" altLang="en-US" sz="1000" dirty="0" smtClean="0">
                  <a:latin typeface="HGPｺﾞｼｯｸM" panose="020B0600000000000000" pitchFamily="50" charset="-128"/>
                  <a:ea typeface="HGPｺﾞｼｯｸM" panose="020B0600000000000000" pitchFamily="50" charset="-128"/>
                </a:rPr>
                <a:t>■喫食頻度・・・・・・・・・・・・・・・・・・・・・・・・・・・・・・・</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smtClean="0">
                  <a:latin typeface="HGPｺﾞｼｯｸM" panose="020B0600000000000000" pitchFamily="50" charset="-128"/>
                  <a:ea typeface="HGPｺﾞｼｯｸM" panose="020B0600000000000000" pitchFamily="50" charset="-128"/>
                </a:rPr>
                <a:t>■タイプ</a:t>
              </a:r>
              <a:r>
                <a:rPr lang="ja-JP" altLang="en-US" sz="1000" dirty="0">
                  <a:latin typeface="HGPｺﾞｼｯｸM" panose="020B0600000000000000" pitchFamily="50" charset="-128"/>
                  <a:ea typeface="HGPｺﾞｼｯｸM" panose="020B0600000000000000" pitchFamily="50" charset="-128"/>
                </a:rPr>
                <a:t>別</a:t>
              </a:r>
              <a:r>
                <a:rPr lang="ja-JP" altLang="en-US" sz="1000" dirty="0" smtClean="0">
                  <a:latin typeface="HGPｺﾞｼｯｸM" panose="020B0600000000000000" pitchFamily="50" charset="-128"/>
                  <a:ea typeface="HGPｺﾞｼｯｸM" panose="020B0600000000000000" pitchFamily="50" charset="-128"/>
                </a:rPr>
                <a:t>認知率・・・・・・・・・・・・・・・・・・・・・・・・・・</a:t>
              </a:r>
              <a:endParaRPr lang="en-US" altLang="ja-JP" sz="1000" dirty="0" smtClean="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タイプ</a:t>
              </a:r>
              <a:r>
                <a:rPr lang="ja-JP" altLang="en-US" sz="1000" dirty="0">
                  <a:latin typeface="HGPｺﾞｼｯｸM" panose="020B0600000000000000" pitchFamily="50" charset="-128"/>
                  <a:ea typeface="HGPｺﾞｼｯｸM" panose="020B0600000000000000" pitchFamily="50" charset="-128"/>
                </a:rPr>
                <a:t>別喫食</a:t>
              </a:r>
              <a:r>
                <a:rPr lang="ja-JP" altLang="en-US" sz="1000" dirty="0" smtClean="0">
                  <a:latin typeface="HGPｺﾞｼｯｸM" panose="020B0600000000000000" pitchFamily="50" charset="-128"/>
                  <a:ea typeface="HGPｺﾞｼｯｸM" panose="020B0600000000000000" pitchFamily="50" charset="-128"/>
                </a:rPr>
                <a:t>経験率・・・・・・・・・・・・・・・・・・・・・・</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最頻喫食タイプ・・・・・・・・・・・・・・・・・・・・・・・・・・</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冷凍</a:t>
              </a:r>
              <a:r>
                <a:rPr lang="ja-JP" altLang="en-US" sz="1000" dirty="0" err="1">
                  <a:latin typeface="HGPｺﾞｼｯｸM" panose="020B0600000000000000" pitchFamily="50" charset="-128"/>
                  <a:ea typeface="HGPｺﾞｼｯｸM" panose="020B0600000000000000" pitchFamily="50" charset="-128"/>
                </a:rPr>
                <a:t>めん最頻喫</a:t>
              </a:r>
              <a:r>
                <a:rPr lang="ja-JP" altLang="en-US" sz="1000" dirty="0">
                  <a:latin typeface="HGPｺﾞｼｯｸM" panose="020B0600000000000000" pitchFamily="50" charset="-128"/>
                  <a:ea typeface="HGPｺﾞｼｯｸM" panose="020B0600000000000000" pitchFamily="50" charset="-128"/>
                </a:rPr>
                <a:t>食の</a:t>
              </a:r>
              <a:r>
                <a:rPr lang="ja-JP" altLang="en-US" sz="1000" dirty="0" smtClean="0">
                  <a:latin typeface="HGPｺﾞｼｯｸM" panose="020B0600000000000000" pitchFamily="50" charset="-128"/>
                  <a:ea typeface="HGPｺﾞｼｯｸM" panose="020B0600000000000000" pitchFamily="50" charset="-128"/>
                </a:rPr>
                <a:t>理由・・・・・・・・・・・・・・・・・</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タイプ</a:t>
              </a:r>
              <a:r>
                <a:rPr lang="ja-JP" altLang="en-US" sz="1000" dirty="0">
                  <a:latin typeface="HGPｺﾞｼｯｸM" panose="020B0600000000000000" pitchFamily="50" charset="-128"/>
                  <a:ea typeface="HGPｺﾞｼｯｸM" panose="020B0600000000000000" pitchFamily="50" charset="-128"/>
                </a:rPr>
                <a:t>別</a:t>
              </a:r>
              <a:r>
                <a:rPr lang="ja-JP" altLang="en-US" sz="1000" dirty="0" smtClean="0">
                  <a:latin typeface="HGPｺﾞｼｯｸM" panose="020B0600000000000000" pitchFamily="50" charset="-128"/>
                  <a:ea typeface="HGPｺﾞｼｯｸM" panose="020B0600000000000000" pitchFamily="50" charset="-128"/>
                </a:rPr>
                <a:t>選好度・・・・・・・・・・・・・・・・・・・・・・・・・・</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冷凍</a:t>
              </a:r>
              <a:r>
                <a:rPr lang="ja-JP" altLang="en-US" sz="1000" dirty="0" err="1">
                  <a:latin typeface="HGPｺﾞｼｯｸM" panose="020B0600000000000000" pitchFamily="50" charset="-128"/>
                  <a:ea typeface="HGPｺﾞｼｯｸM" panose="020B0600000000000000" pitchFamily="50" charset="-128"/>
                </a:rPr>
                <a:t>めん</a:t>
              </a:r>
              <a:r>
                <a:rPr lang="ja-JP" altLang="en-US" sz="1000" dirty="0">
                  <a:latin typeface="HGPｺﾞｼｯｸM" panose="020B0600000000000000" pitchFamily="50" charset="-128"/>
                  <a:ea typeface="HGPｺﾞｼｯｸM" panose="020B0600000000000000" pitchFamily="50" charset="-128"/>
                </a:rPr>
                <a:t>イメージ（良い点</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冷凍</a:t>
              </a:r>
              <a:r>
                <a:rPr lang="ja-JP" altLang="en-US" sz="1000" dirty="0" err="1">
                  <a:latin typeface="HGPｺﾞｼｯｸM" panose="020B0600000000000000" pitchFamily="50" charset="-128"/>
                  <a:ea typeface="HGPｺﾞｼｯｸM" panose="020B0600000000000000" pitchFamily="50" charset="-128"/>
                </a:rPr>
                <a:t>めん</a:t>
              </a:r>
              <a:r>
                <a:rPr lang="ja-JP" altLang="en-US" sz="1000" dirty="0">
                  <a:latin typeface="HGPｺﾞｼｯｸM" panose="020B0600000000000000" pitchFamily="50" charset="-128"/>
                  <a:ea typeface="HGPｺﾞｼｯｸM" panose="020B0600000000000000" pitchFamily="50" charset="-128"/>
                </a:rPr>
                <a:t>イメージ（悪い点</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冷凍</a:t>
              </a:r>
              <a:r>
                <a:rPr lang="ja-JP" altLang="en-US" sz="1000" dirty="0" err="1">
                  <a:latin typeface="HGPｺﾞｼｯｸM" panose="020B0600000000000000" pitchFamily="50" charset="-128"/>
                  <a:ea typeface="HGPｺﾞｼｯｸM" panose="020B0600000000000000" pitchFamily="50" charset="-128"/>
                </a:rPr>
                <a:t>めんの</a:t>
              </a:r>
              <a:r>
                <a:rPr lang="ja-JP" altLang="en-US" sz="1000" dirty="0">
                  <a:latin typeface="HGPｺﾞｼｯｸM" panose="020B0600000000000000" pitchFamily="50" charset="-128"/>
                  <a:ea typeface="HGPｺﾞｼｯｸM" panose="020B0600000000000000" pitchFamily="50" charset="-128"/>
                </a:rPr>
                <a:t>特長別</a:t>
              </a:r>
              <a:r>
                <a:rPr lang="ja-JP" altLang="en-US" sz="1000" dirty="0" smtClean="0">
                  <a:latin typeface="HGPｺﾞｼｯｸM" panose="020B0600000000000000" pitchFamily="50" charset="-128"/>
                  <a:ea typeface="HGPｺﾞｼｯｸM" panose="020B0600000000000000" pitchFamily="50" charset="-128"/>
                </a:rPr>
                <a:t>魅力度・・・・・・・・・・・・・・・・・</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冷凍</a:t>
              </a:r>
              <a:r>
                <a:rPr lang="ja-JP" altLang="en-US" sz="1000" dirty="0" err="1">
                  <a:latin typeface="HGPｺﾞｼｯｸM" panose="020B0600000000000000" pitchFamily="50" charset="-128"/>
                  <a:ea typeface="HGPｺﾞｼｯｸM" panose="020B0600000000000000" pitchFamily="50" charset="-128"/>
                </a:rPr>
                <a:t>めんの</a:t>
              </a:r>
              <a:r>
                <a:rPr lang="ja-JP" altLang="en-US" sz="1000" dirty="0">
                  <a:latin typeface="HGPｺﾞｼｯｸM" panose="020B0600000000000000" pitchFamily="50" charset="-128"/>
                  <a:ea typeface="HGPｺﾞｼｯｸM" panose="020B0600000000000000" pitchFamily="50" charset="-128"/>
                </a:rPr>
                <a:t>特長理解後の魅力度</a:t>
              </a:r>
              <a:r>
                <a:rPr lang="ja-JP" altLang="en-US" sz="1000" dirty="0" smtClean="0">
                  <a:latin typeface="HGPｺﾞｼｯｸM" panose="020B0600000000000000" pitchFamily="50" charset="-128"/>
                  <a:ea typeface="HGPｺﾞｼｯｸM" panose="020B0600000000000000" pitchFamily="50" charset="-128"/>
                </a:rPr>
                <a:t>変化・・・・・・・</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 </a:t>
              </a:r>
              <a:r>
                <a:rPr lang="en-US" altLang="ja-JP" sz="1000" dirty="0" smtClean="0">
                  <a:latin typeface="HGPｺﾞｼｯｸM" panose="020B0600000000000000" pitchFamily="50" charset="-128"/>
                  <a:ea typeface="HGPｺﾞｼｯｸM" panose="020B0600000000000000" pitchFamily="50" charset="-128"/>
                </a:rPr>
                <a:t>RMK</a:t>
              </a:r>
              <a:r>
                <a:rPr lang="ja-JP" altLang="en-US" sz="1000" dirty="0">
                  <a:latin typeface="HGPｺﾞｼｯｸM" panose="020B0600000000000000" pitchFamily="50" charset="-128"/>
                  <a:ea typeface="HGPｺﾞｼｯｸM" panose="020B0600000000000000" pitchFamily="50" charset="-128"/>
                </a:rPr>
                <a:t>マークの</a:t>
              </a:r>
              <a:r>
                <a:rPr lang="ja-JP" altLang="en-US" sz="1000" dirty="0" smtClean="0">
                  <a:latin typeface="HGPｺﾞｼｯｸM" panose="020B0600000000000000" pitchFamily="50" charset="-128"/>
                  <a:ea typeface="HGPｺﾞｼｯｸM" panose="020B0600000000000000" pitchFamily="50" charset="-128"/>
                </a:rPr>
                <a:t>認知率・・・・・・・・・・・・・・・・・・・・・</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 </a:t>
              </a:r>
              <a:r>
                <a:rPr lang="en-US" altLang="ja-JP" sz="1000" dirty="0" smtClean="0">
                  <a:latin typeface="HGPｺﾞｼｯｸM" panose="020B0600000000000000" pitchFamily="50" charset="-128"/>
                  <a:ea typeface="HGPｺﾞｼｯｸM" panose="020B0600000000000000" pitchFamily="50" charset="-128"/>
                </a:rPr>
                <a:t>RMK</a:t>
              </a:r>
              <a:r>
                <a:rPr lang="ja-JP" altLang="en-US" sz="1000" dirty="0">
                  <a:latin typeface="HGPｺﾞｼｯｸM" panose="020B0600000000000000" pitchFamily="50" charset="-128"/>
                  <a:ea typeface="HGPｺﾞｼｯｸM" panose="020B0600000000000000" pitchFamily="50" charset="-128"/>
                </a:rPr>
                <a:t>マーク認識後の</a:t>
              </a:r>
              <a:r>
                <a:rPr lang="ja-JP" altLang="en-US" sz="1000" dirty="0" smtClean="0">
                  <a:latin typeface="HGPｺﾞｼｯｸM" panose="020B0600000000000000" pitchFamily="50" charset="-128"/>
                  <a:ea typeface="HGPｺﾞｼｯｸM" panose="020B0600000000000000" pitchFamily="50" charset="-128"/>
                </a:rPr>
                <a:t>影響度・・・・・・・・・・・・・・・</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飲食店</a:t>
              </a:r>
              <a:r>
                <a:rPr lang="ja-JP" altLang="en-US" sz="1000" dirty="0">
                  <a:latin typeface="HGPｺﾞｼｯｸM" panose="020B0600000000000000" pitchFamily="50" charset="-128"/>
                  <a:ea typeface="HGPｺﾞｼｯｸM" panose="020B0600000000000000" pitchFamily="50" charset="-128"/>
                </a:rPr>
                <a:t>での冷凍</a:t>
              </a:r>
              <a:r>
                <a:rPr lang="ja-JP" altLang="en-US" sz="1000" dirty="0" err="1" smtClean="0">
                  <a:latin typeface="HGPｺﾞｼｯｸM" panose="020B0600000000000000" pitchFamily="50" charset="-128"/>
                  <a:ea typeface="HGPｺﾞｼｯｸM" panose="020B0600000000000000" pitchFamily="50" charset="-128"/>
                </a:rPr>
                <a:t>めん</a:t>
              </a:r>
              <a:r>
                <a:rPr lang="ja-JP" altLang="en-US" sz="1000" dirty="0" smtClean="0">
                  <a:latin typeface="HGPｺﾞｼｯｸM" panose="020B0600000000000000" pitchFamily="50" charset="-128"/>
                  <a:ea typeface="HGPｺﾞｼｯｸM" panose="020B0600000000000000" pitchFamily="50" charset="-128"/>
                </a:rPr>
                <a:t>許容・・・・・・・・・・・・・・・・・</a:t>
              </a:r>
              <a:endParaRPr kumimoji="1" lang="ja-JP" altLang="en-US" sz="1000" dirty="0">
                <a:latin typeface="HGPｺﾞｼｯｸM" panose="020B0600000000000000" pitchFamily="50" charset="-128"/>
                <a:ea typeface="HGPｺﾞｼｯｸM" panose="020B0600000000000000" pitchFamily="50" charset="-128"/>
              </a:endParaRPr>
            </a:p>
          </p:txBody>
        </p:sp>
        <p:sp>
          <p:nvSpPr>
            <p:cNvPr id="31" name="テキスト ボックス 30"/>
            <p:cNvSpPr txBox="1"/>
            <p:nvPr/>
          </p:nvSpPr>
          <p:spPr>
            <a:xfrm>
              <a:off x="3419211" y="3289666"/>
              <a:ext cx="335348" cy="2092881"/>
            </a:xfrm>
            <a:prstGeom prst="rect">
              <a:avLst/>
            </a:prstGeom>
            <a:noFill/>
          </p:spPr>
          <p:txBody>
            <a:bodyPr wrap="none" rtlCol="0">
              <a:spAutoFit/>
            </a:bodyPr>
            <a:lstStyle/>
            <a:p>
              <a:pPr algn="r"/>
              <a:r>
                <a:rPr lang="en-US" altLang="ja-JP" sz="1000" dirty="0" smtClean="0">
                  <a:latin typeface="HGPｺﾞｼｯｸM" panose="020B0600000000000000" pitchFamily="50" charset="-128"/>
                  <a:ea typeface="HGPｺﾞｼｯｸM" panose="020B0600000000000000" pitchFamily="50" charset="-128"/>
                </a:rPr>
                <a:t>3</a:t>
              </a:r>
            </a:p>
            <a:p>
              <a:pPr algn="r"/>
              <a:r>
                <a:rPr lang="en-US" altLang="ja-JP" sz="1000" dirty="0" smtClean="0">
                  <a:latin typeface="HGPｺﾞｼｯｸM" panose="020B0600000000000000" pitchFamily="50" charset="-128"/>
                  <a:ea typeface="HGPｺﾞｼｯｸM" panose="020B0600000000000000" pitchFamily="50" charset="-128"/>
                </a:rPr>
                <a:t>7</a:t>
              </a:r>
              <a:endParaRPr lang="en-US" altLang="ja-JP" sz="1000" dirty="0">
                <a:latin typeface="HGPｺﾞｼｯｸM" panose="020B0600000000000000" pitchFamily="50" charset="-128"/>
                <a:ea typeface="HGPｺﾞｼｯｸM" panose="020B0600000000000000" pitchFamily="50" charset="-128"/>
              </a:endParaRPr>
            </a:p>
            <a:p>
              <a:pPr algn="r"/>
              <a:r>
                <a:rPr lang="en-US" altLang="ja-JP" sz="1000" dirty="0" smtClean="0">
                  <a:latin typeface="HGPｺﾞｼｯｸM" panose="020B0600000000000000" pitchFamily="50" charset="-128"/>
                  <a:ea typeface="HGPｺﾞｼｯｸM" panose="020B0600000000000000" pitchFamily="50" charset="-128"/>
                </a:rPr>
                <a:t>11</a:t>
              </a:r>
              <a:endParaRPr lang="en-US" altLang="ja-JP" sz="1000" dirty="0">
                <a:latin typeface="HGPｺﾞｼｯｸM" panose="020B0600000000000000" pitchFamily="50" charset="-128"/>
                <a:ea typeface="HGPｺﾞｼｯｸM" panose="020B0600000000000000" pitchFamily="50" charset="-128"/>
              </a:endParaRPr>
            </a:p>
            <a:p>
              <a:pPr algn="r"/>
              <a:r>
                <a:rPr lang="en-US" altLang="ja-JP" sz="1000" dirty="0" smtClean="0">
                  <a:latin typeface="HGPｺﾞｼｯｸM" panose="020B0600000000000000" pitchFamily="50" charset="-128"/>
                  <a:ea typeface="HGPｺﾞｼｯｸM" panose="020B0600000000000000" pitchFamily="50" charset="-128"/>
                </a:rPr>
                <a:t>15</a:t>
              </a:r>
              <a:endParaRPr lang="en-US" altLang="ja-JP" sz="1000" dirty="0">
                <a:latin typeface="HGPｺﾞｼｯｸM" panose="020B0600000000000000" pitchFamily="50" charset="-128"/>
                <a:ea typeface="HGPｺﾞｼｯｸM" panose="020B0600000000000000" pitchFamily="50" charset="-128"/>
              </a:endParaRPr>
            </a:p>
            <a:p>
              <a:pPr algn="r"/>
              <a:r>
                <a:rPr lang="en-US" altLang="ja-JP" sz="1000" dirty="0" smtClean="0">
                  <a:latin typeface="HGPｺﾞｼｯｸM" panose="020B0600000000000000" pitchFamily="50" charset="-128"/>
                  <a:ea typeface="HGPｺﾞｼｯｸM" panose="020B0600000000000000" pitchFamily="50" charset="-128"/>
                </a:rPr>
                <a:t>19</a:t>
              </a:r>
              <a:endParaRPr lang="en-US" altLang="ja-JP" sz="1000" dirty="0">
                <a:latin typeface="HGPｺﾞｼｯｸM" panose="020B0600000000000000" pitchFamily="50" charset="-128"/>
                <a:ea typeface="HGPｺﾞｼｯｸM" panose="020B0600000000000000" pitchFamily="50" charset="-128"/>
              </a:endParaRPr>
            </a:p>
            <a:p>
              <a:pPr algn="r"/>
              <a:r>
                <a:rPr lang="en-US" altLang="ja-JP" sz="1000" dirty="0" smtClean="0">
                  <a:latin typeface="HGPｺﾞｼｯｸM" panose="020B0600000000000000" pitchFamily="50" charset="-128"/>
                  <a:ea typeface="HGPｺﾞｼｯｸM" panose="020B0600000000000000" pitchFamily="50" charset="-128"/>
                </a:rPr>
                <a:t>20</a:t>
              </a:r>
              <a:endParaRPr lang="en-US" altLang="ja-JP" sz="1000" dirty="0">
                <a:latin typeface="HGPｺﾞｼｯｸM" panose="020B0600000000000000" pitchFamily="50" charset="-128"/>
                <a:ea typeface="HGPｺﾞｼｯｸM" panose="020B0600000000000000" pitchFamily="50" charset="-128"/>
              </a:endParaRPr>
            </a:p>
            <a:p>
              <a:pPr algn="r"/>
              <a:r>
                <a:rPr lang="en-US" altLang="ja-JP" sz="1000" dirty="0" smtClean="0">
                  <a:latin typeface="HGPｺﾞｼｯｸM" panose="020B0600000000000000" pitchFamily="50" charset="-128"/>
                  <a:ea typeface="HGPｺﾞｼｯｸM" panose="020B0600000000000000" pitchFamily="50" charset="-128"/>
                </a:rPr>
                <a:t>24</a:t>
              </a:r>
              <a:endParaRPr lang="en-US" altLang="ja-JP" sz="1000" dirty="0">
                <a:latin typeface="HGPｺﾞｼｯｸM" panose="020B0600000000000000" pitchFamily="50" charset="-128"/>
                <a:ea typeface="HGPｺﾞｼｯｸM" panose="020B0600000000000000" pitchFamily="50" charset="-128"/>
              </a:endParaRPr>
            </a:p>
            <a:p>
              <a:pPr algn="r"/>
              <a:r>
                <a:rPr lang="en-US" altLang="ja-JP" sz="1000" dirty="0" smtClean="0">
                  <a:latin typeface="HGPｺﾞｼｯｸM" panose="020B0600000000000000" pitchFamily="50" charset="-128"/>
                  <a:ea typeface="HGPｺﾞｼｯｸM" panose="020B0600000000000000" pitchFamily="50" charset="-128"/>
                </a:rPr>
                <a:t>25</a:t>
              </a:r>
              <a:endParaRPr lang="en-US" altLang="ja-JP" sz="1000" dirty="0">
                <a:latin typeface="HGPｺﾞｼｯｸM" panose="020B0600000000000000" pitchFamily="50" charset="-128"/>
                <a:ea typeface="HGPｺﾞｼｯｸM" panose="020B0600000000000000" pitchFamily="50" charset="-128"/>
              </a:endParaRPr>
            </a:p>
            <a:p>
              <a:pPr algn="r"/>
              <a:r>
                <a:rPr lang="en-US" altLang="ja-JP" sz="1000" dirty="0" smtClean="0">
                  <a:latin typeface="HGPｺﾞｼｯｸM" panose="020B0600000000000000" pitchFamily="50" charset="-128"/>
                  <a:ea typeface="HGPｺﾞｼｯｸM" panose="020B0600000000000000" pitchFamily="50" charset="-128"/>
                </a:rPr>
                <a:t>26</a:t>
              </a:r>
              <a:endParaRPr lang="en-US" altLang="ja-JP" sz="1000" dirty="0">
                <a:latin typeface="HGPｺﾞｼｯｸM" panose="020B0600000000000000" pitchFamily="50" charset="-128"/>
                <a:ea typeface="HGPｺﾞｼｯｸM" panose="020B0600000000000000" pitchFamily="50" charset="-128"/>
              </a:endParaRPr>
            </a:p>
            <a:p>
              <a:pPr algn="r"/>
              <a:r>
                <a:rPr lang="en-US" altLang="ja-JP" sz="1000" dirty="0" smtClean="0">
                  <a:latin typeface="HGPｺﾞｼｯｸM" panose="020B0600000000000000" pitchFamily="50" charset="-128"/>
                  <a:ea typeface="HGPｺﾞｼｯｸM" panose="020B0600000000000000" pitchFamily="50" charset="-128"/>
                </a:rPr>
                <a:t>31</a:t>
              </a:r>
              <a:endParaRPr lang="en-US" altLang="ja-JP" sz="1000" dirty="0">
                <a:latin typeface="HGPｺﾞｼｯｸM" panose="020B0600000000000000" pitchFamily="50" charset="-128"/>
                <a:ea typeface="HGPｺﾞｼｯｸM" panose="020B0600000000000000" pitchFamily="50" charset="-128"/>
              </a:endParaRPr>
            </a:p>
            <a:p>
              <a:pPr algn="r"/>
              <a:r>
                <a:rPr lang="en-US" altLang="ja-JP" sz="1000" dirty="0" smtClean="0">
                  <a:latin typeface="HGPｺﾞｼｯｸM" panose="020B0600000000000000" pitchFamily="50" charset="-128"/>
                  <a:ea typeface="HGPｺﾞｼｯｸM" panose="020B0600000000000000" pitchFamily="50" charset="-128"/>
                </a:rPr>
                <a:t>32</a:t>
              </a:r>
              <a:endParaRPr lang="en-US" altLang="ja-JP" sz="1000" dirty="0">
                <a:latin typeface="HGPｺﾞｼｯｸM" panose="020B0600000000000000" pitchFamily="50" charset="-128"/>
                <a:ea typeface="HGPｺﾞｼｯｸM" panose="020B0600000000000000" pitchFamily="50" charset="-128"/>
              </a:endParaRPr>
            </a:p>
            <a:p>
              <a:pPr algn="r"/>
              <a:r>
                <a:rPr lang="en-US" altLang="ja-JP" sz="1000" dirty="0" smtClean="0">
                  <a:latin typeface="HGPｺﾞｼｯｸM" panose="020B0600000000000000" pitchFamily="50" charset="-128"/>
                  <a:ea typeface="HGPｺﾞｼｯｸM" panose="020B0600000000000000" pitchFamily="50" charset="-128"/>
                </a:rPr>
                <a:t>33</a:t>
              </a:r>
              <a:endParaRPr lang="en-US" altLang="ja-JP" sz="1000" dirty="0">
                <a:latin typeface="HGPｺﾞｼｯｸM" panose="020B0600000000000000" pitchFamily="50" charset="-128"/>
                <a:ea typeface="HGPｺﾞｼｯｸM" panose="020B0600000000000000" pitchFamily="50" charset="-128"/>
              </a:endParaRPr>
            </a:p>
            <a:p>
              <a:pPr algn="r"/>
              <a:r>
                <a:rPr lang="en-US" altLang="ja-JP" sz="1000" dirty="0" smtClean="0">
                  <a:latin typeface="HGPｺﾞｼｯｸM" panose="020B0600000000000000" pitchFamily="50" charset="-128"/>
                  <a:ea typeface="HGPｺﾞｼｯｸM" panose="020B0600000000000000" pitchFamily="50" charset="-128"/>
                </a:rPr>
                <a:t>34</a:t>
              </a:r>
              <a:endParaRPr kumimoji="1" lang="ja-JP" altLang="en-US" sz="1000" dirty="0">
                <a:latin typeface="HGPｺﾞｼｯｸM" panose="020B0600000000000000" pitchFamily="50" charset="-128"/>
                <a:ea typeface="HGPｺﾞｼｯｸM" panose="020B0600000000000000" pitchFamily="50" charset="-128"/>
              </a:endParaRPr>
            </a:p>
          </p:txBody>
        </p:sp>
      </p:grpSp>
      <p:sp>
        <p:nvSpPr>
          <p:cNvPr id="33" name="テキスト ボックス 32"/>
          <p:cNvSpPr txBox="1"/>
          <p:nvPr/>
        </p:nvSpPr>
        <p:spPr>
          <a:xfrm>
            <a:off x="8053011" y="3371008"/>
            <a:ext cx="335413" cy="2092881"/>
          </a:xfrm>
          <a:prstGeom prst="rect">
            <a:avLst/>
          </a:prstGeom>
          <a:noFill/>
        </p:spPr>
        <p:txBody>
          <a:bodyPr wrap="none" rtlCol="0">
            <a:spAutoFit/>
          </a:bodyPr>
          <a:lstStyle/>
          <a:p>
            <a:pPr algn="r"/>
            <a:r>
              <a:rPr kumimoji="1" lang="en-US" altLang="ja-JP" sz="1000" dirty="0" smtClean="0">
                <a:latin typeface="HGPｺﾞｼｯｸM" panose="020B0600000000000000" pitchFamily="50" charset="-128"/>
                <a:ea typeface="HGPｺﾞｼｯｸM" panose="020B0600000000000000" pitchFamily="50" charset="-128"/>
              </a:rPr>
              <a:t>36</a:t>
            </a:r>
          </a:p>
          <a:p>
            <a:pPr algn="r"/>
            <a:r>
              <a:rPr lang="en-US" altLang="ja-JP" sz="1000" dirty="0" smtClean="0">
                <a:latin typeface="HGPｺﾞｼｯｸM" panose="020B0600000000000000" pitchFamily="50" charset="-128"/>
                <a:ea typeface="HGPｺﾞｼｯｸM" panose="020B0600000000000000" pitchFamily="50" charset="-128"/>
              </a:rPr>
              <a:t>37</a:t>
            </a:r>
          </a:p>
          <a:p>
            <a:pPr algn="r"/>
            <a:r>
              <a:rPr kumimoji="1" lang="en-US" altLang="ja-JP" sz="1000" dirty="0" smtClean="0">
                <a:latin typeface="HGPｺﾞｼｯｸM" panose="020B0600000000000000" pitchFamily="50" charset="-128"/>
                <a:ea typeface="HGPｺﾞｼｯｸM" panose="020B0600000000000000" pitchFamily="50" charset="-128"/>
              </a:rPr>
              <a:t>38</a:t>
            </a:r>
          </a:p>
          <a:p>
            <a:pPr algn="r"/>
            <a:r>
              <a:rPr kumimoji="1" lang="en-US" altLang="ja-JP" sz="1000" dirty="0" smtClean="0">
                <a:latin typeface="HGPｺﾞｼｯｸM" panose="020B0600000000000000" pitchFamily="50" charset="-128"/>
                <a:ea typeface="HGPｺﾞｼｯｸM" panose="020B0600000000000000" pitchFamily="50" charset="-128"/>
              </a:rPr>
              <a:t>43</a:t>
            </a:r>
          </a:p>
          <a:p>
            <a:pPr algn="r"/>
            <a:r>
              <a:rPr lang="en-US" altLang="ja-JP" sz="1000" dirty="0">
                <a:latin typeface="HGPｺﾞｼｯｸM" panose="020B0600000000000000" pitchFamily="50" charset="-128"/>
                <a:ea typeface="HGPｺﾞｼｯｸM" panose="020B0600000000000000" pitchFamily="50" charset="-128"/>
              </a:rPr>
              <a:t>44</a:t>
            </a:r>
            <a:endParaRPr kumimoji="1" lang="en-US" altLang="ja-JP" sz="1000" dirty="0" smtClean="0">
              <a:latin typeface="HGPｺﾞｼｯｸM" panose="020B0600000000000000" pitchFamily="50" charset="-128"/>
              <a:ea typeface="HGPｺﾞｼｯｸM" panose="020B0600000000000000" pitchFamily="50" charset="-128"/>
            </a:endParaRPr>
          </a:p>
          <a:p>
            <a:pPr algn="r"/>
            <a:r>
              <a:rPr lang="en-US" altLang="ja-JP" sz="1000" dirty="0" smtClean="0">
                <a:latin typeface="HGPｺﾞｼｯｸM" panose="020B0600000000000000" pitchFamily="50" charset="-128"/>
                <a:ea typeface="HGPｺﾞｼｯｸM" panose="020B0600000000000000" pitchFamily="50" charset="-128"/>
              </a:rPr>
              <a:t>45</a:t>
            </a:r>
          </a:p>
          <a:p>
            <a:pPr algn="r"/>
            <a:r>
              <a:rPr kumimoji="1" lang="en-US" altLang="ja-JP" sz="1000" dirty="0" smtClean="0">
                <a:latin typeface="HGPｺﾞｼｯｸM" panose="020B0600000000000000" pitchFamily="50" charset="-128"/>
                <a:ea typeface="HGPｺﾞｼｯｸM" panose="020B0600000000000000" pitchFamily="50" charset="-128"/>
              </a:rPr>
              <a:t>49</a:t>
            </a:r>
          </a:p>
          <a:p>
            <a:pPr algn="r"/>
            <a:r>
              <a:rPr lang="en-US" altLang="ja-JP" sz="1000" dirty="0" smtClean="0">
                <a:latin typeface="HGPｺﾞｼｯｸM" panose="020B0600000000000000" pitchFamily="50" charset="-128"/>
                <a:ea typeface="HGPｺﾞｼｯｸM" panose="020B0600000000000000" pitchFamily="50" charset="-128"/>
              </a:rPr>
              <a:t>50</a:t>
            </a:r>
          </a:p>
          <a:p>
            <a:pPr algn="r"/>
            <a:r>
              <a:rPr kumimoji="1" lang="en-US" altLang="ja-JP" sz="1000" dirty="0" smtClean="0">
                <a:latin typeface="HGPｺﾞｼｯｸM" panose="020B0600000000000000" pitchFamily="50" charset="-128"/>
                <a:ea typeface="HGPｺﾞｼｯｸM" panose="020B0600000000000000" pitchFamily="50" charset="-128"/>
              </a:rPr>
              <a:t>51</a:t>
            </a:r>
          </a:p>
          <a:p>
            <a:pPr algn="r"/>
            <a:r>
              <a:rPr lang="en-US" altLang="ja-JP" sz="1000" dirty="0" smtClean="0">
                <a:latin typeface="HGPｺﾞｼｯｸM" panose="020B0600000000000000" pitchFamily="50" charset="-128"/>
                <a:ea typeface="HGPｺﾞｼｯｸM" panose="020B0600000000000000" pitchFamily="50" charset="-128"/>
              </a:rPr>
              <a:t>52</a:t>
            </a:r>
          </a:p>
          <a:p>
            <a:pPr algn="r"/>
            <a:r>
              <a:rPr kumimoji="1" lang="en-US" altLang="ja-JP" sz="1000" dirty="0" smtClean="0">
                <a:latin typeface="HGPｺﾞｼｯｸM" panose="020B0600000000000000" pitchFamily="50" charset="-128"/>
                <a:ea typeface="HGPｺﾞｼｯｸM" panose="020B0600000000000000" pitchFamily="50" charset="-128"/>
              </a:rPr>
              <a:t>53</a:t>
            </a:r>
          </a:p>
          <a:p>
            <a:pPr algn="r"/>
            <a:r>
              <a:rPr lang="en-US" altLang="ja-JP" sz="1000" dirty="0" smtClean="0">
                <a:latin typeface="HGPｺﾞｼｯｸM" panose="020B0600000000000000" pitchFamily="50" charset="-128"/>
                <a:ea typeface="HGPｺﾞｼｯｸM" panose="020B0600000000000000" pitchFamily="50" charset="-128"/>
              </a:rPr>
              <a:t>54</a:t>
            </a:r>
          </a:p>
          <a:p>
            <a:pPr algn="r"/>
            <a:r>
              <a:rPr kumimoji="1" lang="en-US" altLang="ja-JP" sz="1000" dirty="0">
                <a:latin typeface="HGPｺﾞｼｯｸM" panose="020B0600000000000000" pitchFamily="50" charset="-128"/>
                <a:ea typeface="HGPｺﾞｼｯｸM" panose="020B0600000000000000" pitchFamily="50" charset="-128"/>
              </a:rPr>
              <a:t>55</a:t>
            </a:r>
            <a:endParaRPr kumimoji="1" lang="ja-JP" altLang="en-US" sz="1000" dirty="0">
              <a:latin typeface="HGPｺﾞｼｯｸM" panose="020B0600000000000000" pitchFamily="50" charset="-128"/>
              <a:ea typeface="HGPｺﾞｼｯｸM" panose="020B0600000000000000" pitchFamily="50" charset="-128"/>
            </a:endParaRPr>
          </a:p>
        </p:txBody>
      </p:sp>
      <p:sp>
        <p:nvSpPr>
          <p:cNvPr id="34" name="テキスト ボックス 33"/>
          <p:cNvSpPr txBox="1"/>
          <p:nvPr/>
        </p:nvSpPr>
        <p:spPr>
          <a:xfrm>
            <a:off x="5347270" y="3366610"/>
            <a:ext cx="2839239" cy="2092881"/>
          </a:xfrm>
          <a:prstGeom prst="rect">
            <a:avLst/>
          </a:prstGeom>
          <a:noFill/>
        </p:spPr>
        <p:txBody>
          <a:bodyPr wrap="none" rtlCol="0">
            <a:spAutoFit/>
          </a:bodyPr>
          <a:lstStyle/>
          <a:p>
            <a:r>
              <a:rPr lang="ja-JP" altLang="en-US" sz="1000" dirty="0" smtClean="0">
                <a:latin typeface="HGPｺﾞｼｯｸM" panose="020B0600000000000000" pitchFamily="50" charset="-128"/>
                <a:ea typeface="HGPｺﾞｼｯｸM" panose="020B0600000000000000" pitchFamily="50" charset="-128"/>
              </a:rPr>
              <a:t>■喫食カテゴリー・・・・・・・・・・・・・・・・・・・・・・・・・・・</a:t>
            </a:r>
            <a:endParaRPr lang="en-US" altLang="ja-JP" sz="1000" dirty="0" smtClean="0">
              <a:latin typeface="HGPｺﾞｼｯｸM" panose="020B0600000000000000" pitchFamily="50" charset="-128"/>
              <a:ea typeface="HGPｺﾞｼｯｸM" panose="020B0600000000000000" pitchFamily="50" charset="-128"/>
            </a:endParaRPr>
          </a:p>
          <a:p>
            <a:r>
              <a:rPr lang="ja-JP" altLang="en-US" sz="1000" dirty="0" smtClean="0">
                <a:latin typeface="HGPｺﾞｼｯｸM" panose="020B0600000000000000" pitchFamily="50" charset="-128"/>
                <a:ea typeface="HGPｺﾞｼｯｸM" panose="020B0600000000000000" pitchFamily="50" charset="-128"/>
              </a:rPr>
              <a:t>■喫食</a:t>
            </a:r>
            <a:r>
              <a:rPr lang="ja-JP" altLang="en-US" sz="1000" dirty="0">
                <a:latin typeface="HGPｺﾞｼｯｸM" panose="020B0600000000000000" pitchFamily="50" charset="-128"/>
                <a:ea typeface="HGPｺﾞｼｯｸM" panose="020B0600000000000000" pitchFamily="50" charset="-128"/>
              </a:rPr>
              <a:t>冷凍</a:t>
            </a:r>
            <a:r>
              <a:rPr lang="ja-JP" altLang="en-US" sz="1000" dirty="0" err="1">
                <a:latin typeface="HGPｺﾞｼｯｸM" panose="020B0600000000000000" pitchFamily="50" charset="-128"/>
                <a:ea typeface="HGPｺﾞｼｯｸM" panose="020B0600000000000000" pitchFamily="50" charset="-128"/>
              </a:rPr>
              <a:t>めん</a:t>
            </a:r>
            <a:r>
              <a:rPr lang="ja-JP" altLang="en-US" sz="1000" dirty="0" smtClean="0">
                <a:latin typeface="HGPｺﾞｼｯｸM" panose="020B0600000000000000" pitchFamily="50" charset="-128"/>
                <a:ea typeface="HGPｺﾞｼｯｸM" panose="020B0600000000000000" pitchFamily="50" charset="-128"/>
              </a:rPr>
              <a:t>タイプ・・・・・・・・・・・・・・・・・・・・・・・</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喫食シーン・・・・・・・・・・・・・・・・・・・・・・・・・・・・・・</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朝食での冷凍</a:t>
            </a:r>
            <a:r>
              <a:rPr lang="ja-JP" altLang="en-US" sz="1000" dirty="0" err="1">
                <a:latin typeface="HGPｺﾞｼｯｸM" panose="020B0600000000000000" pitchFamily="50" charset="-128"/>
                <a:ea typeface="HGPｺﾞｼｯｸM" panose="020B0600000000000000" pitchFamily="50" charset="-128"/>
              </a:rPr>
              <a:t>めん非喫</a:t>
            </a:r>
            <a:r>
              <a:rPr lang="ja-JP" altLang="en-US" sz="1000" dirty="0">
                <a:latin typeface="HGPｺﾞｼｯｸM" panose="020B0600000000000000" pitchFamily="50" charset="-128"/>
                <a:ea typeface="HGPｺﾞｼｯｸM" panose="020B0600000000000000" pitchFamily="50" charset="-128"/>
              </a:rPr>
              <a:t>食理由・・・・・・・・・・・・</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smtClean="0">
              <a:latin typeface="HGPｺﾞｼｯｸM" panose="020B0600000000000000" pitchFamily="50" charset="-128"/>
              <a:ea typeface="HGPｺﾞｼｯｸM" panose="020B0600000000000000" pitchFamily="50" charset="-128"/>
            </a:endParaRPr>
          </a:p>
          <a:p>
            <a:r>
              <a:rPr lang="ja-JP" altLang="en-US" sz="1000" dirty="0" smtClean="0">
                <a:latin typeface="HGPｺﾞｼｯｸM" panose="020B0600000000000000" pitchFamily="50" charset="-128"/>
                <a:ea typeface="HGPｺﾞｼｯｸM" panose="020B0600000000000000" pitchFamily="50" charset="-128"/>
              </a:rPr>
              <a:t>■調理方法・・・・・・・・・・・・・・・・・・・・・・・・・・・・・・・</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調理時添加具材</a:t>
            </a:r>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購入</a:t>
            </a:r>
            <a:r>
              <a:rPr lang="ja-JP" altLang="en-US" sz="1000" dirty="0">
                <a:latin typeface="HGPｺﾞｼｯｸM" panose="020B0600000000000000" pitchFamily="50" charset="-128"/>
                <a:ea typeface="HGPｺﾞｼｯｸM" panose="020B0600000000000000" pitchFamily="50" charset="-128"/>
              </a:rPr>
              <a:t>商品の選択理由・・・・・・・・・・・・・</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購入</a:t>
            </a:r>
            <a:r>
              <a:rPr lang="ja-JP" altLang="en-US" sz="1000" dirty="0">
                <a:latin typeface="HGPｺﾞｼｯｸM" panose="020B0600000000000000" pitchFamily="50" charset="-128"/>
                <a:ea typeface="HGPｺﾞｼｯｸM" panose="020B0600000000000000" pitchFamily="50" charset="-128"/>
              </a:rPr>
              <a:t>時の比較カテゴリー・・・・・・・・・・・・・</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一食</a:t>
            </a:r>
            <a:r>
              <a:rPr lang="ja-JP" altLang="en-US" sz="1000" dirty="0">
                <a:latin typeface="HGPｺﾞｼｯｸM" panose="020B0600000000000000" pitchFamily="50" charset="-128"/>
                <a:ea typeface="HGPｺﾞｼｯｸM" panose="020B0600000000000000" pitchFamily="50" charset="-128"/>
              </a:rPr>
              <a:t>当たりのボリューム感・・・・・・・・・・・・・</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 </a:t>
            </a:r>
            <a:r>
              <a:rPr lang="en-US" altLang="ja-JP" sz="1000" dirty="0" smtClean="0">
                <a:latin typeface="HGPｺﾞｼｯｸM" panose="020B0600000000000000" pitchFamily="50" charset="-128"/>
                <a:ea typeface="HGPｺﾞｼｯｸM" panose="020B0600000000000000" pitchFamily="50" charset="-128"/>
              </a:rPr>
              <a:t>RMK</a:t>
            </a:r>
            <a:r>
              <a:rPr lang="ja-JP" altLang="en-US" sz="1000" dirty="0" smtClean="0">
                <a:latin typeface="HGPｺﾞｼｯｸM" panose="020B0600000000000000" pitchFamily="50" charset="-128"/>
                <a:ea typeface="HGPｺﾞｼｯｸM" panose="020B0600000000000000" pitchFamily="50" charset="-128"/>
              </a:rPr>
              <a:t>マーク</a:t>
            </a:r>
            <a:r>
              <a:rPr lang="ja-JP" altLang="en-US" sz="1000" dirty="0">
                <a:latin typeface="HGPｺﾞｼｯｸM" panose="020B0600000000000000" pitchFamily="50" charset="-128"/>
                <a:ea typeface="HGPｺﾞｼｯｸM" panose="020B0600000000000000" pitchFamily="50" charset="-128"/>
              </a:rPr>
              <a:t>の認知率・・・・・・・・・・・・・</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 </a:t>
            </a:r>
            <a:r>
              <a:rPr lang="en-US" altLang="ja-JP" sz="1000" dirty="0" smtClean="0">
                <a:latin typeface="HGPｺﾞｼｯｸM" panose="020B0600000000000000" pitchFamily="50" charset="-128"/>
                <a:ea typeface="HGPｺﾞｼｯｸM" panose="020B0600000000000000" pitchFamily="50" charset="-128"/>
              </a:rPr>
              <a:t>RMK</a:t>
            </a:r>
            <a:r>
              <a:rPr lang="ja-JP" altLang="en-US" sz="1000" dirty="0" smtClean="0">
                <a:latin typeface="HGPｺﾞｼｯｸM" panose="020B0600000000000000" pitchFamily="50" charset="-128"/>
                <a:ea typeface="HGPｺﾞｼｯｸM" panose="020B0600000000000000" pitchFamily="50" charset="-128"/>
              </a:rPr>
              <a:t>マーク認知者の影響・・・・・・・・・・・・・・・・・・</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 </a:t>
            </a:r>
            <a:r>
              <a:rPr lang="en-US" altLang="ja-JP" sz="1000" dirty="0" smtClean="0">
                <a:latin typeface="HGPｺﾞｼｯｸM" panose="020B0600000000000000" pitchFamily="50" charset="-128"/>
                <a:ea typeface="HGPｺﾞｼｯｸM" panose="020B0600000000000000" pitchFamily="50" charset="-128"/>
              </a:rPr>
              <a:t>RMK</a:t>
            </a:r>
            <a:r>
              <a:rPr lang="ja-JP" altLang="en-US" sz="1000" dirty="0" smtClean="0">
                <a:latin typeface="HGPｺﾞｼｯｸM" panose="020B0600000000000000" pitchFamily="50" charset="-128"/>
                <a:ea typeface="HGPｺﾞｼｯｸM" panose="020B0600000000000000" pitchFamily="50" charset="-128"/>
              </a:rPr>
              <a:t>マーク認識後の</a:t>
            </a:r>
            <a:r>
              <a:rPr lang="ja-JP" altLang="en-US" sz="1000" dirty="0">
                <a:latin typeface="HGPｺﾞｼｯｸM" panose="020B0600000000000000" pitchFamily="50" charset="-128"/>
                <a:ea typeface="HGPｺﾞｼｯｸM" panose="020B0600000000000000" pitchFamily="50" charset="-128"/>
              </a:rPr>
              <a:t>影響</a:t>
            </a:r>
            <a:r>
              <a:rPr lang="ja-JP" altLang="en-US" sz="1000" dirty="0" smtClean="0">
                <a:latin typeface="HGPｺﾞｼｯｸM" panose="020B0600000000000000" pitchFamily="50" charset="-128"/>
                <a:ea typeface="HGPｺﾞｼｯｸM" panose="020B0600000000000000" pitchFamily="50" charset="-128"/>
              </a:rPr>
              <a:t>・・・・・・・</a:t>
            </a:r>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a:t>
            </a:r>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a:latin typeface="HGPｺﾞｼｯｸM" panose="020B0600000000000000" pitchFamily="50" charset="-128"/>
              <a:ea typeface="HGPｺﾞｼｯｸM" panose="020B0600000000000000" pitchFamily="50" charset="-128"/>
            </a:endParaRPr>
          </a:p>
          <a:p>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飲食店</a:t>
            </a:r>
            <a:r>
              <a:rPr lang="ja-JP" altLang="en-US" sz="1000" dirty="0">
                <a:latin typeface="HGPｺﾞｼｯｸM" panose="020B0600000000000000" pitchFamily="50" charset="-128"/>
                <a:ea typeface="HGPｺﾞｼｯｸM" panose="020B0600000000000000" pitchFamily="50" charset="-128"/>
              </a:rPr>
              <a:t>での冷凍</a:t>
            </a:r>
            <a:r>
              <a:rPr lang="ja-JP" altLang="en-US" sz="1000" dirty="0" err="1" smtClean="0">
                <a:latin typeface="HGPｺﾞｼｯｸM" panose="020B0600000000000000" pitchFamily="50" charset="-128"/>
                <a:ea typeface="HGPｺﾞｼｯｸM" panose="020B0600000000000000" pitchFamily="50" charset="-128"/>
              </a:rPr>
              <a:t>めん</a:t>
            </a:r>
            <a:r>
              <a:rPr lang="ja-JP" altLang="en-US" sz="1000" dirty="0" smtClean="0">
                <a:latin typeface="HGPｺﾞｼｯｸM" panose="020B0600000000000000" pitchFamily="50" charset="-128"/>
                <a:ea typeface="HGPｺﾞｼｯｸM" panose="020B0600000000000000" pitchFamily="50" charset="-128"/>
              </a:rPr>
              <a:t>許容・・・・・・・・・・・・・・・・・・</a:t>
            </a:r>
            <a:endParaRPr kumimoji="1" lang="ja-JP" altLang="en-US" sz="1000" dirty="0">
              <a:latin typeface="HGPｺﾞｼｯｸM" panose="020B0600000000000000" pitchFamily="50" charset="-128"/>
              <a:ea typeface="HGPｺﾞｼｯｸM" panose="020B0600000000000000" pitchFamily="50" charset="-128"/>
            </a:endParaRPr>
          </a:p>
        </p:txBody>
      </p:sp>
      <p:sp>
        <p:nvSpPr>
          <p:cNvPr id="27" name="テキスト ボックス 26"/>
          <p:cNvSpPr txBox="1"/>
          <p:nvPr/>
        </p:nvSpPr>
        <p:spPr>
          <a:xfrm>
            <a:off x="3459981" y="5877272"/>
            <a:ext cx="335348" cy="246221"/>
          </a:xfrm>
          <a:prstGeom prst="rect">
            <a:avLst/>
          </a:prstGeom>
          <a:noFill/>
        </p:spPr>
        <p:txBody>
          <a:bodyPr wrap="none" rtlCol="0">
            <a:spAutoFit/>
          </a:bodyPr>
          <a:lstStyle/>
          <a:p>
            <a:pPr algn="r"/>
            <a:r>
              <a:rPr lang="en-US" altLang="ja-JP" sz="1000" dirty="0">
                <a:latin typeface="HGPｺﾞｼｯｸM" panose="020B0600000000000000" pitchFamily="50" charset="-128"/>
                <a:ea typeface="HGPｺﾞｼｯｸM" panose="020B0600000000000000" pitchFamily="50" charset="-128"/>
              </a:rPr>
              <a:t>57</a:t>
            </a:r>
            <a:endParaRPr lang="en-US" altLang="ja-JP" sz="1000" dirty="0" smtClean="0">
              <a:latin typeface="HGPｺﾞｼｯｸM" panose="020B0600000000000000" pitchFamily="50" charset="-128"/>
              <a:ea typeface="HGPｺﾞｼｯｸM" panose="020B0600000000000000" pitchFamily="50" charset="-128"/>
            </a:endParaRPr>
          </a:p>
        </p:txBody>
      </p:sp>
      <p:grpSp>
        <p:nvGrpSpPr>
          <p:cNvPr id="4" name="グループ化 3"/>
          <p:cNvGrpSpPr/>
          <p:nvPr/>
        </p:nvGrpSpPr>
        <p:grpSpPr>
          <a:xfrm>
            <a:off x="5347270" y="5877272"/>
            <a:ext cx="3013465" cy="246221"/>
            <a:chOff x="766447" y="5126995"/>
            <a:chExt cx="3013465" cy="246221"/>
          </a:xfrm>
        </p:grpSpPr>
        <p:sp>
          <p:nvSpPr>
            <p:cNvPr id="29" name="テキスト ボックス 28"/>
            <p:cNvSpPr txBox="1"/>
            <p:nvPr/>
          </p:nvSpPr>
          <p:spPr>
            <a:xfrm>
              <a:off x="766447" y="5126995"/>
              <a:ext cx="2813591" cy="246221"/>
            </a:xfrm>
            <a:prstGeom prst="rect">
              <a:avLst/>
            </a:prstGeom>
            <a:noFill/>
          </p:spPr>
          <p:txBody>
            <a:bodyPr wrap="none" rtlCol="0">
              <a:spAutoFit/>
            </a:bodyPr>
            <a:lstStyle/>
            <a:p>
              <a:r>
                <a:rPr lang="ja-JP" altLang="en-US" sz="1000" dirty="0" smtClean="0">
                  <a:latin typeface="HGPｺﾞｼｯｸM" panose="020B0600000000000000" pitchFamily="50" charset="-128"/>
                  <a:ea typeface="HGPｺﾞｼｯｸM" panose="020B0600000000000000" pitchFamily="50" charset="-128"/>
                </a:rPr>
                <a:t>■総評・・・・・・・・</a:t>
              </a:r>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a:t>
              </a:r>
              <a:r>
                <a:rPr lang="ja-JP" altLang="en-US" sz="1000" dirty="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a:t>
              </a:r>
              <a:endParaRPr lang="en-US" altLang="ja-JP" sz="1000" dirty="0">
                <a:latin typeface="HGPｺﾞｼｯｸM" panose="020B0600000000000000" pitchFamily="50" charset="-128"/>
                <a:ea typeface="HGPｺﾞｼｯｸM" panose="020B0600000000000000" pitchFamily="50" charset="-128"/>
              </a:endParaRPr>
            </a:p>
          </p:txBody>
        </p:sp>
        <p:sp>
          <p:nvSpPr>
            <p:cNvPr id="35" name="テキスト ボックス 34"/>
            <p:cNvSpPr txBox="1"/>
            <p:nvPr/>
          </p:nvSpPr>
          <p:spPr>
            <a:xfrm>
              <a:off x="3444564" y="5126995"/>
              <a:ext cx="335348" cy="246221"/>
            </a:xfrm>
            <a:prstGeom prst="rect">
              <a:avLst/>
            </a:prstGeom>
            <a:noFill/>
          </p:spPr>
          <p:txBody>
            <a:bodyPr wrap="none" rtlCol="0">
              <a:spAutoFit/>
            </a:bodyPr>
            <a:lstStyle/>
            <a:p>
              <a:pPr algn="r"/>
              <a:r>
                <a:rPr lang="en-US" altLang="ja-JP" sz="1000" dirty="0">
                  <a:latin typeface="HGPｺﾞｼｯｸM" panose="020B0600000000000000" pitchFamily="50" charset="-128"/>
                  <a:ea typeface="HGPｺﾞｼｯｸM" panose="020B0600000000000000" pitchFamily="50" charset="-128"/>
                </a:rPr>
                <a:t>68</a:t>
              </a:r>
              <a:endParaRPr lang="en-US" altLang="ja-JP" sz="1000" dirty="0" smtClean="0">
                <a:latin typeface="HGPｺﾞｼｯｸM" panose="020B0600000000000000" pitchFamily="50" charset="-128"/>
                <a:ea typeface="HGPｺﾞｼｯｸM" panose="020B0600000000000000" pitchFamily="50" charset="-128"/>
              </a:endParaRPr>
            </a:p>
          </p:txBody>
        </p:sp>
      </p:grpSp>
    </p:spTree>
    <p:extLst>
      <p:ext uri="{BB962C8B-B14F-4D97-AF65-F5344CB8AC3E}">
        <p14:creationId xmlns:p14="http://schemas.microsoft.com/office/powerpoint/2010/main" val="2948943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冷凍</a:t>
            </a:r>
            <a:r>
              <a:rPr kumimoji="1" lang="ja-JP" altLang="en-US" dirty="0" err="1" smtClean="0"/>
              <a:t>めん最頻喫</a:t>
            </a:r>
            <a:r>
              <a:rPr kumimoji="1" lang="ja-JP" altLang="en-US" dirty="0" smtClean="0"/>
              <a:t>食の理由</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19</a:t>
            </a:fld>
            <a:endParaRPr lang="ja-JP" altLang="en-US"/>
          </a:p>
        </p:txBody>
      </p:sp>
      <p:sp>
        <p:nvSpPr>
          <p:cNvPr id="4" name="テキスト ボックス 3"/>
          <p:cNvSpPr txBox="1"/>
          <p:nvPr/>
        </p:nvSpPr>
        <p:spPr>
          <a:xfrm>
            <a:off x="88477" y="475928"/>
            <a:ext cx="3393878"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：最もよく食べている理由について“いくつでも”お答えください。（</a:t>
            </a:r>
            <a:r>
              <a:rPr kumimoji="1" lang="en-US" altLang="ja-JP" sz="900" dirty="0" smtClean="0">
                <a:latin typeface="HGPｺﾞｼｯｸM" panose="020B0600000000000000" pitchFamily="50" charset="-128"/>
                <a:ea typeface="HGPｺﾞｼｯｸM" panose="020B0600000000000000" pitchFamily="50" charset="-128"/>
              </a:rPr>
              <a:t>MA)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4572000" y="0"/>
            <a:ext cx="4572000" cy="1556792"/>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・「保存性」「簡便性」「値頃感」が高い。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・他タイプと比べうどんは「保存性」「値頃感」「おいしさ」が高い。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・他タイプと比べそばは「適量感」が高い。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・他タイプと比べスパゲティは「保存性」「簡便性」「値頃感」「おいしさ」「ゴミ少ない」　</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「種類豊富」が高い。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en-US" altLang="ja-JP" sz="8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800" dirty="0" smtClean="0">
                <a:solidFill>
                  <a:schemeClr val="bg2">
                    <a:lumMod val="25000"/>
                  </a:schemeClr>
                </a:solidFill>
                <a:latin typeface="HGPｺﾞｼｯｸM" panose="020B0600000000000000" pitchFamily="50" charset="-128"/>
                <a:ea typeface="HGPｺﾞｼｯｸM" panose="020B0600000000000000" pitchFamily="50" charset="-128"/>
              </a:rPr>
              <a:t>保存性・・・「長期間保存が利く」「買い置きが出来る」</a:t>
            </a:r>
            <a:endParaRPr lang="en-US" altLang="ja-JP" sz="8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800" dirty="0" smtClean="0">
                <a:solidFill>
                  <a:schemeClr val="bg2">
                    <a:lumMod val="25000"/>
                  </a:schemeClr>
                </a:solidFill>
                <a:latin typeface="HGPｺﾞｼｯｸM" panose="020B0600000000000000" pitchFamily="50" charset="-128"/>
                <a:ea typeface="HGPｺﾞｼｯｸM" panose="020B0600000000000000" pitchFamily="50" charset="-128"/>
              </a:rPr>
              <a:t>   簡便性・・・「調理の手間がなく、手軽」「調理時間がかからない」</a:t>
            </a:r>
            <a:endParaRPr lang="en-US" altLang="ja-JP" sz="8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en-US" altLang="ja-JP" sz="800" dirty="0">
                <a:solidFill>
                  <a:schemeClr val="bg2">
                    <a:lumMod val="25000"/>
                  </a:schemeClr>
                </a:solidFill>
                <a:latin typeface="HGPｺﾞｼｯｸM" panose="020B0600000000000000" pitchFamily="50" charset="-128"/>
                <a:ea typeface="HGPｺﾞｼｯｸM" panose="020B0600000000000000" pitchFamily="50" charset="-128"/>
              </a:rPr>
              <a:t> </a:t>
            </a:r>
            <a:r>
              <a:rPr lang="en-US" altLang="ja-JP" sz="800" dirty="0" smtClean="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800" dirty="0" smtClean="0">
                <a:solidFill>
                  <a:schemeClr val="bg2">
                    <a:lumMod val="25000"/>
                  </a:schemeClr>
                </a:solidFill>
                <a:latin typeface="HGPｺﾞｼｯｸM" panose="020B0600000000000000" pitchFamily="50" charset="-128"/>
                <a:ea typeface="HGPｺﾞｼｯｸM" panose="020B0600000000000000" pitchFamily="50" charset="-128"/>
              </a:rPr>
              <a:t>値頃感・・・「価格が手頃」　　　　　　　　　　　　 おいしさ・・・「自分で作るよりおいしい」</a:t>
            </a:r>
            <a:endParaRPr lang="en-US" altLang="ja-JP" sz="8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en-US" altLang="ja-JP" sz="800" dirty="0" smtClean="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800" dirty="0" smtClean="0">
                <a:solidFill>
                  <a:schemeClr val="bg2">
                    <a:lumMod val="25000"/>
                  </a:schemeClr>
                </a:solidFill>
                <a:latin typeface="HGPｺﾞｼｯｸM" panose="020B0600000000000000" pitchFamily="50" charset="-128"/>
                <a:ea typeface="HGPｺﾞｼｯｸM" panose="020B0600000000000000" pitchFamily="50" charset="-128"/>
              </a:rPr>
              <a:t>ゴミ少ない・「調理の際にでるゴミが少ない」　　適量感・・・「量</a:t>
            </a:r>
            <a:r>
              <a:rPr lang="en-US" altLang="ja-JP" sz="8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800" dirty="0" smtClean="0">
                <a:solidFill>
                  <a:schemeClr val="bg2">
                    <a:lumMod val="25000"/>
                  </a:schemeClr>
                </a:solidFill>
                <a:latin typeface="HGPｺﾞｼｯｸM" panose="020B0600000000000000" pitchFamily="50" charset="-128"/>
                <a:ea typeface="HGPｺﾞｼｯｸM" panose="020B0600000000000000" pitchFamily="50" charset="-128"/>
              </a:rPr>
              <a:t>ボリューム</a:t>
            </a:r>
            <a:r>
              <a:rPr lang="en-US" altLang="ja-JP" sz="8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800" dirty="0" smtClean="0">
                <a:solidFill>
                  <a:schemeClr val="bg2">
                    <a:lumMod val="25000"/>
                  </a:schemeClr>
                </a:solidFill>
                <a:latin typeface="HGPｺﾞｼｯｸM" panose="020B0600000000000000" pitchFamily="50" charset="-128"/>
                <a:ea typeface="HGPｺﾞｼｯｸM" panose="020B0600000000000000" pitchFamily="50" charset="-128"/>
              </a:rPr>
              <a:t>がちょうど良い</a:t>
            </a:r>
            <a:r>
              <a:rPr lang="ja-JP" altLang="en-US" sz="800" dirty="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8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en-US" altLang="ja-JP" sz="800" dirty="0" smtClean="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800" dirty="0" smtClean="0">
                <a:solidFill>
                  <a:schemeClr val="bg2">
                    <a:lumMod val="25000"/>
                  </a:schemeClr>
                </a:solidFill>
                <a:latin typeface="HGPｺﾞｼｯｸM" panose="020B0600000000000000" pitchFamily="50" charset="-128"/>
                <a:ea typeface="HGPｺﾞｼｯｸM" panose="020B0600000000000000" pitchFamily="50" charset="-128"/>
              </a:rPr>
              <a:t>種類豊富・「種類が豊富でいろいろ選べる」</a:t>
            </a:r>
            <a:endParaRPr lang="en-US" altLang="ja-JP" sz="8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169" y="1043021"/>
            <a:ext cx="4376823" cy="570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08087" y="639738"/>
            <a:ext cx="1935072" cy="200055"/>
          </a:xfrm>
          <a:prstGeom prst="rect">
            <a:avLst/>
          </a:prstGeom>
          <a:noFill/>
        </p:spPr>
        <p:txBody>
          <a:bodyPr wrap="square" rtlCol="0">
            <a:spAutoFit/>
          </a:bodyPr>
          <a:lstStyle/>
          <a:p>
            <a:r>
              <a:rPr lang="en-US" altLang="ja-JP" sz="700" dirty="0" smtClean="0">
                <a:latin typeface="HGPｺﾞｼｯｸM" panose="020B0600000000000000" pitchFamily="50" charset="-128"/>
                <a:ea typeface="HGPｺﾞｼｯｸM" panose="020B0600000000000000" pitchFamily="50" charset="-128"/>
              </a:rPr>
              <a:t>※</a:t>
            </a:r>
            <a:r>
              <a:rPr lang="ja-JP" altLang="en-US" sz="700" dirty="0" smtClean="0">
                <a:latin typeface="HGPｺﾞｼｯｸM" panose="020B0600000000000000" pitchFamily="50" charset="-128"/>
                <a:ea typeface="HGPｺﾞｼｯｸM" panose="020B0600000000000000" pitchFamily="50" charset="-128"/>
              </a:rPr>
              <a:t>冷凍</a:t>
            </a:r>
            <a:r>
              <a:rPr lang="ja-JP" altLang="en-US" sz="700" dirty="0" err="1">
                <a:latin typeface="HGPｺﾞｼｯｸM" panose="020B0600000000000000" pitchFamily="50" charset="-128"/>
                <a:ea typeface="HGPｺﾞｼｯｸM" panose="020B0600000000000000" pitchFamily="50" charset="-128"/>
              </a:rPr>
              <a:t>めんを</a:t>
            </a:r>
            <a:r>
              <a:rPr lang="ja-JP" altLang="en-US" sz="700" dirty="0">
                <a:latin typeface="HGPｺﾞｼｯｸM" panose="020B0600000000000000" pitchFamily="50" charset="-128"/>
                <a:ea typeface="HGPｺﾞｼｯｸM" panose="020B0600000000000000" pitchFamily="50" charset="-128"/>
              </a:rPr>
              <a:t>最も食べると答えた</a:t>
            </a:r>
            <a:r>
              <a:rPr lang="ja-JP" altLang="en-US" sz="700" dirty="0" smtClean="0">
                <a:latin typeface="HGPｺﾞｼｯｸM" panose="020B0600000000000000" pitchFamily="50" charset="-128"/>
                <a:ea typeface="HGPｺﾞｼｯｸM" panose="020B0600000000000000" pitchFamily="50" charset="-128"/>
              </a:rPr>
              <a:t>人</a:t>
            </a:r>
            <a:endParaRPr kumimoji="1" lang="ja-JP" altLang="en-US" sz="700" dirty="0"/>
          </a:p>
        </p:txBody>
      </p:sp>
      <p:sp>
        <p:nvSpPr>
          <p:cNvPr id="5" name="正方形/長方形 4"/>
          <p:cNvSpPr/>
          <p:nvPr/>
        </p:nvSpPr>
        <p:spPr>
          <a:xfrm>
            <a:off x="3203848" y="3311272"/>
            <a:ext cx="1440160" cy="296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589" y="3375280"/>
            <a:ext cx="5468400" cy="28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440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19" y="3186389"/>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1" y="1484784"/>
            <a:ext cx="3729600" cy="102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568" y="3463288"/>
            <a:ext cx="4204800" cy="302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456" y="1342483"/>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タイプ別選好度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20</a:t>
            </a:fld>
            <a:endParaRPr lang="ja-JP" altLang="en-US"/>
          </a:p>
        </p:txBody>
      </p:sp>
      <p:sp>
        <p:nvSpPr>
          <p:cNvPr id="4" name="テキスト ボックス 3"/>
          <p:cNvSpPr txBox="1"/>
          <p:nvPr/>
        </p:nvSpPr>
        <p:spPr>
          <a:xfrm>
            <a:off x="88454" y="477044"/>
            <a:ext cx="3663182"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：以下の麺類では、それぞれどのタイプがおいしいと思われますか？（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2" name="正方形/長方形 11"/>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なま</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麺が</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位、冷凍麺が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位、ゆで麺が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・地域差は大阪府が高い。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172001" y="836080"/>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うどん</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1186376"/>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1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1148"/>
          <a:stretch/>
        </p:blipFill>
        <p:spPr bwMode="auto">
          <a:xfrm>
            <a:off x="4745935" y="6618496"/>
            <a:ext cx="4203946" cy="1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987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89" y="3177245"/>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44" y="1484784"/>
            <a:ext cx="3729600" cy="102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568" y="3464432"/>
            <a:ext cx="4204800" cy="302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456" y="1351627"/>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タイプ別選好度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21</a:t>
            </a:fld>
            <a:endParaRPr lang="ja-JP" altLang="en-US"/>
          </a:p>
        </p:txBody>
      </p:sp>
      <p:sp>
        <p:nvSpPr>
          <p:cNvPr id="12" name="正方形/長方形 11"/>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なま</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位、乾麺が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位、ゆで麺が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・属性の違いによって大きな差はみられない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172001" y="841414"/>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そば</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1191710"/>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6" name="テキスト ボックス 15"/>
          <p:cNvSpPr txBox="1"/>
          <p:nvPr/>
        </p:nvSpPr>
        <p:spPr>
          <a:xfrm>
            <a:off x="88454" y="477044"/>
            <a:ext cx="3663182"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：以下の麺類では、それぞれどのタイプがおいしいと思われますか？（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1148"/>
          <a:stretch/>
        </p:blipFill>
        <p:spPr bwMode="auto">
          <a:xfrm>
            <a:off x="4745935" y="6618496"/>
            <a:ext cx="4203946" cy="1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89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19" y="3187977"/>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1" y="1484784"/>
            <a:ext cx="3729600" cy="102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568" y="3464432"/>
            <a:ext cx="4204800" cy="302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456" y="1342483"/>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タイプ別選好度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22</a:t>
            </a:fld>
            <a:endParaRPr lang="ja-JP" altLang="en-US"/>
          </a:p>
        </p:txBody>
      </p:sp>
      <p:sp>
        <p:nvSpPr>
          <p:cNvPr id="12" name="正方形/長方形 11"/>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なま</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位、即席麺が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位、ゆで麺が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・ゆで麺が増加傾向。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172001" y="841414"/>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ラーメン</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1191710"/>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6" name="テキスト ボックス 15"/>
          <p:cNvSpPr txBox="1"/>
          <p:nvPr/>
        </p:nvSpPr>
        <p:spPr>
          <a:xfrm>
            <a:off x="88454" y="477044"/>
            <a:ext cx="3663182"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：以下の麺類では、それぞれどのタイプがおいしいと思われますか？（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1148"/>
          <a:stretch/>
        </p:blipFill>
        <p:spPr bwMode="auto">
          <a:xfrm>
            <a:off x="4745935" y="6618496"/>
            <a:ext cx="4203946" cy="1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194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44" y="3177544"/>
            <a:ext cx="3729600" cy="357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1" y="1484784"/>
            <a:ext cx="3729600" cy="102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568" y="3463288"/>
            <a:ext cx="4204800" cy="302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456" y="1345923"/>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タイプ別選好度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23</a:t>
            </a:fld>
            <a:endParaRPr lang="ja-JP" altLang="en-US"/>
          </a:p>
        </p:txBody>
      </p:sp>
      <p:sp>
        <p:nvSpPr>
          <p:cNvPr id="12" name="正方形/長方形 11"/>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・乾麺が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なま</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位、ゆで麺が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・乾麺は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年より徐々に減少傾向。他タイプが増加傾向。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・地域差は西ほど高い。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・年齢差はやや若年層が高い。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172001" y="841413"/>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スパゲティ</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1191709"/>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6" name="テキスト ボックス 15"/>
          <p:cNvSpPr txBox="1"/>
          <p:nvPr/>
        </p:nvSpPr>
        <p:spPr>
          <a:xfrm>
            <a:off x="88454" y="477044"/>
            <a:ext cx="3663182"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：以下の麺類では、それぞれどのタイプがおいしいと思われますか？（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1148"/>
          <a:stretch/>
        </p:blipFill>
        <p:spPr bwMode="auto">
          <a:xfrm>
            <a:off x="4745935" y="6618496"/>
            <a:ext cx="4203946" cy="1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563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313" y="3457109"/>
            <a:ext cx="4028400" cy="301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601" y="1199658"/>
            <a:ext cx="3182400" cy="186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544"/>
          <a:stretch/>
        </p:blipFill>
        <p:spPr bwMode="auto">
          <a:xfrm>
            <a:off x="98360" y="1406812"/>
            <a:ext cx="4377858" cy="532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172001" y="119886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2" name="タイトル 1"/>
          <p:cNvSpPr>
            <a:spLocks noGrp="1"/>
          </p:cNvSpPr>
          <p:nvPr>
            <p:ph type="title"/>
          </p:nvPr>
        </p:nvSpPr>
        <p:spPr/>
        <p:txBody>
          <a:bodyPr/>
          <a:lstStyle/>
          <a:p>
            <a:r>
              <a:rPr kumimoji="1" lang="ja-JP" altLang="en-US" dirty="0" smtClean="0"/>
              <a:t>冷凍</a:t>
            </a:r>
            <a:r>
              <a:rPr kumimoji="1" lang="ja-JP" altLang="en-US" dirty="0" err="1" smtClean="0"/>
              <a:t>めん</a:t>
            </a:r>
            <a:r>
              <a:rPr kumimoji="1" lang="ja-JP" altLang="en-US" dirty="0" smtClean="0"/>
              <a:t>イメージ</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24</a:t>
            </a:fld>
            <a:endParaRPr lang="ja-JP" altLang="en-US"/>
          </a:p>
        </p:txBody>
      </p:sp>
      <p:sp>
        <p:nvSpPr>
          <p:cNvPr id="4" name="テキスト ボックス 3"/>
          <p:cNvSpPr txBox="1"/>
          <p:nvPr/>
        </p:nvSpPr>
        <p:spPr>
          <a:xfrm>
            <a:off x="86131" y="475928"/>
            <a:ext cx="4019049"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：冷凍</a:t>
            </a:r>
            <a:r>
              <a:rPr kumimoji="1" lang="ja-JP" altLang="en-US" sz="900" dirty="0" err="1" smtClean="0">
                <a:latin typeface="HGPｺﾞｼｯｸM" panose="020B0600000000000000" pitchFamily="50" charset="-128"/>
                <a:ea typeface="HGPｺﾞｼｯｸM" panose="020B0600000000000000" pitchFamily="50" charset="-128"/>
              </a:rPr>
              <a:t>めんの</a:t>
            </a:r>
            <a:r>
              <a:rPr kumimoji="1" lang="ja-JP" altLang="en-US" sz="900" dirty="0" smtClean="0">
                <a:latin typeface="HGPｺﾞｼｯｸM" panose="020B0600000000000000" pitchFamily="50" charset="-128"/>
                <a:ea typeface="HGPｺﾞｼｯｸM" panose="020B0600000000000000" pitchFamily="50" charset="-128"/>
              </a:rPr>
              <a:t>イメージについて当てはまるものを“いくつでも”お答えください。（</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・良い点は「保存性」が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位、「簡便性」が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・男女差は女性が「保存性」「簡便性」のイメージが高い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代以上が高い。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en-US" altLang="ja-JP" sz="800" dirty="0" smtClean="0">
                <a:solidFill>
                  <a:srgbClr val="EEECE1">
                    <a:lumMod val="25000"/>
                  </a:srgbClr>
                </a:solidFill>
                <a:latin typeface="HGPｺﾞｼｯｸM" panose="020B0600000000000000" pitchFamily="50" charset="-128"/>
                <a:ea typeface="HGPｺﾞｼｯｸM" panose="020B0600000000000000" pitchFamily="50" charset="-128"/>
              </a:rPr>
              <a:t>※</a:t>
            </a:r>
            <a:r>
              <a:rPr lang="ja-JP" altLang="en-US" sz="800" dirty="0">
                <a:solidFill>
                  <a:srgbClr val="EEECE1">
                    <a:lumMod val="25000"/>
                  </a:srgbClr>
                </a:solidFill>
                <a:latin typeface="HGPｺﾞｼｯｸM" panose="020B0600000000000000" pitchFamily="50" charset="-128"/>
                <a:ea typeface="HGPｺﾞｼｯｸM" panose="020B0600000000000000" pitchFamily="50" charset="-128"/>
              </a:rPr>
              <a:t>保存性・・・「長期間保存が利く」「買い置きが出来る</a:t>
            </a:r>
            <a:r>
              <a:rPr lang="ja-JP" altLang="en-US" sz="800" dirty="0" smtClean="0">
                <a:solidFill>
                  <a:srgbClr val="EEECE1">
                    <a:lumMod val="25000"/>
                  </a:srgbClr>
                </a:solidFill>
                <a:latin typeface="HGPｺﾞｼｯｸM" panose="020B0600000000000000" pitchFamily="50" charset="-128"/>
                <a:ea typeface="HGPｺﾞｼｯｸM" panose="020B0600000000000000" pitchFamily="50" charset="-128"/>
              </a:rPr>
              <a:t>」</a:t>
            </a:r>
            <a:endParaRPr lang="en-US" altLang="ja-JP" sz="800" dirty="0" smtClean="0">
              <a:solidFill>
                <a:srgbClr val="EEECE1">
                  <a:lumMod val="25000"/>
                </a:srgbClr>
              </a:solidFill>
              <a:latin typeface="HGPｺﾞｼｯｸM" panose="020B0600000000000000" pitchFamily="50" charset="-128"/>
              <a:ea typeface="HGPｺﾞｼｯｸM" panose="020B0600000000000000" pitchFamily="50" charset="-128"/>
            </a:endParaRPr>
          </a:p>
          <a:p>
            <a:r>
              <a:rPr lang="ja-JP" altLang="en-US" sz="800" dirty="0" smtClean="0">
                <a:solidFill>
                  <a:srgbClr val="EEECE1">
                    <a:lumMod val="25000"/>
                  </a:srgbClr>
                </a:solidFill>
                <a:latin typeface="HGPｺﾞｼｯｸM" panose="020B0600000000000000" pitchFamily="50" charset="-128"/>
                <a:ea typeface="HGPｺﾞｼｯｸM" panose="020B0600000000000000" pitchFamily="50" charset="-128"/>
              </a:rPr>
              <a:t>   </a:t>
            </a:r>
            <a:r>
              <a:rPr lang="ja-JP" altLang="en-US" sz="800" dirty="0">
                <a:solidFill>
                  <a:srgbClr val="EEECE1">
                    <a:lumMod val="25000"/>
                  </a:srgbClr>
                </a:solidFill>
                <a:latin typeface="HGPｺﾞｼｯｸM" panose="020B0600000000000000" pitchFamily="50" charset="-128"/>
                <a:ea typeface="HGPｺﾞｼｯｸM" panose="020B0600000000000000" pitchFamily="50" charset="-128"/>
              </a:rPr>
              <a:t>簡便性・・・「調理の手間がなく、手軽」「調理時間がかからない</a:t>
            </a:r>
            <a:r>
              <a:rPr lang="ja-JP" altLang="en-US" sz="800" dirty="0" smtClean="0">
                <a:solidFill>
                  <a:srgbClr val="EEECE1">
                    <a:lumMod val="25000"/>
                  </a:srgbClr>
                </a:solidFill>
                <a:latin typeface="HGPｺﾞｼｯｸM" panose="020B0600000000000000" pitchFamily="50" charset="-128"/>
                <a:ea typeface="HGPｺﾞｼｯｸM" panose="020B0600000000000000" pitchFamily="50" charset="-128"/>
              </a:rPr>
              <a:t>」</a:t>
            </a:r>
            <a:endParaRPr lang="en-US" altLang="ja-JP" sz="800" dirty="0">
              <a:solidFill>
                <a:srgbClr val="EEECE1">
                  <a:lumMod val="25000"/>
                </a:srgb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836712"/>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良い点</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7086810" y="3193544"/>
            <a:ext cx="1665956" cy="21602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490" b="1364"/>
          <a:stretch/>
        </p:blipFill>
        <p:spPr bwMode="auto">
          <a:xfrm>
            <a:off x="86131" y="6672087"/>
            <a:ext cx="4377858" cy="17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735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114" y="3457475"/>
            <a:ext cx="4028400" cy="301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601" y="1271666"/>
            <a:ext cx="3182400" cy="186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918"/>
          <a:stretch/>
        </p:blipFill>
        <p:spPr bwMode="auto">
          <a:xfrm>
            <a:off x="98360" y="1386259"/>
            <a:ext cx="4377600" cy="536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172001" y="1204201"/>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2" name="タイトル 1"/>
          <p:cNvSpPr>
            <a:spLocks noGrp="1"/>
          </p:cNvSpPr>
          <p:nvPr>
            <p:ph type="title"/>
          </p:nvPr>
        </p:nvSpPr>
        <p:spPr/>
        <p:txBody>
          <a:bodyPr/>
          <a:lstStyle/>
          <a:p>
            <a:r>
              <a:rPr kumimoji="1" lang="ja-JP" altLang="en-US" dirty="0" smtClean="0"/>
              <a:t>冷凍</a:t>
            </a:r>
            <a:r>
              <a:rPr kumimoji="1" lang="ja-JP" altLang="en-US" dirty="0" err="1" smtClean="0"/>
              <a:t>めん</a:t>
            </a:r>
            <a:r>
              <a:rPr kumimoji="1" lang="ja-JP" altLang="en-US" dirty="0" smtClean="0"/>
              <a:t>イメージ</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25</a:t>
            </a:fld>
            <a:endParaRPr lang="ja-JP" altLang="en-US"/>
          </a:p>
        </p:txBody>
      </p:sp>
      <p:sp>
        <p:nvSpPr>
          <p:cNvPr id="11" name="正方形/長方形 10"/>
          <p:cNvSpPr/>
          <p:nvPr/>
        </p:nvSpPr>
        <p:spPr>
          <a:xfrm>
            <a:off x="4572000" y="-1"/>
            <a:ext cx="4572000" cy="1204201"/>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・悪い点</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は</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「場所をとる」</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が</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位。「ひとつもない」が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位、「価格高」が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・「ひとつもない」が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年と比べ増加傾向、</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・男女差は女性が「場所をとる」「重たい」「安全性不安」「手抜き感」が高い。</a:t>
            </a:r>
            <a:endParaRPr lang="en-US" altLang="ja-JP" sz="800" dirty="0" smtClean="0">
              <a:solidFill>
                <a:srgbClr val="EEECE1">
                  <a:lumMod val="25000"/>
                </a:srgbClr>
              </a:solidFill>
              <a:latin typeface="HGPｺﾞｼｯｸM" panose="020B0600000000000000" pitchFamily="50" charset="-128"/>
              <a:ea typeface="HGPｺﾞｼｯｸM" panose="020B0600000000000000" pitchFamily="50" charset="-128"/>
            </a:endParaRPr>
          </a:p>
          <a:p>
            <a:r>
              <a:rPr lang="en-US" altLang="ja-JP" sz="800" dirty="0" smtClean="0">
                <a:solidFill>
                  <a:srgbClr val="EEECE1">
                    <a:lumMod val="25000"/>
                  </a:srgbClr>
                </a:solidFill>
                <a:latin typeface="HGPｺﾞｼｯｸM" panose="020B0600000000000000" pitchFamily="50" charset="-128"/>
                <a:ea typeface="HGPｺﾞｼｯｸM" panose="020B0600000000000000" pitchFamily="50" charset="-128"/>
              </a:rPr>
              <a:t>※</a:t>
            </a:r>
            <a:r>
              <a:rPr lang="ja-JP" altLang="en-US" sz="800" dirty="0" smtClean="0">
                <a:solidFill>
                  <a:srgbClr val="EEECE1">
                    <a:lumMod val="25000"/>
                  </a:srgbClr>
                </a:solidFill>
                <a:latin typeface="HGPｺﾞｼｯｸM" panose="020B0600000000000000" pitchFamily="50" charset="-128"/>
                <a:ea typeface="HGPｺﾞｼｯｸM" panose="020B0600000000000000" pitchFamily="50" charset="-128"/>
              </a:rPr>
              <a:t>場所をとる・</a:t>
            </a:r>
            <a:r>
              <a:rPr lang="ja-JP" altLang="en-US" sz="800" dirty="0">
                <a:solidFill>
                  <a:srgbClr val="EEECE1">
                    <a:lumMod val="25000"/>
                  </a:srgbClr>
                </a:solidFill>
                <a:latin typeface="HGPｺﾞｼｯｸM" panose="020B0600000000000000" pitchFamily="50" charset="-128"/>
                <a:ea typeface="HGPｺﾞｼｯｸM" panose="020B0600000000000000" pitchFamily="50" charset="-128"/>
              </a:rPr>
              <a:t>・・</a:t>
            </a:r>
            <a:r>
              <a:rPr lang="ja-JP" altLang="en-US" sz="800" dirty="0" smtClean="0">
                <a:solidFill>
                  <a:srgbClr val="EEECE1">
                    <a:lumMod val="25000"/>
                  </a:srgbClr>
                </a:solidFill>
                <a:latin typeface="HGPｺﾞｼｯｸM" panose="020B0600000000000000" pitchFamily="50" charset="-128"/>
                <a:ea typeface="HGPｺﾞｼｯｸM" panose="020B0600000000000000" pitchFamily="50" charset="-128"/>
              </a:rPr>
              <a:t>「冷蔵庫の中で場所をとる」　　ひとつもない・・・「上記で当てはまるものはひとつもない」</a:t>
            </a:r>
            <a:endParaRPr lang="en-US" altLang="ja-JP" sz="800" dirty="0" smtClean="0">
              <a:solidFill>
                <a:srgbClr val="EEECE1">
                  <a:lumMod val="25000"/>
                </a:srgbClr>
              </a:solidFill>
              <a:latin typeface="HGPｺﾞｼｯｸM" panose="020B0600000000000000" pitchFamily="50" charset="-128"/>
              <a:ea typeface="HGPｺﾞｼｯｸM" panose="020B0600000000000000" pitchFamily="50" charset="-128"/>
            </a:endParaRPr>
          </a:p>
          <a:p>
            <a:r>
              <a:rPr lang="en-US" altLang="ja-JP" sz="800" dirty="0">
                <a:solidFill>
                  <a:srgbClr val="EEECE1">
                    <a:lumMod val="25000"/>
                  </a:srgbClr>
                </a:solidFill>
                <a:latin typeface="HGPｺﾞｼｯｸM" panose="020B0600000000000000" pitchFamily="50" charset="-128"/>
                <a:ea typeface="HGPｺﾞｼｯｸM" panose="020B0600000000000000" pitchFamily="50" charset="-128"/>
              </a:rPr>
              <a:t> </a:t>
            </a:r>
            <a:r>
              <a:rPr lang="en-US" altLang="ja-JP" sz="800" dirty="0" smtClean="0">
                <a:solidFill>
                  <a:srgbClr val="EEECE1">
                    <a:lumMod val="25000"/>
                  </a:srgbClr>
                </a:solidFill>
                <a:latin typeface="HGPｺﾞｼｯｸM" panose="020B0600000000000000" pitchFamily="50" charset="-128"/>
                <a:ea typeface="HGPｺﾞｼｯｸM" panose="020B0600000000000000" pitchFamily="50" charset="-128"/>
              </a:rPr>
              <a:t>  </a:t>
            </a:r>
            <a:r>
              <a:rPr lang="ja-JP" altLang="en-US" sz="800" dirty="0" smtClean="0">
                <a:solidFill>
                  <a:srgbClr val="EEECE1">
                    <a:lumMod val="25000"/>
                  </a:srgbClr>
                </a:solidFill>
                <a:latin typeface="HGPｺﾞｼｯｸM" panose="020B0600000000000000" pitchFamily="50" charset="-128"/>
                <a:ea typeface="HGPｺﾞｼｯｸM" panose="020B0600000000000000" pitchFamily="50" charset="-128"/>
              </a:rPr>
              <a:t>価格高・・・「価格が高い」　　安全性不安・・・「食品添加物など、安全性に不安がある」</a:t>
            </a:r>
            <a:endParaRPr lang="en-US" altLang="ja-JP" sz="800" dirty="0" smtClean="0">
              <a:solidFill>
                <a:srgbClr val="EEECE1">
                  <a:lumMod val="25000"/>
                </a:srgbClr>
              </a:solidFill>
              <a:latin typeface="HGPｺﾞｼｯｸM" panose="020B0600000000000000" pitchFamily="50" charset="-128"/>
              <a:ea typeface="HGPｺﾞｼｯｸM" panose="020B0600000000000000" pitchFamily="50" charset="-128"/>
            </a:endParaRPr>
          </a:p>
          <a:p>
            <a:r>
              <a:rPr lang="ja-JP" altLang="en-US" sz="800" dirty="0" smtClean="0">
                <a:solidFill>
                  <a:srgbClr val="EEECE1">
                    <a:lumMod val="25000"/>
                  </a:srgbClr>
                </a:solidFill>
                <a:latin typeface="HGPｺﾞｼｯｸM" panose="020B0600000000000000" pitchFamily="50" charset="-128"/>
                <a:ea typeface="HGPｺﾞｼｯｸM" panose="020B0600000000000000" pitchFamily="50" charset="-128"/>
              </a:rPr>
              <a:t> 　手抜き感・・・「手抜きをしている感じがする」</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836736"/>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smtClean="0">
                <a:solidFill>
                  <a:schemeClr val="bg1"/>
                </a:solidFill>
                <a:latin typeface="HGPｺﾞｼｯｸM" panose="020B0600000000000000" pitchFamily="50" charset="-128"/>
                <a:ea typeface="HGPｺﾞｼｯｸM" panose="020B0600000000000000" pitchFamily="50" charset="-128"/>
              </a:rPr>
              <a:t>悪</a:t>
            </a: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い点</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7086810" y="3193544"/>
            <a:ext cx="1665956" cy="21602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455" b="1197"/>
          <a:stretch/>
        </p:blipFill>
        <p:spPr bwMode="auto">
          <a:xfrm>
            <a:off x="179512" y="6670115"/>
            <a:ext cx="4377600" cy="19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86131" y="475928"/>
            <a:ext cx="4019049"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：冷凍</a:t>
            </a:r>
            <a:r>
              <a:rPr kumimoji="1" lang="ja-JP" altLang="en-US" sz="900" dirty="0" err="1" smtClean="0">
                <a:latin typeface="HGPｺﾞｼｯｸM" panose="020B0600000000000000" pitchFamily="50" charset="-128"/>
                <a:ea typeface="HGPｺﾞｼｯｸM" panose="020B0600000000000000" pitchFamily="50" charset="-128"/>
              </a:rPr>
              <a:t>めんの</a:t>
            </a:r>
            <a:r>
              <a:rPr kumimoji="1" lang="ja-JP" altLang="en-US" sz="900" dirty="0" smtClean="0">
                <a:latin typeface="HGPｺﾞｼｯｸM" panose="020B0600000000000000" pitchFamily="50" charset="-128"/>
                <a:ea typeface="HGPｺﾞｼｯｸM" panose="020B0600000000000000" pitchFamily="50" charset="-128"/>
              </a:rPr>
              <a:t>イメージについて当てはまるものを“いくつでも”お答えください。（</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41089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63" y="3233011"/>
            <a:ext cx="3729600" cy="353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688" y="1171347"/>
            <a:ext cx="4204800" cy="178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01" y="1457896"/>
            <a:ext cx="3729600" cy="98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9688" y="3212976"/>
            <a:ext cx="4204800" cy="340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特長別魅力度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26</a:t>
            </a:fld>
            <a:endParaRPr lang="ja-JP" altLang="en-US"/>
          </a:p>
        </p:txBody>
      </p:sp>
      <p:sp>
        <p:nvSpPr>
          <p:cNvPr id="4" name="テキスト ボックス 3"/>
          <p:cNvSpPr txBox="1"/>
          <p:nvPr/>
        </p:nvSpPr>
        <p:spPr>
          <a:xfrm>
            <a:off x="88454" y="466403"/>
            <a:ext cx="349967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：以下の冷凍</a:t>
            </a:r>
            <a:r>
              <a:rPr kumimoji="1" lang="ja-JP" altLang="en-US" sz="900" dirty="0" err="1" smtClean="0">
                <a:latin typeface="HGPｺﾞｼｯｸM" panose="020B0600000000000000" pitchFamily="50" charset="-128"/>
                <a:ea typeface="HGPｺﾞｼｯｸM" panose="020B0600000000000000" pitchFamily="50" charset="-128"/>
              </a:rPr>
              <a:t>めんの</a:t>
            </a:r>
            <a:r>
              <a:rPr kumimoji="1" lang="ja-JP" altLang="en-US" sz="900" dirty="0" smtClean="0">
                <a:latin typeface="HGPｺﾞｼｯｸM" panose="020B0600000000000000" pitchFamily="50" charset="-128"/>
                <a:ea typeface="HGPｺﾞｼｯｸM" panose="020B0600000000000000" pitchFamily="50" charset="-128"/>
              </a:rPr>
              <a:t>特長についてどれくらい魅力に感じますか？（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2" name="正方形/長方形 11"/>
          <p:cNvSpPr/>
          <p:nvPr/>
        </p:nvSpPr>
        <p:spPr>
          <a:xfrm>
            <a:off x="172001" y="836712"/>
            <a:ext cx="2455783"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打ち立て・茹で立て</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172001" y="118700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2924944"/>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年と比べ魅力的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に感じる層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上位</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ボックス</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は増加。</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年と比べ魅力的でないと感じる層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下位</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ボックス）は減少。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15"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7909" b="4990"/>
          <a:stretch/>
        </p:blipFill>
        <p:spPr bwMode="auto">
          <a:xfrm>
            <a:off x="4759688" y="6629764"/>
            <a:ext cx="4204800" cy="12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694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218256"/>
            <a:ext cx="3729600" cy="353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1" y="1474662"/>
            <a:ext cx="3729600" cy="98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688" y="3203832"/>
            <a:ext cx="4204800" cy="340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688" y="1182950"/>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特長別魅力度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27</a:t>
            </a:fld>
            <a:endParaRPr lang="ja-JP" altLang="en-US"/>
          </a:p>
        </p:txBody>
      </p:sp>
      <p:sp>
        <p:nvSpPr>
          <p:cNvPr id="12" name="正方形/長方形 11"/>
          <p:cNvSpPr/>
          <p:nvPr/>
        </p:nvSpPr>
        <p:spPr>
          <a:xfrm>
            <a:off x="172001" y="841556"/>
            <a:ext cx="2455783"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急速冷凍</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172001" y="119185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2924944"/>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2009</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より魅力的に感じる層</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は減少傾向。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88454" y="466403"/>
            <a:ext cx="349967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：以下の冷凍</a:t>
            </a:r>
            <a:r>
              <a:rPr kumimoji="1" lang="ja-JP" altLang="en-US" sz="900" dirty="0" err="1" smtClean="0">
                <a:latin typeface="HGPｺﾞｼｯｸM" panose="020B0600000000000000" pitchFamily="50" charset="-128"/>
                <a:ea typeface="HGPｺﾞｼｯｸM" panose="020B0600000000000000" pitchFamily="50" charset="-128"/>
              </a:rPr>
              <a:t>めんの</a:t>
            </a:r>
            <a:r>
              <a:rPr kumimoji="1" lang="ja-JP" altLang="en-US" sz="900" dirty="0" smtClean="0">
                <a:latin typeface="HGPｺﾞｼｯｸM" panose="020B0600000000000000" pitchFamily="50" charset="-128"/>
                <a:ea typeface="HGPｺﾞｼｯｸM" panose="020B0600000000000000" pitchFamily="50" charset="-128"/>
              </a:rPr>
              <a:t>特長についてどれくらい魅力に感じますか？（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6"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7909" b="4990"/>
          <a:stretch/>
        </p:blipFill>
        <p:spPr bwMode="auto">
          <a:xfrm>
            <a:off x="4759688" y="6629764"/>
            <a:ext cx="4204800" cy="12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595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3231736"/>
            <a:ext cx="3729600" cy="353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3688" y="3203832"/>
            <a:ext cx="4204800" cy="340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688" y="1182950"/>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469329"/>
            <a:ext cx="3729600" cy="98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特長別魅力度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28</a:t>
            </a:fld>
            <a:endParaRPr lang="ja-JP" altLang="en-US"/>
          </a:p>
        </p:txBody>
      </p:sp>
      <p:sp>
        <p:nvSpPr>
          <p:cNvPr id="12" name="正方形/長方形 11"/>
          <p:cNvSpPr/>
          <p:nvPr/>
        </p:nvSpPr>
        <p:spPr>
          <a:xfrm>
            <a:off x="172001" y="836223"/>
            <a:ext cx="2455783"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水分勾配</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172001" y="1186519"/>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2924944"/>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2009</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より魅力的に感じる層</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は横ばい</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88454" y="466403"/>
            <a:ext cx="349967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：以下の冷凍</a:t>
            </a:r>
            <a:r>
              <a:rPr kumimoji="1" lang="ja-JP" altLang="en-US" sz="900" dirty="0" err="1" smtClean="0">
                <a:latin typeface="HGPｺﾞｼｯｸM" panose="020B0600000000000000" pitchFamily="50" charset="-128"/>
                <a:ea typeface="HGPｺﾞｼｯｸM" panose="020B0600000000000000" pitchFamily="50" charset="-128"/>
              </a:rPr>
              <a:t>めんの</a:t>
            </a:r>
            <a:r>
              <a:rPr kumimoji="1" lang="ja-JP" altLang="en-US" sz="900" dirty="0" smtClean="0">
                <a:latin typeface="HGPｺﾞｼｯｸM" panose="020B0600000000000000" pitchFamily="50" charset="-128"/>
                <a:ea typeface="HGPｺﾞｼｯｸM" panose="020B0600000000000000" pitchFamily="50" charset="-128"/>
              </a:rPr>
              <a:t>特長についてどれくらい魅力に感じますか？（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6"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7909" b="4990"/>
          <a:stretch/>
        </p:blipFill>
        <p:spPr bwMode="auto">
          <a:xfrm>
            <a:off x="4759688" y="6629764"/>
            <a:ext cx="4204800" cy="12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699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271848" y="3284892"/>
            <a:ext cx="6588456" cy="144108"/>
          </a:xfrm>
          <a:prstGeom prst="roundRect">
            <a:avLst>
              <a:gd name="adj" fmla="val 50000"/>
            </a:avLst>
          </a:prstGeom>
          <a:pattFill prst="pct25">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p:txBody>
          <a:bodyPr/>
          <a:lstStyle/>
          <a:p>
            <a:r>
              <a:rPr kumimoji="1" lang="ja-JP" altLang="en-US" dirty="0" smtClean="0"/>
              <a:t>一般消費者</a:t>
            </a:r>
            <a:r>
              <a:rPr kumimoji="1" lang="en-US" altLang="ja-JP" dirty="0" smtClean="0"/>
              <a:t>1248</a:t>
            </a:r>
            <a:r>
              <a:rPr kumimoji="1" lang="ja-JP" altLang="en-US" dirty="0" smtClean="0"/>
              <a:t>名対象項目</a:t>
            </a:r>
            <a:r>
              <a:rPr kumimoji="1" lang="en-US" altLang="ja-JP" dirty="0" smtClean="0"/>
              <a:t/>
            </a:r>
            <a:br>
              <a:rPr kumimoji="1" lang="en-US" altLang="ja-JP" dirty="0" smtClean="0"/>
            </a:br>
            <a:r>
              <a:rPr lang="ja-JP" altLang="en-US" sz="2200" dirty="0" smtClean="0"/>
              <a:t>～前回データ比較付～</a:t>
            </a:r>
            <a:endParaRPr kumimoji="1" lang="ja-JP" altLang="en-US" sz="2200" dirty="0"/>
          </a:p>
        </p:txBody>
      </p:sp>
    </p:spTree>
    <p:extLst>
      <p:ext uri="{BB962C8B-B14F-4D97-AF65-F5344CB8AC3E}">
        <p14:creationId xmlns:p14="http://schemas.microsoft.com/office/powerpoint/2010/main" val="2812305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41" y="3222542"/>
            <a:ext cx="3729600" cy="353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1" y="1469818"/>
            <a:ext cx="3729600" cy="98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544" y="3203832"/>
            <a:ext cx="4204800" cy="340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688" y="1182949"/>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特長別魅力度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29</a:t>
            </a:fld>
            <a:endParaRPr lang="ja-JP" altLang="en-US"/>
          </a:p>
        </p:txBody>
      </p:sp>
      <p:sp>
        <p:nvSpPr>
          <p:cNvPr id="12" name="正方形/長方形 11"/>
          <p:cNvSpPr/>
          <p:nvPr/>
        </p:nvSpPr>
        <p:spPr>
          <a:xfrm>
            <a:off x="172001" y="836712"/>
            <a:ext cx="2455783"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保存料不要で長持ち</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172001" y="118700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2924944"/>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年より魅力的に感じる層</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は減少傾向。</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88454" y="466403"/>
            <a:ext cx="349967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：以下の冷凍</a:t>
            </a:r>
            <a:r>
              <a:rPr kumimoji="1" lang="ja-JP" altLang="en-US" sz="900" dirty="0" err="1" smtClean="0">
                <a:latin typeface="HGPｺﾞｼｯｸM" panose="020B0600000000000000" pitchFamily="50" charset="-128"/>
                <a:ea typeface="HGPｺﾞｼｯｸM" panose="020B0600000000000000" pitchFamily="50" charset="-128"/>
              </a:rPr>
              <a:t>めんの</a:t>
            </a:r>
            <a:r>
              <a:rPr kumimoji="1" lang="ja-JP" altLang="en-US" sz="900" dirty="0" smtClean="0">
                <a:latin typeface="HGPｺﾞｼｯｸM" panose="020B0600000000000000" pitchFamily="50" charset="-128"/>
                <a:ea typeface="HGPｺﾞｼｯｸM" panose="020B0600000000000000" pitchFamily="50" charset="-128"/>
              </a:rPr>
              <a:t>特長についてどれくらい魅力に感じますか？（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6"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7909" b="4990"/>
          <a:stretch/>
        </p:blipFill>
        <p:spPr bwMode="auto">
          <a:xfrm>
            <a:off x="4759688" y="6629764"/>
            <a:ext cx="4204800" cy="12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132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01" y="3231686"/>
            <a:ext cx="3729600" cy="353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1" y="1469818"/>
            <a:ext cx="3729600" cy="98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544" y="3203832"/>
            <a:ext cx="4204800" cy="340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688" y="1182949"/>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特長別魅力度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30</a:t>
            </a:fld>
            <a:endParaRPr lang="ja-JP" altLang="en-US"/>
          </a:p>
        </p:txBody>
      </p:sp>
      <p:sp>
        <p:nvSpPr>
          <p:cNvPr id="12" name="正方形/長方形 11"/>
          <p:cNvSpPr/>
          <p:nvPr/>
        </p:nvSpPr>
        <p:spPr>
          <a:xfrm>
            <a:off x="172001" y="836712"/>
            <a:ext cx="2455783"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いつでもすぐ本物を</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172001" y="118700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2924944"/>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年より魅力的に感じる層</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は減少傾向。</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88454" y="466403"/>
            <a:ext cx="349967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：以下の冷凍</a:t>
            </a:r>
            <a:r>
              <a:rPr kumimoji="1" lang="ja-JP" altLang="en-US" sz="900" dirty="0" err="1" smtClean="0">
                <a:latin typeface="HGPｺﾞｼｯｸM" panose="020B0600000000000000" pitchFamily="50" charset="-128"/>
                <a:ea typeface="HGPｺﾞｼｯｸM" panose="020B0600000000000000" pitchFamily="50" charset="-128"/>
              </a:rPr>
              <a:t>めんの</a:t>
            </a:r>
            <a:r>
              <a:rPr kumimoji="1" lang="ja-JP" altLang="en-US" sz="900" dirty="0" smtClean="0">
                <a:latin typeface="HGPｺﾞｼｯｸM" panose="020B0600000000000000" pitchFamily="50" charset="-128"/>
                <a:ea typeface="HGPｺﾞｼｯｸM" panose="020B0600000000000000" pitchFamily="50" charset="-128"/>
              </a:rPr>
              <a:t>特長についてどれくらい魅力に感じますか？（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6"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7909" b="4990"/>
          <a:stretch/>
        </p:blipFill>
        <p:spPr bwMode="auto">
          <a:xfrm>
            <a:off x="4759688" y="6629764"/>
            <a:ext cx="4204800" cy="12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948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44" y="3231685"/>
            <a:ext cx="3729600" cy="353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7568" y="3202688"/>
            <a:ext cx="4204800" cy="340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01" y="1479562"/>
            <a:ext cx="3729600" cy="98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688" y="1182949"/>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特長理解後の魅力度変化</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31</a:t>
            </a:fld>
            <a:endParaRPr lang="ja-JP" altLang="en-US"/>
          </a:p>
        </p:txBody>
      </p:sp>
      <p:sp>
        <p:nvSpPr>
          <p:cNvPr id="4" name="テキスト ボックス 3"/>
          <p:cNvSpPr txBox="1"/>
          <p:nvPr/>
        </p:nvSpPr>
        <p:spPr>
          <a:xfrm>
            <a:off x="95148" y="476672"/>
            <a:ext cx="4060727"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：「冷凍</a:t>
            </a:r>
            <a:r>
              <a:rPr kumimoji="1" lang="ja-JP" altLang="en-US" sz="900" dirty="0" err="1" smtClean="0">
                <a:latin typeface="HGPｺﾞｼｯｸM" panose="020B0600000000000000" pitchFamily="50" charset="-128"/>
                <a:ea typeface="HGPｺﾞｼｯｸM" panose="020B0600000000000000" pitchFamily="50" charset="-128"/>
              </a:rPr>
              <a:t>めんの</a:t>
            </a:r>
            <a:r>
              <a:rPr kumimoji="1" lang="ja-JP" altLang="en-US" sz="900" dirty="0" smtClean="0">
                <a:latin typeface="HGPｺﾞｼｯｸM" panose="020B0600000000000000" pitchFamily="50" charset="-128"/>
                <a:ea typeface="HGPｺﾞｼｯｸM" panose="020B0600000000000000" pitchFamily="50" charset="-128"/>
              </a:rPr>
              <a:t>特長」を読まれて、冷凍めんに対する魅力は変化しましたか？（</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172001" y="119675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2924944"/>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年より</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魅力が高まった</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は減少傾向。</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年より魅力が下がった</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下位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）は横ばい。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年よりあまり変わらないが増加傾向。</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・男女差で女性が高い。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6003"/>
          <a:stretch/>
        </p:blipFill>
        <p:spPr bwMode="auto">
          <a:xfrm>
            <a:off x="4747568" y="6594518"/>
            <a:ext cx="4204800" cy="2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022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244796"/>
            <a:ext cx="3729600" cy="350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688" y="3214666"/>
            <a:ext cx="4204800" cy="340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688" y="1180542"/>
            <a:ext cx="4204800" cy="17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en-US" altLang="ja-JP" dirty="0" smtClean="0"/>
              <a:t>RMK</a:t>
            </a:r>
            <a:r>
              <a:rPr kumimoji="1" lang="ja-JP" altLang="en-US" dirty="0" smtClean="0"/>
              <a:t>マーク認知率</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32</a:t>
            </a:fld>
            <a:endParaRPr lang="ja-JP" altLang="en-US"/>
          </a:p>
        </p:txBody>
      </p:sp>
      <p:sp>
        <p:nvSpPr>
          <p:cNvPr id="4" name="テキスト ボックス 3"/>
          <p:cNvSpPr txBox="1"/>
          <p:nvPr/>
        </p:nvSpPr>
        <p:spPr>
          <a:xfrm>
            <a:off x="88454" y="470236"/>
            <a:ext cx="236795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：右記のマークを見たことがありますか？（</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120290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172001" y="2924944"/>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4572000" y="0"/>
            <a:ext cx="4572000" cy="111415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2009</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年より大きな変化はない。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・見たことはないが約</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9</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割で推移。</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代以上が高い。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19" name="Picture 1" descr="C:\Users\Kenji\Desktop\489168_rawdata\489168_preview\contents\489168_img_30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58550" y="545057"/>
            <a:ext cx="357266" cy="350121"/>
          </a:xfrm>
          <a:prstGeom prst="rect">
            <a:avLst/>
          </a:prstGeom>
          <a:noFill/>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820" y="1485718"/>
            <a:ext cx="3729600" cy="70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728" b="5409"/>
          <a:stretch/>
        </p:blipFill>
        <p:spPr bwMode="auto">
          <a:xfrm>
            <a:off x="4751688" y="6595063"/>
            <a:ext cx="4204800" cy="13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094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01" y="3225656"/>
            <a:ext cx="3729600" cy="353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44" y="1469329"/>
            <a:ext cx="3729600" cy="98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688" y="3295272"/>
            <a:ext cx="4204800" cy="333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0544" y="1160176"/>
            <a:ext cx="4204800" cy="17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en-US" altLang="ja-JP" dirty="0" smtClean="0"/>
              <a:t>RMK</a:t>
            </a:r>
            <a:r>
              <a:rPr kumimoji="1" lang="ja-JP" altLang="en-US" dirty="0" smtClean="0"/>
              <a:t>マーク認識後の影響</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33</a:t>
            </a:fld>
            <a:endParaRPr lang="ja-JP" altLang="en-US"/>
          </a:p>
        </p:txBody>
      </p:sp>
      <p:sp>
        <p:nvSpPr>
          <p:cNvPr id="4" name="テキスト ボックス 3"/>
          <p:cNvSpPr txBox="1"/>
          <p:nvPr/>
        </p:nvSpPr>
        <p:spPr>
          <a:xfrm>
            <a:off x="96351" y="479207"/>
            <a:ext cx="4487126" cy="507831"/>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RMK</a:t>
            </a:r>
            <a:r>
              <a:rPr lang="ja-JP" altLang="en-US" sz="900" dirty="0" smtClean="0">
                <a:latin typeface="HGPｺﾞｼｯｸM" panose="020B0600000000000000" pitchFamily="50" charset="-128"/>
                <a:ea typeface="HGPｺﾞｼｯｸM" panose="020B0600000000000000" pitchFamily="50" charset="-128"/>
              </a:rPr>
              <a:t>マークの</a:t>
            </a:r>
            <a:r>
              <a:rPr kumimoji="1" lang="ja-JP" altLang="en-US" sz="900" dirty="0" smtClean="0">
                <a:latin typeface="HGPｺﾞｼｯｸM" panose="020B0600000000000000" pitchFamily="50" charset="-128"/>
                <a:ea typeface="HGPｺﾞｼｯｸM" panose="020B0600000000000000" pitchFamily="50" charset="-128"/>
              </a:rPr>
              <a:t>説明を読んで、もし次回冷凍</a:t>
            </a:r>
            <a:r>
              <a:rPr kumimoji="1" lang="ja-JP" altLang="en-US" sz="900" dirty="0" err="1" smtClean="0">
                <a:latin typeface="HGPｺﾞｼｯｸM" panose="020B0600000000000000" pitchFamily="50" charset="-128"/>
                <a:ea typeface="HGPｺﾞｼｯｸM" panose="020B0600000000000000" pitchFamily="50" charset="-128"/>
              </a:rPr>
              <a:t>めんを</a:t>
            </a:r>
            <a:r>
              <a:rPr kumimoji="1" lang="ja-JP" altLang="en-US" sz="900" dirty="0" smtClean="0">
                <a:latin typeface="HGPｺﾞｼｯｸM" panose="020B0600000000000000" pitchFamily="50" charset="-128"/>
                <a:ea typeface="HGPｺﾞｼｯｸM" panose="020B0600000000000000" pitchFamily="50" charset="-128"/>
              </a:rPr>
              <a:t>購入するとした場合、</a:t>
            </a:r>
            <a:endParaRPr kumimoji="1"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kumimoji="1" lang="ja-JP" altLang="en-US" sz="900" dirty="0" smtClean="0">
                <a:latin typeface="HGPｺﾞｼｯｸM" panose="020B0600000000000000" pitchFamily="50" charset="-128"/>
                <a:ea typeface="HGPｺﾞｼｯｸM" panose="020B0600000000000000" pitchFamily="50" charset="-128"/>
              </a:rPr>
              <a:t>マークの有る商品と無い商品が店頭に並んでいたとして、購入商品を選択することにおいて</a:t>
            </a:r>
            <a:endParaRPr kumimoji="1"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kumimoji="1" lang="ja-JP" altLang="en-US" sz="900" dirty="0" smtClean="0">
                <a:latin typeface="HGPｺﾞｼｯｸM" panose="020B0600000000000000" pitchFamily="50" charset="-128"/>
                <a:ea typeface="HGPｺﾞｼｯｸM" panose="020B0600000000000000" pitchFamily="50" charset="-128"/>
              </a:rPr>
              <a:t>どのように感じますか？（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1195663"/>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1" y="2924944"/>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年に比べ</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RMK</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マークの有無は商品選択に影響がある</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上位</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ボックス</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減少。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RMK</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マークの有無は商品選択に影響がない</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下位</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ボックス</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は増加に転じている。</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・年齢差は高年層ほど高い。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9177" b="3485"/>
          <a:stretch/>
        </p:blipFill>
        <p:spPr bwMode="auto">
          <a:xfrm>
            <a:off x="4751688" y="6626107"/>
            <a:ext cx="4204800" cy="12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750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06726"/>
            <a:ext cx="3729600" cy="35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09189"/>
            <a:ext cx="3729600" cy="120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9133" y="3574905"/>
            <a:ext cx="4204800" cy="320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790"/>
          <a:stretch/>
        </p:blipFill>
        <p:spPr bwMode="auto">
          <a:xfrm>
            <a:off x="4743448" y="1158028"/>
            <a:ext cx="4204800" cy="156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飲食店での冷凍</a:t>
            </a:r>
            <a:r>
              <a:rPr kumimoji="1" lang="ja-JP" altLang="en-US" dirty="0" err="1" smtClean="0"/>
              <a:t>めん</a:t>
            </a:r>
            <a:r>
              <a:rPr kumimoji="1" lang="ja-JP" altLang="en-US" dirty="0" smtClean="0"/>
              <a:t>許容</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34</a:t>
            </a:fld>
            <a:endParaRPr lang="ja-JP" altLang="en-US"/>
          </a:p>
        </p:txBody>
      </p:sp>
      <p:sp>
        <p:nvSpPr>
          <p:cNvPr id="4" name="テキスト ボックス 3"/>
          <p:cNvSpPr txBox="1"/>
          <p:nvPr/>
        </p:nvSpPr>
        <p:spPr>
          <a:xfrm>
            <a:off x="97979" y="486197"/>
            <a:ext cx="3389069"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：飲食店で冷凍</a:t>
            </a:r>
            <a:r>
              <a:rPr kumimoji="1" lang="ja-JP" altLang="en-US" sz="900" dirty="0" err="1" smtClean="0">
                <a:latin typeface="HGPｺﾞｼｯｸM" panose="020B0600000000000000" pitchFamily="50" charset="-128"/>
                <a:ea typeface="HGPｺﾞｼｯｸM" panose="020B0600000000000000" pitchFamily="50" charset="-128"/>
              </a:rPr>
              <a:t>めん</a:t>
            </a:r>
            <a:r>
              <a:rPr kumimoji="1" lang="ja-JP" altLang="en-US" sz="900" dirty="0" smtClean="0">
                <a:latin typeface="HGPｺﾞｼｯｸM" panose="020B0600000000000000" pitchFamily="50" charset="-128"/>
                <a:ea typeface="HGPｺﾞｼｯｸM" panose="020B0600000000000000" pitchFamily="50" charset="-128"/>
              </a:rPr>
              <a:t>使用について、どのように思われますか？（</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172001" y="1186943"/>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20" name="正方形/長方形 19"/>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年より徐々に冷凍麺許容は増加傾向。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・男女差は男性がやや高い。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1126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737" t="59769" r="14035"/>
          <a:stretch/>
        </p:blipFill>
        <p:spPr bwMode="auto">
          <a:xfrm>
            <a:off x="5359489" y="2746764"/>
            <a:ext cx="3425551" cy="82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977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271848" y="3284892"/>
            <a:ext cx="6588456" cy="144108"/>
          </a:xfrm>
          <a:prstGeom prst="roundRect">
            <a:avLst>
              <a:gd name="adj" fmla="val 50000"/>
            </a:avLst>
          </a:prstGeom>
          <a:pattFill prst="pct25">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p:txBody>
          <a:bodyPr/>
          <a:lstStyle/>
          <a:p>
            <a:r>
              <a:rPr kumimoji="1" lang="ja-JP" altLang="en-US" dirty="0" smtClean="0"/>
              <a:t>冷凍</a:t>
            </a:r>
            <a:r>
              <a:rPr kumimoji="1" lang="ja-JP" altLang="en-US" dirty="0" err="1" smtClean="0"/>
              <a:t>めん喫</a:t>
            </a:r>
            <a:r>
              <a:rPr kumimoji="1" lang="ja-JP" altLang="en-US" dirty="0" smtClean="0"/>
              <a:t>食者</a:t>
            </a:r>
            <a:r>
              <a:rPr kumimoji="1" lang="en-US" altLang="ja-JP" dirty="0" smtClean="0"/>
              <a:t>336</a:t>
            </a:r>
            <a:r>
              <a:rPr kumimoji="1" lang="ja-JP" altLang="en-US" dirty="0" smtClean="0"/>
              <a:t>名対象項目</a:t>
            </a:r>
            <a:r>
              <a:rPr kumimoji="1" lang="en-US" altLang="ja-JP" dirty="0" smtClean="0"/>
              <a:t/>
            </a:r>
            <a:br>
              <a:rPr kumimoji="1" lang="en-US" altLang="ja-JP" dirty="0" smtClean="0"/>
            </a:br>
            <a:r>
              <a:rPr lang="ja-JP" altLang="en-US" sz="2200" dirty="0" smtClean="0"/>
              <a:t>～前回データ比較付～</a:t>
            </a:r>
            <a:endParaRPr kumimoji="1" lang="ja-JP" altLang="en-US" sz="2200" dirty="0"/>
          </a:p>
        </p:txBody>
      </p:sp>
    </p:spTree>
    <p:extLst>
      <p:ext uri="{BB962C8B-B14F-4D97-AF65-F5344CB8AC3E}">
        <p14:creationId xmlns:p14="http://schemas.microsoft.com/office/powerpoint/2010/main" val="41032803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63" y="3208743"/>
            <a:ext cx="3729600" cy="352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63" y="1530737"/>
            <a:ext cx="3729600" cy="100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4592" y="3392424"/>
            <a:ext cx="4204800" cy="321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544" y="1181653"/>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喫食カテゴリー</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36</a:t>
            </a:fld>
            <a:endParaRPr lang="ja-JP" altLang="en-US"/>
          </a:p>
        </p:txBody>
      </p:sp>
      <p:sp>
        <p:nvSpPr>
          <p:cNvPr id="4" name="テキスト ボックス 3"/>
          <p:cNvSpPr txBox="1"/>
          <p:nvPr/>
        </p:nvSpPr>
        <p:spPr>
          <a:xfrm>
            <a:off x="88454" y="487046"/>
            <a:ext cx="3340979"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：以下のうち、普段何の冷凍</a:t>
            </a:r>
            <a:r>
              <a:rPr kumimoji="1" lang="ja-JP" altLang="en-US" sz="900" dirty="0" err="1" smtClean="0">
                <a:latin typeface="HGPｺﾞｼｯｸM" panose="020B0600000000000000" pitchFamily="50" charset="-128"/>
                <a:ea typeface="HGPｺﾞｼｯｸM" panose="020B0600000000000000" pitchFamily="50" charset="-128"/>
              </a:rPr>
              <a:t>めんを</a:t>
            </a:r>
            <a:r>
              <a:rPr kumimoji="1" lang="ja-JP" altLang="en-US" sz="900" dirty="0" smtClean="0">
                <a:latin typeface="HGPｺﾞｼｯｸM" panose="020B0600000000000000" pitchFamily="50" charset="-128"/>
                <a:ea typeface="HGPｺﾞｼｯｸM" panose="020B0600000000000000" pitchFamily="50" charset="-128"/>
              </a:rPr>
              <a:t>最もよく食べていますか？（</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172001" y="1202923"/>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2" name="正方形/長方形 11"/>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・うどんが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位、スパゲティが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位、ラーメンが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年と比べうどんとスパゲティは増加傾向。</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そば、ラーメンは減少傾向。</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代のスパゲティ、</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40</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50</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代のラーメン、</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代以上のうどん、</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代以上のそばが高い。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162" b="4495"/>
          <a:stretch/>
        </p:blipFill>
        <p:spPr bwMode="auto">
          <a:xfrm>
            <a:off x="4744592" y="6613352"/>
            <a:ext cx="4204800" cy="12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959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00" y="3194845"/>
            <a:ext cx="3729600" cy="355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0" y="1460217"/>
            <a:ext cx="3729600" cy="74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544" y="3401568"/>
            <a:ext cx="4204800" cy="321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4832" y="1185900"/>
            <a:ext cx="4204800" cy="17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喫食冷凍</a:t>
            </a:r>
            <a:r>
              <a:rPr kumimoji="1" lang="ja-JP" altLang="en-US" dirty="0" err="1" smtClean="0"/>
              <a:t>めん</a:t>
            </a:r>
            <a:r>
              <a:rPr kumimoji="1" lang="ja-JP" altLang="en-US" dirty="0" smtClean="0"/>
              <a:t>タイプ</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37</a:t>
            </a:fld>
            <a:endParaRPr lang="ja-JP" altLang="en-US"/>
          </a:p>
        </p:txBody>
      </p:sp>
      <p:sp>
        <p:nvSpPr>
          <p:cNvPr id="4" name="テキスト ボックス 3"/>
          <p:cNvSpPr txBox="1"/>
          <p:nvPr/>
        </p:nvSpPr>
        <p:spPr>
          <a:xfrm>
            <a:off x="107504" y="476672"/>
            <a:ext cx="4004622"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：普段最もよく食べているのは、以下のどのようなタイプの冷凍</a:t>
            </a:r>
            <a:r>
              <a:rPr kumimoji="1" lang="ja-JP" altLang="en-US" sz="900" dirty="0" err="1" smtClean="0">
                <a:latin typeface="HGPｺﾞｼｯｸM" panose="020B0600000000000000" pitchFamily="50" charset="-128"/>
                <a:ea typeface="HGPｺﾞｼｯｸM" panose="020B0600000000000000" pitchFamily="50" charset="-128"/>
              </a:rPr>
              <a:t>めんですか</a:t>
            </a:r>
            <a:r>
              <a:rPr kumimoji="1" lang="ja-JP" altLang="en-US" sz="900" dirty="0" smtClean="0">
                <a:latin typeface="HGPｺﾞｼｯｸM" panose="020B0600000000000000" pitchFamily="50" charset="-128"/>
                <a:ea typeface="HGPｺﾞｼｯｸM" panose="020B0600000000000000" pitchFamily="50" charset="-128"/>
              </a:rPr>
              <a:t>？（</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199823" y="2149406"/>
            <a:ext cx="2302233" cy="415498"/>
          </a:xfrm>
          <a:prstGeom prst="rect">
            <a:avLst/>
          </a:prstGeom>
          <a:noFill/>
        </p:spPr>
        <p:txBody>
          <a:bodyPr wrap="none" rtlCol="0">
            <a:spAutoFit/>
          </a:bodyPr>
          <a:lstStyle/>
          <a:p>
            <a:r>
              <a:rPr kumimoji="1" lang="ja-JP" altLang="en-US" sz="700" dirty="0" smtClean="0">
                <a:latin typeface="HGPｺﾞｼｯｸM" panose="020B0600000000000000" pitchFamily="50" charset="-128"/>
                <a:ea typeface="HGPｺﾞｼｯｸM" panose="020B0600000000000000" pitchFamily="50" charset="-128"/>
              </a:rPr>
              <a:t>冷凍素材</a:t>
            </a:r>
            <a:r>
              <a:rPr kumimoji="1" lang="ja-JP" altLang="en-US" sz="700" dirty="0" err="1" smtClean="0">
                <a:latin typeface="HGPｺﾞｼｯｸM" panose="020B0600000000000000" pitchFamily="50" charset="-128"/>
                <a:ea typeface="HGPｺﾞｼｯｸM" panose="020B0600000000000000" pitchFamily="50" charset="-128"/>
              </a:rPr>
              <a:t>めん</a:t>
            </a:r>
            <a:r>
              <a:rPr kumimoji="1" lang="ja-JP" altLang="en-US" sz="700" dirty="0" smtClean="0">
                <a:latin typeface="HGPｺﾞｼｯｸM" panose="020B0600000000000000" pitchFamily="50" charset="-128"/>
                <a:ea typeface="HGPｺﾞｼｯｸM" panose="020B0600000000000000" pitchFamily="50" charset="-128"/>
              </a:rPr>
              <a:t>：めんだ</a:t>
            </a:r>
            <a:r>
              <a:rPr kumimoji="1" lang="ja-JP" altLang="en-US" sz="700" dirty="0" err="1" smtClean="0">
                <a:latin typeface="HGPｺﾞｼｯｸM" panose="020B0600000000000000" pitchFamily="50" charset="-128"/>
                <a:ea typeface="HGPｺﾞｼｯｸM" panose="020B0600000000000000" pitchFamily="50" charset="-128"/>
              </a:rPr>
              <a:t>けの</a:t>
            </a:r>
            <a:r>
              <a:rPr kumimoji="1" lang="ja-JP" altLang="en-US" sz="700" dirty="0" smtClean="0">
                <a:latin typeface="HGPｺﾞｼｯｸM" panose="020B0600000000000000" pitchFamily="50" charset="-128"/>
                <a:ea typeface="HGPｺﾞｼｯｸM" panose="020B0600000000000000" pitchFamily="50" charset="-128"/>
              </a:rPr>
              <a:t>冷凍の玉めん</a:t>
            </a:r>
            <a:endParaRPr kumimoji="1" lang="en-US" altLang="ja-JP" sz="700" dirty="0" smtClean="0">
              <a:latin typeface="HGPｺﾞｼｯｸM" panose="020B0600000000000000" pitchFamily="50" charset="-128"/>
              <a:ea typeface="HGPｺﾞｼｯｸM" panose="020B0600000000000000" pitchFamily="50" charset="-128"/>
            </a:endParaRPr>
          </a:p>
          <a:p>
            <a:r>
              <a:rPr lang="ja-JP" altLang="en-US" sz="700" dirty="0" smtClean="0">
                <a:latin typeface="HGPｺﾞｼｯｸM" panose="020B0600000000000000" pitchFamily="50" charset="-128"/>
                <a:ea typeface="HGPｺﾞｼｯｸM" panose="020B0600000000000000" pitchFamily="50" charset="-128"/>
              </a:rPr>
              <a:t>冷凍調理</a:t>
            </a:r>
            <a:r>
              <a:rPr lang="ja-JP" altLang="en-US" sz="700" dirty="0" err="1" smtClean="0">
                <a:latin typeface="HGPｺﾞｼｯｸM" panose="020B0600000000000000" pitchFamily="50" charset="-128"/>
                <a:ea typeface="HGPｺﾞｼｯｸM" panose="020B0600000000000000" pitchFamily="50" charset="-128"/>
              </a:rPr>
              <a:t>めん</a:t>
            </a:r>
            <a:r>
              <a:rPr lang="ja-JP" altLang="en-US" sz="700" dirty="0" smtClean="0">
                <a:latin typeface="HGPｺﾞｼｯｸM" panose="020B0600000000000000" pitchFamily="50" charset="-128"/>
                <a:ea typeface="HGPｺﾞｼｯｸM" panose="020B0600000000000000" pitchFamily="50" charset="-128"/>
              </a:rPr>
              <a:t>：味付け調理済みの冷凍</a:t>
            </a:r>
            <a:r>
              <a:rPr lang="ja-JP" altLang="en-US" sz="700" dirty="0" err="1" smtClean="0">
                <a:latin typeface="HGPｺﾞｼｯｸM" panose="020B0600000000000000" pitchFamily="50" charset="-128"/>
                <a:ea typeface="HGPｺﾞｼｯｸM" panose="020B0600000000000000" pitchFamily="50" charset="-128"/>
              </a:rPr>
              <a:t>めん</a:t>
            </a:r>
            <a:endParaRPr lang="en-US" altLang="ja-JP" sz="700" dirty="0" smtClean="0">
              <a:latin typeface="HGPｺﾞｼｯｸM" panose="020B0600000000000000" pitchFamily="50" charset="-128"/>
              <a:ea typeface="HGPｺﾞｼｯｸM" panose="020B0600000000000000" pitchFamily="50" charset="-128"/>
            </a:endParaRPr>
          </a:p>
          <a:p>
            <a:r>
              <a:rPr kumimoji="1" lang="ja-JP" altLang="en-US" sz="700" dirty="0" smtClean="0">
                <a:latin typeface="HGPｺﾞｼｯｸM" panose="020B0600000000000000" pitchFamily="50" charset="-128"/>
                <a:ea typeface="HGPｺﾞｼｯｸM" panose="020B0600000000000000" pitchFamily="50" charset="-128"/>
              </a:rPr>
              <a:t>冷凍セット</a:t>
            </a:r>
            <a:r>
              <a:rPr kumimoji="1" lang="ja-JP" altLang="en-US" sz="700" dirty="0" err="1" smtClean="0">
                <a:latin typeface="HGPｺﾞｼｯｸM" panose="020B0600000000000000" pitchFamily="50" charset="-128"/>
                <a:ea typeface="HGPｺﾞｼｯｸM" panose="020B0600000000000000" pitchFamily="50" charset="-128"/>
              </a:rPr>
              <a:t>めん</a:t>
            </a:r>
            <a:r>
              <a:rPr kumimoji="1" lang="ja-JP" altLang="en-US" sz="700" dirty="0" smtClean="0">
                <a:latin typeface="HGPｺﾞｼｯｸM" panose="020B0600000000000000" pitchFamily="50" charset="-128"/>
                <a:ea typeface="HGPｺﾞｼｯｸM" panose="020B0600000000000000" pitchFamily="50" charset="-128"/>
              </a:rPr>
              <a:t>：スープやかやくがセットされている冷凍</a:t>
            </a:r>
            <a:r>
              <a:rPr kumimoji="1" lang="ja-JP" altLang="en-US" sz="700" dirty="0" err="1" smtClean="0">
                <a:latin typeface="HGPｺﾞｼｯｸM" panose="020B0600000000000000" pitchFamily="50" charset="-128"/>
                <a:ea typeface="HGPｺﾞｼｯｸM" panose="020B0600000000000000" pitchFamily="50" charset="-128"/>
              </a:rPr>
              <a:t>めん</a:t>
            </a:r>
            <a:endParaRPr kumimoji="1" lang="ja-JP" altLang="en-US" sz="700" dirty="0">
              <a:latin typeface="HGPｺﾞｼｯｸM" panose="020B0600000000000000" pitchFamily="50" charset="-128"/>
              <a:ea typeface="HGPｺﾞｼｯｸM" panose="020B0600000000000000" pitchFamily="50" charset="-128"/>
            </a:endParaRPr>
          </a:p>
        </p:txBody>
      </p:sp>
      <p:sp>
        <p:nvSpPr>
          <p:cNvPr id="12" name="正方形/長方形 11"/>
          <p:cNvSpPr/>
          <p:nvPr/>
        </p:nvSpPr>
        <p:spPr>
          <a:xfrm>
            <a:off x="172001" y="1196567"/>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lang="en-US" altLang="ja-JP" sz="800" b="1" dirty="0">
                <a:solidFill>
                  <a:schemeClr val="tx1"/>
                </a:solidFill>
                <a:latin typeface="HGPｺﾞｼｯｸM" panose="020B0600000000000000" pitchFamily="50" charset="-128"/>
                <a:ea typeface="HGPｺﾞｼｯｸM" panose="020B0600000000000000" pitchFamily="50" charset="-128"/>
              </a:rPr>
              <a:t>20</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172001" y="296096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・冷凍素材</a:t>
            </a:r>
            <a:r>
              <a:rPr kumimoji="1"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めん</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位、冷凍セット</a:t>
            </a:r>
            <a:r>
              <a:rPr kumimoji="1"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めん</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位。冷凍調理</a:t>
            </a:r>
            <a:r>
              <a:rPr kumimoji="1"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めん</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年と比べ大きな変化なし。</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・男女差は男性は冷凍セット</a:t>
            </a:r>
            <a:r>
              <a:rPr kumimoji="1"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めんが</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高い。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女性は冷凍素材めんが高い。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代は冷凍セット</a:t>
            </a:r>
            <a:r>
              <a:rPr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めんが</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　高齢層ほど冷凍素材</a:t>
            </a:r>
            <a:r>
              <a:rPr kumimoji="1"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めんが</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高い。</a:t>
            </a:r>
            <a:endParaRPr kumimoji="1" lang="ja-JP" altLang="en-US"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7652" b="4485"/>
          <a:stretch/>
        </p:blipFill>
        <p:spPr bwMode="auto">
          <a:xfrm>
            <a:off x="4750544" y="6613352"/>
            <a:ext cx="420480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066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97084"/>
            <a:ext cx="3729600" cy="35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44" y="1484784"/>
            <a:ext cx="3729600" cy="113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544" y="3417568"/>
            <a:ext cx="4204800" cy="312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0544" y="1341372"/>
            <a:ext cx="4204800" cy="17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喫食シーン</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38</a:t>
            </a:fld>
            <a:endParaRPr lang="ja-JP" altLang="en-US"/>
          </a:p>
        </p:txBody>
      </p:sp>
      <p:sp>
        <p:nvSpPr>
          <p:cNvPr id="4" name="テキスト ボックス 3"/>
          <p:cNvSpPr txBox="1"/>
          <p:nvPr/>
        </p:nvSpPr>
        <p:spPr>
          <a:xfrm>
            <a:off x="92646" y="476672"/>
            <a:ext cx="3759362"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：以下の冷凍</a:t>
            </a:r>
            <a:r>
              <a:rPr kumimoji="1" lang="ja-JP" altLang="en-US" sz="900" dirty="0" err="1" smtClean="0">
                <a:latin typeface="HGPｺﾞｼｯｸM" panose="020B0600000000000000" pitchFamily="50" charset="-128"/>
                <a:ea typeface="HGPｺﾞｼｯｸM" panose="020B0600000000000000" pitchFamily="50" charset="-128"/>
              </a:rPr>
              <a:t>めんにつ</a:t>
            </a:r>
            <a:r>
              <a:rPr kumimoji="1" lang="ja-JP" altLang="en-US" sz="900" dirty="0" smtClean="0">
                <a:latin typeface="HGPｺﾞｼｯｸM" panose="020B0600000000000000" pitchFamily="50" charset="-128"/>
                <a:ea typeface="HGPｺﾞｼｯｸM" panose="020B0600000000000000" pitchFamily="50" charset="-128"/>
              </a:rPr>
              <a:t>いて普段よく食べるのは「いつ」が多いですか？（</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・昼食が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位、夕食が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位、夜食が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年より夜食は減少傾向。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地域差は昼食と</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夕食について西ほど高い。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・男女差は昼食について女性が高い。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・年齢差は昼食について高齢層ほど高い。夕食について若年層ほど高い。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夜食について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1" y="836960"/>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うどん</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172001" y="1196781"/>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0331"/>
          <a:stretch/>
        </p:blipFill>
        <p:spPr bwMode="auto">
          <a:xfrm>
            <a:off x="4750544" y="6602910"/>
            <a:ext cx="4204800" cy="16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634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062" y="3440633"/>
            <a:ext cx="4204800" cy="320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26" y="3190571"/>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436" y="1177758"/>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喫食頻度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3</a:t>
            </a:fld>
            <a:endParaRPr lang="ja-JP" altLang="en-US"/>
          </a:p>
        </p:txBody>
      </p:sp>
      <p:sp>
        <p:nvSpPr>
          <p:cNvPr id="4" name="テキスト ボックス 3"/>
          <p:cNvSpPr txBox="1"/>
          <p:nvPr/>
        </p:nvSpPr>
        <p:spPr>
          <a:xfrm>
            <a:off x="78929" y="474097"/>
            <a:ext cx="3284874"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：あなたは、以下の麺類をどれくらいの頻度で食べますか？（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5" name="正方形/長方形 4"/>
          <p:cNvSpPr/>
          <p:nvPr/>
        </p:nvSpPr>
        <p:spPr>
          <a:xfrm>
            <a:off x="172001" y="836088"/>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うどん</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6" name="正方形/長方形 5"/>
          <p:cNvSpPr/>
          <p:nvPr/>
        </p:nvSpPr>
        <p:spPr>
          <a:xfrm>
            <a:off x="172001" y="1186384"/>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2" name="正方形/長方形 11"/>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年より徐々に減少傾向。</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週間に</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kumimoji="1"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回</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程度以上の割合（上位</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ボックス）が約</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・地域差は大阪が高い。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・年齢差は高齢層ほど高い。</a:t>
            </a:r>
            <a:endParaRPr kumimoji="1" lang="ja-JP" altLang="en-US"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526" y="1480506"/>
            <a:ext cx="3729600" cy="102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0544" y="1178703"/>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7090" b="3533"/>
          <a:stretch/>
        </p:blipFill>
        <p:spPr bwMode="auto">
          <a:xfrm>
            <a:off x="4755600" y="6613352"/>
            <a:ext cx="4204800" cy="16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107504" y="2461390"/>
            <a:ext cx="2016899" cy="184666"/>
          </a:xfrm>
          <a:prstGeom prst="rect">
            <a:avLst/>
          </a:prstGeom>
          <a:noFill/>
        </p:spPr>
        <p:txBody>
          <a:bodyPr wrap="none" rtlCol="0">
            <a:spAutoFit/>
          </a:bodyPr>
          <a:lstStyle/>
          <a:p>
            <a:r>
              <a:rPr lang="en-US" altLang="ja-JP" sz="600" dirty="0" smtClean="0">
                <a:latin typeface="HGPｺﾞｼｯｸM" panose="020B0600000000000000" pitchFamily="50" charset="-128"/>
                <a:ea typeface="HGPｺﾞｼｯｸM" panose="020B0600000000000000" pitchFamily="50" charset="-128"/>
              </a:rPr>
              <a:t>※</a:t>
            </a:r>
            <a:r>
              <a:rPr lang="ja-JP" altLang="en-US" sz="600" dirty="0" smtClean="0">
                <a:latin typeface="HGPｺﾞｼｯｸM" panose="020B0600000000000000" pitchFamily="50" charset="-128"/>
                <a:ea typeface="HGPｺﾞｼｯｸM" panose="020B0600000000000000" pitchFamily="50" charset="-128"/>
              </a:rPr>
              <a:t>「それ以下」には「この麺は食べたことがない」を含みます</a:t>
            </a:r>
            <a:endParaRPr lang="en-US" altLang="ja-JP" sz="60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625995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68" y="3197084"/>
            <a:ext cx="3729600" cy="35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9935" y="3459808"/>
            <a:ext cx="4204553" cy="312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01" y="1512524"/>
            <a:ext cx="3729600" cy="113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0544" y="1351668"/>
            <a:ext cx="4204800" cy="17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喫食シーン</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39</a:t>
            </a:fld>
            <a:endParaRPr lang="ja-JP" altLang="en-US"/>
          </a:p>
        </p:txBody>
      </p:sp>
      <p:sp>
        <p:nvSpPr>
          <p:cNvPr id="16" name="正方形/長方形 15"/>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・食べないが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位、昼食が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位、夕食が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2009</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年以降食べないが増加に転じている。</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・年齢差は昼食について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代以上が高い。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夕食について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夜食について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1" y="830480"/>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そば</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172001" y="1190301"/>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3" name="テキスト ボックス 12"/>
          <p:cNvSpPr txBox="1"/>
          <p:nvPr/>
        </p:nvSpPr>
        <p:spPr>
          <a:xfrm>
            <a:off x="92646" y="476672"/>
            <a:ext cx="3759362"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：以下の冷凍</a:t>
            </a:r>
            <a:r>
              <a:rPr kumimoji="1" lang="ja-JP" altLang="en-US" sz="900" dirty="0" err="1" smtClean="0">
                <a:latin typeface="HGPｺﾞｼｯｸM" panose="020B0600000000000000" pitchFamily="50" charset="-128"/>
                <a:ea typeface="HGPｺﾞｼｯｸM" panose="020B0600000000000000" pitchFamily="50" charset="-128"/>
              </a:rPr>
              <a:t>めんにつ</a:t>
            </a:r>
            <a:r>
              <a:rPr kumimoji="1" lang="ja-JP" altLang="en-US" sz="900" dirty="0" smtClean="0">
                <a:latin typeface="HGPｺﾞｼｯｸM" panose="020B0600000000000000" pitchFamily="50" charset="-128"/>
                <a:ea typeface="HGPｺﾞｼｯｸM" panose="020B0600000000000000" pitchFamily="50" charset="-128"/>
              </a:rPr>
              <a:t>いて普段よく食べるのは「いつ」が多いですか？（</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0331"/>
          <a:stretch/>
        </p:blipFill>
        <p:spPr bwMode="auto">
          <a:xfrm>
            <a:off x="4750544" y="6602910"/>
            <a:ext cx="4204800" cy="16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241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06981"/>
            <a:ext cx="3729600" cy="35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0832" y="3455288"/>
            <a:ext cx="4204800" cy="312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544" y="1170294"/>
            <a:ext cx="4204800" cy="17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喫食シーン</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40</a:t>
            </a:fld>
            <a:endParaRPr lang="ja-JP" altLang="en-US"/>
          </a:p>
        </p:txBody>
      </p:sp>
      <p:sp>
        <p:nvSpPr>
          <p:cNvPr id="16" name="正方形/長方形 15"/>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・食べないが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位、昼食が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位、夕食が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2009</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年以降食べないが増加に転じている。</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・地域差は夕食</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に</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ついて大阪が高い。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・年齢差は昼食について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代が高い。夕食について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夜食について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1" y="837781"/>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ラーメン</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172001" y="1188077"/>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1025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44" y="1512524"/>
            <a:ext cx="3729600" cy="113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92646" y="476672"/>
            <a:ext cx="3759362"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：以下の冷凍</a:t>
            </a:r>
            <a:r>
              <a:rPr kumimoji="1" lang="ja-JP" altLang="en-US" sz="900" dirty="0" err="1" smtClean="0">
                <a:latin typeface="HGPｺﾞｼｯｸM" panose="020B0600000000000000" pitchFamily="50" charset="-128"/>
                <a:ea typeface="HGPｺﾞｼｯｸM" panose="020B0600000000000000" pitchFamily="50" charset="-128"/>
              </a:rPr>
              <a:t>めんにつ</a:t>
            </a:r>
            <a:r>
              <a:rPr kumimoji="1" lang="ja-JP" altLang="en-US" sz="900" dirty="0" smtClean="0">
                <a:latin typeface="HGPｺﾞｼｯｸM" panose="020B0600000000000000" pitchFamily="50" charset="-128"/>
                <a:ea typeface="HGPｺﾞｼｯｸM" panose="020B0600000000000000" pitchFamily="50" charset="-128"/>
              </a:rPr>
              <a:t>いて普段よく食べるのは「いつ」が多いですか？（</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0331"/>
          <a:stretch/>
        </p:blipFill>
        <p:spPr bwMode="auto">
          <a:xfrm>
            <a:off x="4750544" y="6602910"/>
            <a:ext cx="4204800" cy="16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467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68" y="3195532"/>
            <a:ext cx="3729600" cy="35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688" y="1333177"/>
            <a:ext cx="4204800" cy="17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68" y="1507191"/>
            <a:ext cx="3729600" cy="113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9688" y="3456432"/>
            <a:ext cx="4204800" cy="312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喫食シーン</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41</a:t>
            </a:fld>
            <a:endParaRPr lang="ja-JP" altLang="en-US"/>
          </a:p>
        </p:txBody>
      </p:sp>
      <p:sp>
        <p:nvSpPr>
          <p:cNvPr id="16" name="正方形/長方形 15"/>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・食べないが</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位、昼食が</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位、夕食が</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2009</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年以降食べないが増加に転じている。</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・地域差は夕食について大阪が高い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　・男女差は昼食と夕食について女性が高い。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年齢差は昼食に</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50</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代が高い。夕食について</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40</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夜食について</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高い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1" y="836960"/>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スパゲティ</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172001" y="1187256"/>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3" name="テキスト ボックス 12"/>
          <p:cNvSpPr txBox="1"/>
          <p:nvPr/>
        </p:nvSpPr>
        <p:spPr>
          <a:xfrm>
            <a:off x="92646" y="476672"/>
            <a:ext cx="3759362"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：以下の冷凍</a:t>
            </a:r>
            <a:r>
              <a:rPr kumimoji="1" lang="ja-JP" altLang="en-US" sz="900" dirty="0" err="1" smtClean="0">
                <a:latin typeface="HGPｺﾞｼｯｸM" panose="020B0600000000000000" pitchFamily="50" charset="-128"/>
                <a:ea typeface="HGPｺﾞｼｯｸM" panose="020B0600000000000000" pitchFamily="50" charset="-128"/>
              </a:rPr>
              <a:t>めんにつ</a:t>
            </a:r>
            <a:r>
              <a:rPr kumimoji="1" lang="ja-JP" altLang="en-US" sz="900" dirty="0" smtClean="0">
                <a:latin typeface="HGPｺﾞｼｯｸM" panose="020B0600000000000000" pitchFamily="50" charset="-128"/>
                <a:ea typeface="HGPｺﾞｼｯｸM" panose="020B0600000000000000" pitchFamily="50" charset="-128"/>
              </a:rPr>
              <a:t>いて普段よく食べるのは「いつ」が多いですか？（</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0331"/>
          <a:stretch/>
        </p:blipFill>
        <p:spPr bwMode="auto">
          <a:xfrm>
            <a:off x="4750544" y="6602910"/>
            <a:ext cx="4204800" cy="16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708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喫食シーン</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42</a:t>
            </a:fld>
            <a:endParaRPr lang="ja-JP" altLang="en-US"/>
          </a:p>
        </p:txBody>
      </p:sp>
      <p:sp>
        <p:nvSpPr>
          <p:cNvPr id="4" name="正方形/長方形 3"/>
          <p:cNvSpPr/>
          <p:nvPr/>
        </p:nvSpPr>
        <p:spPr>
          <a:xfrm>
            <a:off x="4572000" y="-5218"/>
            <a:ext cx="4572000" cy="1130756"/>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・各麺類、各シーンの多くに簡単や手軽等の「</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簡便性</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」キーワードが見られた。</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・麺類別はうどんの夕食で「鍋の〆」の喫食、</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そばの夕食で「酒</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の〆</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」の喫食、</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ラーメンの夕食で「チャーハン</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等とのセット</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」の喫食、</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スパゲティの各シーンで「</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休日</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」の喫食</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など</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特徴的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な食シーン</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が抽出された。</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7" name="正方形/長方形 6"/>
          <p:cNvSpPr/>
          <p:nvPr/>
        </p:nvSpPr>
        <p:spPr>
          <a:xfrm>
            <a:off x="172001" y="836736"/>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選択</a:t>
            </a:r>
            <a:r>
              <a:rPr lang="ja-JP" altLang="en-US" sz="1050" b="1" dirty="0" smtClean="0">
                <a:solidFill>
                  <a:schemeClr val="bg1"/>
                </a:solidFill>
                <a:latin typeface="HGPｺﾞｼｯｸM" panose="020B0600000000000000" pitchFamily="50" charset="-128"/>
                <a:ea typeface="HGPｺﾞｼｯｸM" panose="020B0600000000000000" pitchFamily="50" charset="-128"/>
              </a:rPr>
              <a:t>した理由</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942337491"/>
              </p:ext>
            </p:extLst>
          </p:nvPr>
        </p:nvGraphicFramePr>
        <p:xfrm>
          <a:off x="247027" y="1268760"/>
          <a:ext cx="8613553" cy="5361400"/>
        </p:xfrm>
        <a:graphic>
          <a:graphicData uri="http://schemas.openxmlformats.org/drawingml/2006/table">
            <a:tbl>
              <a:tblPr firstRow="1" bandRow="1">
                <a:tableStyleId>{5C22544A-7EE6-4342-B048-85BDC9FD1C3A}</a:tableStyleId>
              </a:tblPr>
              <a:tblGrid>
                <a:gridCol w="687697"/>
                <a:gridCol w="1981464"/>
                <a:gridCol w="1981464"/>
                <a:gridCol w="1981464"/>
                <a:gridCol w="1981464"/>
              </a:tblGrid>
              <a:tr h="144016">
                <a:tc>
                  <a:txBody>
                    <a:bodyPr/>
                    <a:lstStyle/>
                    <a:p>
                      <a:pPr algn="ctr"/>
                      <a:endParaRPr kumimoji="1" lang="ja-JP" altLang="en-US" sz="12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smtClean="0">
                          <a:solidFill>
                            <a:schemeClr val="tx1"/>
                          </a:solidFill>
                          <a:latin typeface="HGPｺﾞｼｯｸM" panose="020B0600000000000000" pitchFamily="50" charset="-128"/>
                          <a:ea typeface="HGPｺﾞｼｯｸM" panose="020B0600000000000000" pitchFamily="50" charset="-128"/>
                        </a:rPr>
                        <a:t>うどん</a:t>
                      </a:r>
                      <a:endParaRPr kumimoji="1" lang="ja-JP" altLang="en-US" sz="12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smtClean="0">
                          <a:solidFill>
                            <a:schemeClr val="tx1"/>
                          </a:solidFill>
                          <a:latin typeface="HGPｺﾞｼｯｸM" panose="020B0600000000000000" pitchFamily="50" charset="-128"/>
                          <a:ea typeface="HGPｺﾞｼｯｸM" panose="020B0600000000000000" pitchFamily="50" charset="-128"/>
                        </a:rPr>
                        <a:t>そば</a:t>
                      </a:r>
                      <a:endParaRPr kumimoji="1" lang="ja-JP" altLang="en-US" sz="12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smtClean="0">
                          <a:solidFill>
                            <a:schemeClr val="tx1"/>
                          </a:solidFill>
                          <a:latin typeface="HGPｺﾞｼｯｸM" panose="020B0600000000000000" pitchFamily="50" charset="-128"/>
                          <a:ea typeface="HGPｺﾞｼｯｸM" panose="020B0600000000000000" pitchFamily="50" charset="-128"/>
                        </a:rPr>
                        <a:t>ラーメン</a:t>
                      </a:r>
                      <a:endParaRPr kumimoji="1" lang="ja-JP" altLang="en-US" sz="12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smtClean="0">
                          <a:solidFill>
                            <a:schemeClr val="tx1"/>
                          </a:solidFill>
                          <a:latin typeface="HGPｺﾞｼｯｸM" panose="020B0600000000000000" pitchFamily="50" charset="-128"/>
                          <a:ea typeface="HGPｺﾞｼｯｸM" panose="020B0600000000000000" pitchFamily="50" charset="-128"/>
                        </a:rPr>
                        <a:t>スパゲティ</a:t>
                      </a:r>
                      <a:endParaRPr kumimoji="1" lang="ja-JP" altLang="en-US" sz="12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r h="1017416">
                <a:tc>
                  <a:txBody>
                    <a:bodyPr/>
                    <a:lstStyle/>
                    <a:p>
                      <a:pPr algn="ctr"/>
                      <a:r>
                        <a:rPr kumimoji="1" lang="ja-JP" altLang="en-US" sz="1200" b="0" dirty="0" smtClean="0">
                          <a:solidFill>
                            <a:schemeClr val="tx1"/>
                          </a:solidFill>
                          <a:latin typeface="HGPｺﾞｼｯｸM" panose="020B0600000000000000" pitchFamily="50" charset="-128"/>
                          <a:ea typeface="HGPｺﾞｼｯｸM" panose="020B0600000000000000" pitchFamily="50" charset="-128"/>
                        </a:rPr>
                        <a:t>朝食</a:t>
                      </a:r>
                      <a:endParaRPr kumimoji="1" lang="ja-JP" altLang="en-US" sz="12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・カロリーを摂る</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・お腹にやさしい</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・手早く調理</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・保存できる</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・寒い朝に温まる</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en-US" altLang="ja-JP" sz="1000" b="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en-US" altLang="ja-JP" sz="1000" b="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・簡単</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・たまに休日に作る</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017416">
                <a:tc>
                  <a:txBody>
                    <a:bodyPr/>
                    <a:lstStyle/>
                    <a:p>
                      <a:pPr algn="ctr"/>
                      <a:r>
                        <a:rPr kumimoji="1" lang="ja-JP" altLang="en-US" sz="1200" b="0" dirty="0" smtClean="0">
                          <a:solidFill>
                            <a:schemeClr val="tx1"/>
                          </a:solidFill>
                          <a:latin typeface="HGPｺﾞｼｯｸM" panose="020B0600000000000000" pitchFamily="50" charset="-128"/>
                          <a:ea typeface="HGPｺﾞｼｯｸM" panose="020B0600000000000000" pitchFamily="50" charset="-128"/>
                        </a:rPr>
                        <a:t>昼食</a:t>
                      </a:r>
                      <a:endParaRPr kumimoji="1" lang="en-US" altLang="ja-JP" sz="1200" b="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・手早く簡単</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・一人のとき簡単</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・麺類は昼しか食べない</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・アレンジがきく</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・子供と一緒に</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・腹もち良し</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・手軽</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・外食で</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・時間がない時</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・夜だともたれる</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・簡単</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・トッピングを楽しめる</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・外食で</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・満腹感</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・野菜と一緒に</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・バリエーションが多いので</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・手軽</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・一人で食べるのに良い</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・レンジ調理できる</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・外食で</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・休日に</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017416">
                <a:tc>
                  <a:txBody>
                    <a:bodyPr/>
                    <a:lstStyle/>
                    <a:p>
                      <a:pPr algn="ctr"/>
                      <a:r>
                        <a:rPr kumimoji="1" lang="ja-JP" altLang="en-US" sz="1200" b="0" dirty="0" smtClean="0">
                          <a:solidFill>
                            <a:schemeClr val="tx1"/>
                          </a:solidFill>
                          <a:latin typeface="HGPｺﾞｼｯｸM" panose="020B0600000000000000" pitchFamily="50" charset="-128"/>
                          <a:ea typeface="HGPｺﾞｼｯｸM" panose="020B0600000000000000" pitchFamily="50" charset="-128"/>
                        </a:rPr>
                        <a:t>夕食</a:t>
                      </a:r>
                      <a:endParaRPr kumimoji="1" lang="en-US" altLang="ja-JP" sz="1200" b="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・あたたまる</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・鍋の〆</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・みんなで食べると美味しい</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・手軽</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・ご飯替わり</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・夜遅い時お腹にやさしい</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・手軽</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・天ぷらとあわせて</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・消化に良い</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・ダイエット</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・お酒の〆</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・手軽</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・餃子、チャーハンと一緒に</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・好きだから</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・時間が無い時に</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・食べたくなる</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・他のメニューの補助</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・休日に</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・簡単</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・満腹感</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・凝っているもの</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017416">
                <a:tc>
                  <a:txBody>
                    <a:bodyPr/>
                    <a:lstStyle/>
                    <a:p>
                      <a:pPr algn="ctr"/>
                      <a:r>
                        <a:rPr kumimoji="1" lang="ja-JP" altLang="en-US" sz="1200" b="0" dirty="0" smtClean="0">
                          <a:solidFill>
                            <a:schemeClr val="tx1"/>
                          </a:solidFill>
                          <a:latin typeface="HGPｺﾞｼｯｸM" panose="020B0600000000000000" pitchFamily="50" charset="-128"/>
                          <a:ea typeface="HGPｺﾞｼｯｸM" panose="020B0600000000000000" pitchFamily="50" charset="-128"/>
                        </a:rPr>
                        <a:t>間食</a:t>
                      </a:r>
                      <a:endParaRPr kumimoji="1" lang="ja-JP" altLang="en-US" sz="12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・小腹満たし</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・量が丁度良い</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・簡単、手軽</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・年越しそば</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・軽く食べられる</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・もたれない</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・小腹満たし</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・手軽</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・おやつ代わり</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en-US" altLang="ja-JP" sz="1000" b="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017416">
                <a:tc>
                  <a:txBody>
                    <a:bodyPr/>
                    <a:lstStyle/>
                    <a:p>
                      <a:pPr algn="ctr"/>
                      <a:r>
                        <a:rPr kumimoji="1" lang="ja-JP" altLang="en-US" sz="1200" b="0" dirty="0" smtClean="0">
                          <a:solidFill>
                            <a:schemeClr val="tx1"/>
                          </a:solidFill>
                          <a:latin typeface="HGPｺﾞｼｯｸM" panose="020B0600000000000000" pitchFamily="50" charset="-128"/>
                          <a:ea typeface="HGPｺﾞｼｯｸM" panose="020B0600000000000000" pitchFamily="50" charset="-128"/>
                        </a:rPr>
                        <a:t>夜食</a:t>
                      </a:r>
                      <a:endParaRPr kumimoji="1" lang="ja-JP" altLang="en-US" sz="12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・消化に良い</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・手早い</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・小腹みたし</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・腹持ちが良い</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・平日（仕事で夜が遅い</a:t>
                      </a:r>
                      <a:r>
                        <a:rPr kumimoji="1" lang="en-US" altLang="ja-JP" sz="1000" b="0" dirty="0" smtClean="0">
                          <a:solidFill>
                            <a:schemeClr val="tx1"/>
                          </a:solidFill>
                          <a:latin typeface="HGPｺﾞｼｯｸM" panose="020B0600000000000000" pitchFamily="50" charset="-128"/>
                          <a:ea typeface="HGPｺﾞｼｯｸM" panose="020B0600000000000000" pitchFamily="50" charset="-128"/>
                        </a:rPr>
                        <a:t>/</a:t>
                      </a:r>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残業後）</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・小腹満たし</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・小腹満たし</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・簡単</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・夜食の定番</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・小腹満たし</a:t>
                      </a:r>
                      <a:endParaRPr kumimoji="1" lang="en-US" altLang="ja-JP" sz="1000" b="0" dirty="0" smtClean="0">
                        <a:solidFill>
                          <a:schemeClr val="tx1"/>
                        </a:solidFill>
                        <a:latin typeface="HGPｺﾞｼｯｸM" panose="020B0600000000000000" pitchFamily="50" charset="-128"/>
                        <a:ea typeface="HGPｺﾞｼｯｸM" panose="020B0600000000000000" pitchFamily="50" charset="-128"/>
                      </a:endParaRPr>
                    </a:p>
                    <a:p>
                      <a:pPr algn="l"/>
                      <a:r>
                        <a:rPr kumimoji="1" lang="ja-JP" altLang="en-US" sz="1000" b="0" dirty="0" smtClean="0">
                          <a:solidFill>
                            <a:schemeClr val="tx1"/>
                          </a:solidFill>
                          <a:latin typeface="HGPｺﾞｼｯｸM" panose="020B0600000000000000" pitchFamily="50" charset="-128"/>
                          <a:ea typeface="HGPｺﾞｼｯｸM" panose="020B0600000000000000" pitchFamily="50" charset="-128"/>
                        </a:rPr>
                        <a:t>・夫用</a:t>
                      </a:r>
                      <a:endParaRPr kumimoji="1" lang="ja-JP" altLang="en-US" sz="1000" b="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9" name="テキスト ボックス 8"/>
          <p:cNvSpPr txBox="1"/>
          <p:nvPr/>
        </p:nvSpPr>
        <p:spPr>
          <a:xfrm>
            <a:off x="179512" y="1024161"/>
            <a:ext cx="1747594" cy="200055"/>
          </a:xfrm>
          <a:prstGeom prst="rect">
            <a:avLst/>
          </a:prstGeom>
          <a:noFill/>
        </p:spPr>
        <p:txBody>
          <a:bodyPr wrap="none" rtlCol="0">
            <a:spAutoFit/>
          </a:bodyPr>
          <a:lstStyle/>
          <a:p>
            <a:r>
              <a:rPr lang="en-US" altLang="ja-JP" sz="700" dirty="0" smtClean="0">
                <a:latin typeface="HGPｺﾞｼｯｸM" panose="020B0600000000000000" pitchFamily="50" charset="-128"/>
                <a:ea typeface="HGPｺﾞｼｯｸM" panose="020B0600000000000000" pitchFamily="50" charset="-128"/>
              </a:rPr>
              <a:t>※</a:t>
            </a:r>
            <a:r>
              <a:rPr lang="ja-JP" altLang="en-US" sz="700" dirty="0" smtClean="0">
                <a:latin typeface="HGPｺﾞｼｯｸM" panose="020B0600000000000000" pitchFamily="50" charset="-128"/>
                <a:ea typeface="HGPｺﾞｼｯｸM" panose="020B0600000000000000" pitchFamily="50" charset="-128"/>
              </a:rPr>
              <a:t>自由回答の特徴的なキーワードを抜粋。</a:t>
            </a:r>
            <a:endParaRPr kumimoji="1" lang="en-US" altLang="ja-JP" sz="700" dirty="0" smtClean="0">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92646" y="476672"/>
            <a:ext cx="3738524"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：以下の冷凍</a:t>
            </a:r>
            <a:r>
              <a:rPr kumimoji="1" lang="ja-JP" altLang="en-US" sz="900" dirty="0" err="1" smtClean="0">
                <a:latin typeface="HGPｺﾞｼｯｸM" panose="020B0600000000000000" pitchFamily="50" charset="-128"/>
                <a:ea typeface="HGPｺﾞｼｯｸM" panose="020B0600000000000000" pitchFamily="50" charset="-128"/>
              </a:rPr>
              <a:t>めんにつ</a:t>
            </a:r>
            <a:r>
              <a:rPr kumimoji="1" lang="ja-JP" altLang="en-US" sz="900" dirty="0" smtClean="0">
                <a:latin typeface="HGPｺﾞｼｯｸM" panose="020B0600000000000000" pitchFamily="50" charset="-128"/>
                <a:ea typeface="HGPｺﾞｼｯｸM" panose="020B0600000000000000" pitchFamily="50" charset="-128"/>
              </a:rPr>
              <a:t>いて普段よく食べるのは「いつ」が多いですか？（</a:t>
            </a:r>
            <a:r>
              <a:rPr lang="en-US" altLang="ja-JP" sz="900" dirty="0">
                <a:latin typeface="HGPｺﾞｼｯｸM" panose="020B0600000000000000" pitchFamily="50" charset="-128"/>
                <a:ea typeface="HGPｺﾞｼｯｸM" panose="020B0600000000000000" pitchFamily="50" charset="-128"/>
              </a:rPr>
              <a:t>FA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180016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01" y="3206227"/>
            <a:ext cx="3729600" cy="35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44" y="1426494"/>
            <a:ext cx="3729600" cy="127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544" y="3623425"/>
            <a:ext cx="4204800" cy="312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488"/>
          <a:stretch/>
        </p:blipFill>
        <p:spPr bwMode="auto">
          <a:xfrm>
            <a:off x="4750544" y="1353795"/>
            <a:ext cx="4204800" cy="157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4572000" y="-5219"/>
            <a:ext cx="4572000" cy="1292515"/>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・「ボリュームが多い」が１位、「調理が面倒」が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位、「調理に時間がかかる」が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年より上位に大きな変化は見られない。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・男女差で「ボリュームが多い」について女性が高い。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・年齢差で「ボリュームが多い」について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「調理が面倒」「調理に時間がかかる」について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「栄養バランスが悪そう」について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代以上が高い。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24"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334" t="50000" r="12731" b="11262"/>
          <a:stretch/>
        </p:blipFill>
        <p:spPr bwMode="auto">
          <a:xfrm>
            <a:off x="5537201" y="2969285"/>
            <a:ext cx="2688336" cy="67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朝食での冷凍</a:t>
            </a:r>
            <a:r>
              <a:rPr kumimoji="1" lang="ja-JP" altLang="en-US" dirty="0" err="1" smtClean="0"/>
              <a:t>めん非喫</a:t>
            </a:r>
            <a:r>
              <a:rPr kumimoji="1" lang="ja-JP" altLang="en-US" dirty="0" smtClean="0"/>
              <a:t>食理由</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43</a:t>
            </a:fld>
            <a:endParaRPr lang="ja-JP" altLang="en-US"/>
          </a:p>
        </p:txBody>
      </p:sp>
      <p:sp>
        <p:nvSpPr>
          <p:cNvPr id="4" name="テキスト ボックス 3"/>
          <p:cNvSpPr txBox="1"/>
          <p:nvPr/>
        </p:nvSpPr>
        <p:spPr>
          <a:xfrm>
            <a:off x="91987" y="468095"/>
            <a:ext cx="3999813"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：（「うどん」「そば」「ラーメン」「スパゲティ」でひとつも「朝食」を選んでいない方に）</a:t>
            </a:r>
            <a:endParaRPr kumimoji="1"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　</a:t>
            </a:r>
            <a:r>
              <a:rPr kumimoji="1" lang="ja-JP" altLang="en-US" sz="900" dirty="0" smtClean="0">
                <a:latin typeface="HGPｺﾞｼｯｸM" panose="020B0600000000000000" pitchFamily="50" charset="-128"/>
                <a:ea typeface="HGPｺﾞｼｯｸM" panose="020B0600000000000000" pitchFamily="50" charset="-128"/>
              </a:rPr>
              <a:t>朝食で上記の冷凍</a:t>
            </a:r>
            <a:r>
              <a:rPr kumimoji="1" lang="ja-JP" altLang="en-US" sz="900" dirty="0" err="1" smtClean="0">
                <a:latin typeface="HGPｺﾞｼｯｸM" panose="020B0600000000000000" pitchFamily="50" charset="-128"/>
                <a:ea typeface="HGPｺﾞｼｯｸM" panose="020B0600000000000000" pitchFamily="50" charset="-128"/>
              </a:rPr>
              <a:t>めんを</a:t>
            </a:r>
            <a:r>
              <a:rPr kumimoji="1" lang="ja-JP" altLang="en-US" sz="900" dirty="0" smtClean="0">
                <a:latin typeface="HGPｺﾞｼｯｸM" panose="020B0600000000000000" pitchFamily="50" charset="-128"/>
                <a:ea typeface="HGPｺﾞｼｯｸM" panose="020B0600000000000000" pitchFamily="50" charset="-128"/>
              </a:rPr>
              <a:t>食べない理由は何ですか？（</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1197297"/>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1" y="298001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8804665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調理方法</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44</a:t>
            </a:fld>
            <a:endParaRPr lang="ja-JP" altLang="en-US"/>
          </a:p>
        </p:txBody>
      </p:sp>
      <p:sp>
        <p:nvSpPr>
          <p:cNvPr id="4" name="正方形/長方形 3"/>
          <p:cNvSpPr/>
          <p:nvPr/>
        </p:nvSpPr>
        <p:spPr>
          <a:xfrm>
            <a:off x="4572000" y="-5218"/>
            <a:ext cx="4572000" cy="1130756"/>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・「前日の残り物と合わせて調理して無駄を無くす工夫」が見られる。</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・「野菜等を追加して栄養を補う工夫」が見られる。</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5" name="テキスト ボックス 4"/>
          <p:cNvSpPr txBox="1"/>
          <p:nvPr/>
        </p:nvSpPr>
        <p:spPr>
          <a:xfrm>
            <a:off x="83121" y="478771"/>
            <a:ext cx="3998210" cy="507831"/>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：普段、どんな冷凍</a:t>
            </a:r>
            <a:r>
              <a:rPr kumimoji="1" lang="ja-JP" altLang="en-US" sz="900" dirty="0" err="1" smtClean="0">
                <a:latin typeface="HGPｺﾞｼｯｸM" panose="020B0600000000000000" pitchFamily="50" charset="-128"/>
                <a:ea typeface="HGPｺﾞｼｯｸM" panose="020B0600000000000000" pitchFamily="50" charset="-128"/>
              </a:rPr>
              <a:t>めん</a:t>
            </a:r>
            <a:r>
              <a:rPr kumimoji="1" lang="ja-JP" altLang="en-US" sz="900" dirty="0" smtClean="0">
                <a:latin typeface="HGPｺﾞｼｯｸM" panose="020B0600000000000000" pitchFamily="50" charset="-128"/>
                <a:ea typeface="HGPｺﾞｼｯｸM" panose="020B0600000000000000" pitchFamily="50" charset="-128"/>
              </a:rPr>
              <a:t>（うどん、そば、ラーメン、スパゲティなど）をどのようにして</a:t>
            </a:r>
            <a:endParaRPr kumimoji="1"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kumimoji="1" lang="ja-JP" altLang="en-US" sz="900" dirty="0" smtClean="0">
                <a:latin typeface="HGPｺﾞｼｯｸM" panose="020B0600000000000000" pitchFamily="50" charset="-128"/>
                <a:ea typeface="HGPｺﾞｼｯｸM" panose="020B0600000000000000" pitchFamily="50" charset="-128"/>
              </a:rPr>
              <a:t>食べていますか？</a:t>
            </a:r>
            <a:r>
              <a:rPr lang="ja-JP" altLang="en-US" sz="900" dirty="0" smtClean="0">
                <a:latin typeface="HGPｺﾞｼｯｸM" panose="020B0600000000000000" pitchFamily="50" charset="-128"/>
                <a:ea typeface="HGPｺﾞｼｯｸM" panose="020B0600000000000000" pitchFamily="50" charset="-128"/>
              </a:rPr>
              <a:t>何か工夫して調理・喫食していますか？</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出来る限り詳しくお答えください。</a:t>
            </a:r>
            <a:r>
              <a:rPr kumimoji="1" lang="ja-JP" altLang="en-US" sz="900" dirty="0" smtClean="0">
                <a:latin typeface="HGPｺﾞｼｯｸM" panose="020B0600000000000000" pitchFamily="50" charset="-128"/>
                <a:ea typeface="HGPｺﾞｼｯｸM" panose="020B0600000000000000" pitchFamily="50" charset="-128"/>
              </a:rPr>
              <a:t>（</a:t>
            </a:r>
            <a:r>
              <a:rPr kumimoji="1" lang="en-US" altLang="ja-JP" sz="900" dirty="0" smtClean="0">
                <a:latin typeface="HGPｺﾞｼｯｸM" panose="020B0600000000000000" pitchFamily="50" charset="-128"/>
                <a:ea typeface="HGPｺﾞｼｯｸM" panose="020B0600000000000000" pitchFamily="50" charset="-128"/>
              </a:rPr>
              <a:t>FA)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6" name="正方形/長方形 5"/>
          <p:cNvSpPr/>
          <p:nvPr/>
        </p:nvSpPr>
        <p:spPr>
          <a:xfrm>
            <a:off x="172001" y="1246723"/>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うどん</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7" name="正方形/長方形 6"/>
          <p:cNvSpPr/>
          <p:nvPr/>
        </p:nvSpPr>
        <p:spPr>
          <a:xfrm>
            <a:off x="179512" y="4112887"/>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そば</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179512" y="5517232"/>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ラーメン</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9" name="正方形/長方形 8"/>
          <p:cNvSpPr/>
          <p:nvPr/>
        </p:nvSpPr>
        <p:spPr>
          <a:xfrm>
            <a:off x="4572000" y="1268760"/>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スパゲティ</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179512" y="1474938"/>
            <a:ext cx="4120039" cy="2446824"/>
          </a:xfrm>
          <a:prstGeom prst="rect">
            <a:avLst/>
          </a:prstGeom>
          <a:noFill/>
        </p:spPr>
        <p:txBody>
          <a:bodyPr wrap="none" rtlCol="0">
            <a:spAutoFit/>
          </a:bodyPr>
          <a:lstStyle/>
          <a:p>
            <a:r>
              <a:rPr lang="ja-JP" altLang="en-US" sz="900" dirty="0">
                <a:latin typeface="HGPｺﾞｼｯｸM" panose="020B0600000000000000" pitchFamily="50" charset="-128"/>
                <a:ea typeface="HGPｺﾞｼｯｸM" panose="020B0600000000000000" pitchFamily="50" charset="-128"/>
              </a:rPr>
              <a:t>・うどんにあげ、ねぎ、</a:t>
            </a:r>
            <a:r>
              <a:rPr lang="ja-JP" altLang="en-US" sz="900" dirty="0">
                <a:solidFill>
                  <a:srgbClr val="0070C0"/>
                </a:solidFill>
                <a:latin typeface="HGPｺﾞｼｯｸM" panose="020B0600000000000000" pitchFamily="50" charset="-128"/>
                <a:ea typeface="HGPｺﾞｼｯｸM" panose="020B0600000000000000" pitchFamily="50" charset="-128"/>
              </a:rPr>
              <a:t>やさい</a:t>
            </a:r>
            <a:r>
              <a:rPr lang="ja-JP" altLang="en-US" sz="900" dirty="0">
                <a:latin typeface="HGPｺﾞｼｯｸM" panose="020B0600000000000000" pitchFamily="50" charset="-128"/>
                <a:ea typeface="HGPｺﾞｼｯｸM" panose="020B0600000000000000" pitchFamily="50" charset="-128"/>
              </a:rPr>
              <a:t>を、いれて食べる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70</a:t>
            </a:r>
            <a:r>
              <a:rPr lang="ja-JP" altLang="en-US" sz="900" dirty="0" smtClean="0">
                <a:latin typeface="HGPｺﾞｼｯｸM" panose="020B0600000000000000" pitchFamily="50" charset="-128"/>
                <a:ea typeface="HGPｺﾞｼｯｸM" panose="020B0600000000000000" pitchFamily="50" charset="-128"/>
              </a:rPr>
              <a:t>代以上</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・うどんはあげや卵をトッピングして食べる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60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・うどんは</a:t>
            </a:r>
            <a:r>
              <a:rPr lang="ja-JP" altLang="en-US" sz="900" dirty="0">
                <a:solidFill>
                  <a:srgbClr val="FF0000"/>
                </a:solidFill>
                <a:latin typeface="HGPｺﾞｼｯｸM" panose="020B0600000000000000" pitchFamily="50" charset="-128"/>
                <a:ea typeface="HGPｺﾞｼｯｸM" panose="020B0600000000000000" pitchFamily="50" charset="-128"/>
              </a:rPr>
              <a:t>前日に残った味噌汁やスープを</a:t>
            </a:r>
            <a:r>
              <a:rPr lang="ja-JP" altLang="en-US" sz="900" dirty="0">
                <a:latin typeface="HGPｺﾞｼｯｸM" panose="020B0600000000000000" pitchFamily="50" charset="-128"/>
                <a:ea typeface="HGPｺﾞｼｯｸM" panose="020B0600000000000000" pitchFamily="50" charset="-128"/>
              </a:rPr>
              <a:t>ベースに</a:t>
            </a:r>
            <a:r>
              <a:rPr lang="ja-JP" altLang="en-US" sz="900" dirty="0">
                <a:solidFill>
                  <a:srgbClr val="0070C0"/>
                </a:solidFill>
                <a:latin typeface="HGPｺﾞｼｯｸM" panose="020B0600000000000000" pitchFamily="50" charset="-128"/>
                <a:ea typeface="HGPｺﾞｼｯｸM" panose="020B0600000000000000" pitchFamily="50" charset="-128"/>
              </a:rPr>
              <a:t>野菜</a:t>
            </a:r>
            <a:r>
              <a:rPr lang="ja-JP" altLang="en-US" sz="900" dirty="0">
                <a:latin typeface="HGPｺﾞｼｯｸM" panose="020B0600000000000000" pitchFamily="50" charset="-128"/>
                <a:ea typeface="HGPｺﾞｼｯｸM" panose="020B0600000000000000" pitchFamily="50" charset="-128"/>
              </a:rPr>
              <a:t>や調味料</a:t>
            </a:r>
            <a:r>
              <a:rPr lang="ja-JP" altLang="en-US" sz="900" dirty="0" smtClean="0">
                <a:latin typeface="HGPｺﾞｼｯｸM" panose="020B0600000000000000" pitchFamily="50" charset="-128"/>
                <a:ea typeface="HGPｺﾞｼｯｸM" panose="020B0600000000000000" pitchFamily="50" charset="-128"/>
              </a:rPr>
              <a:t>で味付けして</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食べる</a:t>
            </a:r>
            <a:r>
              <a:rPr lang="ja-JP" altLang="en-US" sz="900" dirty="0">
                <a:latin typeface="HGPｺﾞｼｯｸM" panose="020B0600000000000000" pitchFamily="50" charset="-128"/>
                <a:ea typeface="HGPｺﾞｼｯｸM" panose="020B0600000000000000" pitchFamily="50" charset="-128"/>
              </a:rPr>
              <a:t>事が多いです</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50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・うどんをサラダうどんにして</a:t>
            </a:r>
            <a:r>
              <a:rPr lang="ja-JP" altLang="en-US" sz="900" dirty="0" smtClean="0">
                <a:latin typeface="HGPｺﾞｼｯｸM" panose="020B0600000000000000" pitchFamily="50" charset="-128"/>
                <a:ea typeface="HGPｺﾞｼｯｸM" panose="020B0600000000000000" pitchFamily="50" charset="-128"/>
              </a:rPr>
              <a:t>食べる（</a:t>
            </a:r>
            <a:r>
              <a:rPr lang="en-US" altLang="ja-JP" sz="900" dirty="0" smtClean="0">
                <a:latin typeface="HGPｺﾞｼｯｸM" panose="020B0600000000000000" pitchFamily="50" charset="-128"/>
                <a:ea typeface="HGPｺﾞｼｯｸM" panose="020B0600000000000000" pitchFamily="50" charset="-128"/>
              </a:rPr>
              <a:t>50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・うどんは茹でて、温泉卵と天カス、ねぎを乗せて食べている</a:t>
            </a:r>
            <a:r>
              <a:rPr lang="ja-JP" altLang="en-US" sz="900" dirty="0" smtClean="0">
                <a:latin typeface="HGPｺﾞｼｯｸM" panose="020B0600000000000000" pitchFamily="50" charset="-128"/>
                <a:ea typeface="HGPｺﾞｼｯｸM" panose="020B0600000000000000" pitchFamily="50" charset="-128"/>
              </a:rPr>
              <a:t>。</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たま</a:t>
            </a:r>
            <a:r>
              <a:rPr lang="ja-JP" altLang="en-US" sz="900" dirty="0">
                <a:latin typeface="HGPｺﾞｼｯｸM" panose="020B0600000000000000" pitchFamily="50" charset="-128"/>
                <a:ea typeface="HGPｺﾞｼｯｸM" panose="020B0600000000000000" pitchFamily="50" charset="-128"/>
              </a:rPr>
              <a:t>に、味付き</a:t>
            </a:r>
            <a:r>
              <a:rPr lang="ja-JP" altLang="en-US" sz="900" dirty="0" err="1">
                <a:latin typeface="HGPｺﾞｼｯｸM" panose="020B0600000000000000" pitchFamily="50" charset="-128"/>
                <a:ea typeface="HGPｺﾞｼｯｸM" panose="020B0600000000000000" pitchFamily="50" charset="-128"/>
              </a:rPr>
              <a:t>おあげさんや</a:t>
            </a:r>
            <a:r>
              <a:rPr lang="ja-JP" altLang="en-US" sz="900" dirty="0">
                <a:latin typeface="HGPｺﾞｼｯｸM" panose="020B0600000000000000" pitchFamily="50" charset="-128"/>
                <a:ea typeface="HGPｺﾞｼｯｸM" panose="020B0600000000000000" pitchFamily="50" charset="-128"/>
              </a:rPr>
              <a:t>、肉の佃煮なども乗せることがある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20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a:t>
            </a:r>
            <a:r>
              <a:rPr lang="ja-JP" altLang="en-US" sz="900" dirty="0">
                <a:solidFill>
                  <a:srgbClr val="FF0000"/>
                </a:solidFill>
                <a:latin typeface="HGPｺﾞｼｯｸM" panose="020B0600000000000000" pitchFamily="50" charset="-128"/>
                <a:ea typeface="HGPｺﾞｼｯｸM" panose="020B0600000000000000" pitchFamily="50" charset="-128"/>
              </a:rPr>
              <a:t>前夜の残りの汁物（けんちん汁みたいな）と</a:t>
            </a:r>
            <a:r>
              <a:rPr lang="ja-JP" altLang="en-US" sz="900" dirty="0">
                <a:latin typeface="HGPｺﾞｼｯｸM" panose="020B0600000000000000" pitchFamily="50" charset="-128"/>
                <a:ea typeface="HGPｺﾞｼｯｸM" panose="020B0600000000000000" pitchFamily="50" charset="-128"/>
              </a:rPr>
              <a:t>生卵を一緒に</a:t>
            </a:r>
            <a:r>
              <a:rPr lang="ja-JP" altLang="en-US" sz="900" dirty="0" smtClean="0">
                <a:latin typeface="HGPｺﾞｼｯｸM" panose="020B0600000000000000" pitchFamily="50" charset="-128"/>
                <a:ea typeface="HGPｺﾞｼｯｸM" panose="020B0600000000000000" pitchFamily="50" charset="-128"/>
              </a:rPr>
              <a:t>煮込んでうどん</a:t>
            </a:r>
            <a:r>
              <a:rPr lang="ja-JP" altLang="en-US" sz="900" dirty="0">
                <a:latin typeface="HGPｺﾞｼｯｸM" panose="020B0600000000000000" pitchFamily="50" charset="-128"/>
                <a:ea typeface="HGPｺﾞｼｯｸM" panose="020B0600000000000000" pitchFamily="50" charset="-128"/>
              </a:rPr>
              <a:t>を</a:t>
            </a:r>
            <a:r>
              <a:rPr lang="ja-JP" altLang="en-US" sz="900" dirty="0" smtClean="0">
                <a:latin typeface="HGPｺﾞｼｯｸM" panose="020B0600000000000000" pitchFamily="50" charset="-128"/>
                <a:ea typeface="HGPｺﾞｼｯｸM" panose="020B0600000000000000" pitchFamily="50" charset="-128"/>
              </a:rPr>
              <a:t>よく食べ</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ます</a:t>
            </a:r>
            <a:r>
              <a:rPr lang="ja-JP" altLang="en-US" sz="900" dirty="0">
                <a:latin typeface="HGPｺﾞｼｯｸM" panose="020B0600000000000000" pitchFamily="50" charset="-128"/>
                <a:ea typeface="HGPｺﾞｼｯｸM" panose="020B0600000000000000" pitchFamily="50" charset="-128"/>
              </a:rPr>
              <a:t>。冷凍の牛丼をうどんのうえにかけて出汁を</a:t>
            </a:r>
            <a:r>
              <a:rPr lang="ja-JP" altLang="en-US" sz="900" dirty="0" smtClean="0">
                <a:latin typeface="HGPｺﾞｼｯｸM" panose="020B0600000000000000" pitchFamily="50" charset="-128"/>
                <a:ea typeface="HGPｺﾞｼｯｸM" panose="020B0600000000000000" pitchFamily="50" charset="-128"/>
              </a:rPr>
              <a:t>かけて食べます。（</a:t>
            </a:r>
            <a:r>
              <a:rPr lang="en-US" altLang="ja-JP" sz="900" dirty="0" smtClean="0">
                <a:latin typeface="HGPｺﾞｼｯｸM" panose="020B0600000000000000" pitchFamily="50" charset="-128"/>
                <a:ea typeface="HGPｺﾞｼｯｸM" panose="020B0600000000000000" pitchFamily="50" charset="-128"/>
              </a:rPr>
              <a:t>40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・特にうどんは、この時期鍋の〆としてお米の代わりに</a:t>
            </a:r>
            <a:r>
              <a:rPr lang="ja-JP" altLang="en-US" sz="900" dirty="0" smtClean="0">
                <a:latin typeface="HGPｺﾞｼｯｸM" panose="020B0600000000000000" pitchFamily="50" charset="-128"/>
                <a:ea typeface="HGPｺﾞｼｯｸM" panose="020B0600000000000000" pitchFamily="50" charset="-128"/>
              </a:rPr>
              <a:t>食す（</a:t>
            </a:r>
            <a:r>
              <a:rPr lang="en-US" altLang="ja-JP" sz="900" dirty="0" smtClean="0">
                <a:latin typeface="HGPｺﾞｼｯｸM" panose="020B0600000000000000" pitchFamily="50" charset="-128"/>
                <a:ea typeface="HGPｺﾞｼｯｸM" panose="020B0600000000000000" pitchFamily="50" charset="-128"/>
              </a:rPr>
              <a:t>60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a:t>
            </a:r>
            <a:r>
              <a:rPr lang="ja-JP" altLang="en-US" sz="900" dirty="0">
                <a:solidFill>
                  <a:srgbClr val="FF0000"/>
                </a:solidFill>
                <a:latin typeface="HGPｺﾞｼｯｸM" panose="020B0600000000000000" pitchFamily="50" charset="-128"/>
                <a:ea typeface="HGPｺﾞｼｯｸM" panose="020B0600000000000000" pitchFamily="50" charset="-128"/>
              </a:rPr>
              <a:t>前日の鍋料理の残りに</a:t>
            </a:r>
            <a:r>
              <a:rPr lang="ja-JP" altLang="en-US" sz="900" dirty="0">
                <a:latin typeface="HGPｺﾞｼｯｸM" panose="020B0600000000000000" pitchFamily="50" charset="-128"/>
                <a:ea typeface="HGPｺﾞｼｯｸM" panose="020B0600000000000000" pitchFamily="50" charset="-128"/>
              </a:rPr>
              <a:t>冷凍うどんを入れて昼食に食べることが多い</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70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・うどん。冷凍して小分けにしている肉で肉うどん、かき揚げを作ってかき揚げうどん</a:t>
            </a:r>
            <a:r>
              <a:rPr lang="ja-JP" altLang="en-US" sz="900" dirty="0" smtClean="0">
                <a:latin typeface="HGPｺﾞｼｯｸM" panose="020B0600000000000000" pitchFamily="50" charset="-128"/>
                <a:ea typeface="HGPｺﾞｼｯｸM" panose="020B0600000000000000" pitchFamily="50" charset="-128"/>
              </a:rPr>
              <a:t>、</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冷凍</a:t>
            </a:r>
            <a:r>
              <a:rPr lang="ja-JP" altLang="en-US" sz="900" dirty="0">
                <a:latin typeface="HGPｺﾞｼｯｸM" panose="020B0600000000000000" pitchFamily="50" charset="-128"/>
                <a:ea typeface="HGPｺﾞｼｯｸM" panose="020B0600000000000000" pitchFamily="50" charset="-128"/>
              </a:rPr>
              <a:t>している薄揚げできつねうどんにすることが多い</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・色々な</a:t>
            </a:r>
            <a:r>
              <a:rPr lang="ja-JP" altLang="en-US" sz="900" dirty="0" err="1">
                <a:latin typeface="HGPｺﾞｼｯｸM" panose="020B0600000000000000" pitchFamily="50" charset="-128"/>
                <a:ea typeface="HGPｺﾞｼｯｸM" panose="020B0600000000000000" pitchFamily="50" charset="-128"/>
              </a:rPr>
              <a:t>ぐを</a:t>
            </a:r>
            <a:r>
              <a:rPr lang="ja-JP" altLang="en-US" sz="900" dirty="0">
                <a:latin typeface="HGPｺﾞｼｯｸM" panose="020B0600000000000000" pitchFamily="50" charset="-128"/>
                <a:ea typeface="HGPｺﾞｼｯｸM" panose="020B0600000000000000" pitchFamily="50" charset="-128"/>
              </a:rPr>
              <a:t>くわえて、味もカレーうどんにしたり、鍋焼きにしたり、鍋の締め</a:t>
            </a:r>
            <a:r>
              <a:rPr lang="ja-JP" altLang="en-US" sz="900" dirty="0" smtClean="0">
                <a:latin typeface="HGPｺﾞｼｯｸM" panose="020B0600000000000000" pitchFamily="50" charset="-128"/>
                <a:ea typeface="HGPｺﾞｼｯｸM" panose="020B0600000000000000" pitchFamily="50" charset="-128"/>
              </a:rPr>
              <a:t>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入れたり</a:t>
            </a:r>
            <a:r>
              <a:rPr lang="ja-JP" altLang="en-US" sz="900" dirty="0">
                <a:latin typeface="HGPｺﾞｼｯｸM" panose="020B0600000000000000" pitchFamily="50" charset="-128"/>
                <a:ea typeface="HGPｺﾞｼｯｸM" panose="020B0600000000000000" pitchFamily="50" charset="-128"/>
              </a:rPr>
              <a:t>してます</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50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・うどんを電子レンジであたためて、卵とめんつゆで釜玉にしてたべる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20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・納豆・卵・キムチなどを混ぜて冷凍うどんを食べています</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kumimoji="1" lang="en-US" altLang="ja-JP" sz="900" dirty="0" smtClean="0">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4572000" y="2685718"/>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err="1" smtClean="0">
                <a:solidFill>
                  <a:schemeClr val="bg1"/>
                </a:solidFill>
                <a:latin typeface="HGPｺﾞｼｯｸM" panose="020B0600000000000000" pitchFamily="50" charset="-128"/>
                <a:ea typeface="HGPｺﾞｼｯｸM" panose="020B0600000000000000" pitchFamily="50" charset="-128"/>
              </a:rPr>
              <a:t>めん</a:t>
            </a: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指定なし</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179512" y="4323151"/>
            <a:ext cx="3709670" cy="923330"/>
          </a:xfrm>
          <a:prstGeom prst="rect">
            <a:avLst/>
          </a:prstGeom>
          <a:noFill/>
        </p:spPr>
        <p:txBody>
          <a:bodyPr wrap="none" rtlCol="0">
            <a:spAutoFit/>
          </a:bodyPr>
          <a:lstStyle/>
          <a:p>
            <a:r>
              <a:rPr lang="ja-JP" altLang="en-US" sz="900" dirty="0">
                <a:latin typeface="HGPｺﾞｼｯｸM" panose="020B0600000000000000" pitchFamily="50" charset="-128"/>
                <a:ea typeface="HGPｺﾞｼｯｸM" panose="020B0600000000000000" pitchFamily="50" charset="-128"/>
              </a:rPr>
              <a:t>・そばは好きな具を載せて</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50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・おろしそば、とろろ</a:t>
            </a:r>
            <a:r>
              <a:rPr lang="ja-JP" altLang="en-US" sz="900" dirty="0" smtClean="0">
                <a:latin typeface="HGPｺﾞｼｯｸM" panose="020B0600000000000000" pitchFamily="50" charset="-128"/>
                <a:ea typeface="HGPｺﾞｼｯｸM" panose="020B0600000000000000" pitchFamily="50" charset="-128"/>
              </a:rPr>
              <a:t>そば（</a:t>
            </a:r>
            <a:r>
              <a:rPr lang="en-US" altLang="ja-JP" sz="900" dirty="0" smtClean="0">
                <a:latin typeface="HGPｺﾞｼｯｸM" panose="020B0600000000000000" pitchFamily="50" charset="-128"/>
                <a:ea typeface="HGPｺﾞｼｯｸM" panose="020B0600000000000000" pitchFamily="50" charset="-128"/>
              </a:rPr>
              <a:t>70</a:t>
            </a:r>
            <a:r>
              <a:rPr lang="ja-JP" altLang="en-US" sz="900" dirty="0" smtClean="0">
                <a:latin typeface="HGPｺﾞｼｯｸM" panose="020B0600000000000000" pitchFamily="50" charset="-128"/>
                <a:ea typeface="HGPｺﾞｼｯｸM" panose="020B0600000000000000" pitchFamily="50" charset="-128"/>
              </a:rPr>
              <a:t>代以上</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・納豆を</a:t>
            </a:r>
            <a:r>
              <a:rPr lang="ja-JP" altLang="en-US" sz="900" dirty="0" smtClean="0">
                <a:latin typeface="HGPｺﾞｼｯｸM" panose="020B0600000000000000" pitchFamily="50" charset="-128"/>
                <a:ea typeface="HGPｺﾞｼｯｸM" panose="020B0600000000000000" pitchFamily="50" charset="-128"/>
              </a:rPr>
              <a:t>加える（</a:t>
            </a:r>
            <a:r>
              <a:rPr lang="en-US" altLang="ja-JP" sz="900" dirty="0" smtClean="0">
                <a:latin typeface="HGPｺﾞｼｯｸM" panose="020B0600000000000000" pitchFamily="50" charset="-128"/>
                <a:ea typeface="HGPｺﾞｼｯｸM" panose="020B0600000000000000" pitchFamily="50" charset="-128"/>
              </a:rPr>
              <a:t>30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・てんぷらを付けることが多い</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60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・だしを自分で作って</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60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・そばは、かけそばにしたり、盛りそばにして</a:t>
            </a:r>
            <a:r>
              <a:rPr lang="ja-JP" altLang="en-US" sz="900" dirty="0" err="1">
                <a:latin typeface="HGPｺﾞｼｯｸM" panose="020B0600000000000000" pitchFamily="50" charset="-128"/>
                <a:ea typeface="HGPｺﾞｼｯｸM" panose="020B0600000000000000" pitchFamily="50" charset="-128"/>
              </a:rPr>
              <a:t>めんつ</a:t>
            </a:r>
            <a:r>
              <a:rPr lang="ja-JP" altLang="en-US" sz="900" dirty="0">
                <a:latin typeface="HGPｺﾞｼｯｸM" panose="020B0600000000000000" pitchFamily="50" charset="-128"/>
                <a:ea typeface="HGPｺﾞｼｯｸM" panose="020B0600000000000000" pitchFamily="50" charset="-128"/>
              </a:rPr>
              <a:t>ゆで食べる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40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p:txBody>
      </p:sp>
      <p:sp>
        <p:nvSpPr>
          <p:cNvPr id="13" name="テキスト ボックス 12"/>
          <p:cNvSpPr txBox="1"/>
          <p:nvPr/>
        </p:nvSpPr>
        <p:spPr>
          <a:xfrm>
            <a:off x="182515" y="5730805"/>
            <a:ext cx="3980577" cy="646331"/>
          </a:xfrm>
          <a:prstGeom prst="rect">
            <a:avLst/>
          </a:prstGeom>
          <a:noFill/>
        </p:spPr>
        <p:txBody>
          <a:bodyPr wrap="none" rtlCol="0">
            <a:spAutoFit/>
          </a:bodyPr>
          <a:lstStyle/>
          <a:p>
            <a:r>
              <a:rPr lang="ja-JP" altLang="en-US" sz="900" dirty="0">
                <a:latin typeface="HGPｺﾞｼｯｸM" panose="020B0600000000000000" pitchFamily="50" charset="-128"/>
                <a:ea typeface="HGPｺﾞｼｯｸM" panose="020B0600000000000000" pitchFamily="50" charset="-128"/>
              </a:rPr>
              <a:t>・ラーメンは</a:t>
            </a:r>
            <a:r>
              <a:rPr lang="ja-JP" altLang="en-US" sz="900" dirty="0">
                <a:solidFill>
                  <a:srgbClr val="0070C0"/>
                </a:solidFill>
                <a:latin typeface="HGPｺﾞｼｯｸM" panose="020B0600000000000000" pitchFamily="50" charset="-128"/>
                <a:ea typeface="HGPｺﾞｼｯｸM" panose="020B0600000000000000" pitchFamily="50" charset="-128"/>
              </a:rPr>
              <a:t>野菜を追加</a:t>
            </a:r>
            <a:r>
              <a:rPr lang="ja-JP" altLang="en-US" sz="900" dirty="0" smtClean="0">
                <a:latin typeface="HGPｺﾞｼｯｸM" panose="020B0600000000000000" pitchFamily="50" charset="-128"/>
                <a:ea typeface="HGPｺﾞｼｯｸM" panose="020B0600000000000000" pitchFamily="50" charset="-128"/>
              </a:rPr>
              <a:t>してます（</a:t>
            </a:r>
            <a:r>
              <a:rPr lang="en-US" altLang="ja-JP" sz="900" dirty="0" smtClean="0">
                <a:latin typeface="HGPｺﾞｼｯｸM" panose="020B0600000000000000" pitchFamily="50" charset="-128"/>
                <a:ea typeface="HGPｺﾞｼｯｸM" panose="020B0600000000000000" pitchFamily="50" charset="-128"/>
              </a:rPr>
              <a:t>70</a:t>
            </a:r>
            <a:r>
              <a:rPr lang="ja-JP" altLang="en-US" sz="900" dirty="0" smtClean="0">
                <a:latin typeface="HGPｺﾞｼｯｸM" panose="020B0600000000000000" pitchFamily="50" charset="-128"/>
                <a:ea typeface="HGPｺﾞｼｯｸM" panose="020B0600000000000000" pitchFamily="50" charset="-128"/>
              </a:rPr>
              <a:t>代以上</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a:t>
            </a:r>
            <a:r>
              <a:rPr lang="ja-JP" altLang="en-US" sz="900" dirty="0">
                <a:solidFill>
                  <a:srgbClr val="0070C0"/>
                </a:solidFill>
                <a:latin typeface="HGPｺﾞｼｯｸM" panose="020B0600000000000000" pitchFamily="50" charset="-128"/>
                <a:ea typeface="HGPｺﾞｼｯｸM" panose="020B0600000000000000" pitchFamily="50" charset="-128"/>
              </a:rPr>
              <a:t>野菜炒めなどをトッピング</a:t>
            </a:r>
            <a:r>
              <a:rPr lang="ja-JP" altLang="en-US" sz="900" dirty="0">
                <a:latin typeface="HGPｺﾞｼｯｸM" panose="020B0600000000000000" pitchFamily="50" charset="-128"/>
                <a:ea typeface="HGPｺﾞｼｯｸM" panose="020B0600000000000000" pitchFamily="50" charset="-128"/>
              </a:rPr>
              <a:t>します</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・うどんは鍋の具としてよく使う、ラーメンもスープにいれると</a:t>
            </a:r>
            <a:r>
              <a:rPr lang="ja-JP" altLang="en-US" sz="900" dirty="0" smtClean="0">
                <a:latin typeface="HGPｺﾞｼｯｸM" panose="020B0600000000000000" pitchFamily="50" charset="-128"/>
                <a:ea typeface="HGPｺﾞｼｯｸM" panose="020B0600000000000000" pitchFamily="50" charset="-128"/>
              </a:rPr>
              <a:t>美味しい（</a:t>
            </a:r>
            <a:r>
              <a:rPr lang="en-US" altLang="ja-JP" sz="900" dirty="0" smtClean="0">
                <a:latin typeface="HGPｺﾞｼｯｸM" panose="020B0600000000000000" pitchFamily="50" charset="-128"/>
                <a:ea typeface="HGPｺﾞｼｯｸM" panose="020B0600000000000000" pitchFamily="50" charset="-128"/>
              </a:rPr>
              <a:t>20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・なべのしめ</a:t>
            </a:r>
            <a:r>
              <a:rPr lang="ja-JP" altLang="en-US" sz="900" dirty="0" smtClean="0">
                <a:latin typeface="HGPｺﾞｼｯｸM" panose="020B0600000000000000" pitchFamily="50" charset="-128"/>
                <a:ea typeface="HGPｺﾞｼｯｸM" panose="020B0600000000000000" pitchFamily="50" charset="-128"/>
              </a:rPr>
              <a:t>に（</a:t>
            </a:r>
            <a:r>
              <a:rPr lang="en-US" altLang="ja-JP" sz="900" dirty="0" smtClean="0">
                <a:latin typeface="HGPｺﾞｼｯｸM" panose="020B0600000000000000" pitchFamily="50" charset="-128"/>
                <a:ea typeface="HGPｺﾞｼｯｸM" panose="020B0600000000000000" pitchFamily="50" charset="-128"/>
              </a:rPr>
              <a:t>40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p:txBody>
      </p:sp>
      <p:sp>
        <p:nvSpPr>
          <p:cNvPr id="14" name="テキスト ボックス 13"/>
          <p:cNvSpPr txBox="1"/>
          <p:nvPr/>
        </p:nvSpPr>
        <p:spPr>
          <a:xfrm>
            <a:off x="4572000" y="2914476"/>
            <a:ext cx="4379725" cy="3554819"/>
          </a:xfrm>
          <a:prstGeom prst="rect">
            <a:avLst/>
          </a:prstGeom>
          <a:noFill/>
        </p:spPr>
        <p:txBody>
          <a:bodyPr wrap="none" rtlCol="0">
            <a:spAutoFit/>
          </a:bodyPr>
          <a:lstStyle/>
          <a:p>
            <a:r>
              <a:rPr lang="ja-JP" altLang="en-US" sz="900" dirty="0" smtClean="0">
                <a:latin typeface="HGPｺﾞｼｯｸM" panose="020B0600000000000000" pitchFamily="50" charset="-128"/>
                <a:ea typeface="HGPｺﾞｼｯｸM" panose="020B0600000000000000" pitchFamily="50" charset="-128"/>
              </a:rPr>
              <a:t>・</a:t>
            </a:r>
            <a:r>
              <a:rPr lang="ja-JP" altLang="en-US" sz="900" dirty="0" smtClean="0">
                <a:solidFill>
                  <a:srgbClr val="FF0000"/>
                </a:solidFill>
                <a:latin typeface="HGPｺﾞｼｯｸM" panose="020B0600000000000000" pitchFamily="50" charset="-128"/>
                <a:ea typeface="HGPｺﾞｼｯｸM" panose="020B0600000000000000" pitchFamily="50" charset="-128"/>
              </a:rPr>
              <a:t>前</a:t>
            </a:r>
            <a:r>
              <a:rPr lang="ja-JP" altLang="en-US" sz="900" dirty="0">
                <a:solidFill>
                  <a:srgbClr val="FF0000"/>
                </a:solidFill>
                <a:latin typeface="HGPｺﾞｼｯｸM" panose="020B0600000000000000" pitchFamily="50" charset="-128"/>
                <a:ea typeface="HGPｺﾞｼｯｸM" panose="020B0600000000000000" pitchFamily="50" charset="-128"/>
              </a:rPr>
              <a:t>の日の揚げ物の残りとか、カレーの残りを</a:t>
            </a:r>
            <a:r>
              <a:rPr lang="ja-JP" altLang="en-US" sz="900" dirty="0">
                <a:latin typeface="HGPｺﾞｼｯｸM" panose="020B0600000000000000" pitchFamily="50" charset="-128"/>
                <a:ea typeface="HGPｺﾞｼｯｸM" panose="020B0600000000000000" pitchFamily="50" charset="-128"/>
              </a:rPr>
              <a:t>使って、更に</a:t>
            </a:r>
            <a:r>
              <a:rPr lang="ja-JP" altLang="en-US" sz="900" dirty="0">
                <a:solidFill>
                  <a:srgbClr val="0070C0"/>
                </a:solidFill>
                <a:latin typeface="HGPｺﾞｼｯｸM" panose="020B0600000000000000" pitchFamily="50" charset="-128"/>
                <a:ea typeface="HGPｺﾞｼｯｸM" panose="020B0600000000000000" pitchFamily="50" charset="-128"/>
              </a:rPr>
              <a:t>野菜海草などを</a:t>
            </a:r>
            <a:r>
              <a:rPr lang="ja-JP" altLang="en-US" sz="900" dirty="0" smtClean="0">
                <a:latin typeface="HGPｺﾞｼｯｸM" panose="020B0600000000000000" pitchFamily="50" charset="-128"/>
                <a:ea typeface="HGPｺﾞｼｯｸM" panose="020B0600000000000000" pitchFamily="50" charset="-128"/>
              </a:rPr>
              <a:t>加えて</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調理</a:t>
            </a:r>
            <a:r>
              <a:rPr lang="ja-JP" altLang="en-US" sz="900" dirty="0">
                <a:latin typeface="HGPｺﾞｼｯｸM" panose="020B0600000000000000" pitchFamily="50" charset="-128"/>
                <a:ea typeface="HGPｺﾞｼｯｸM" panose="020B0600000000000000" pitchFamily="50" charset="-128"/>
              </a:rPr>
              <a:t>した物を食べる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60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a:t>
            </a:r>
            <a:r>
              <a:rPr lang="ja-JP" altLang="en-US" sz="900" dirty="0">
                <a:solidFill>
                  <a:srgbClr val="FF0000"/>
                </a:solidFill>
                <a:latin typeface="HGPｺﾞｼｯｸM" panose="020B0600000000000000" pitchFamily="50" charset="-128"/>
                <a:ea typeface="HGPｺﾞｼｯｸM" panose="020B0600000000000000" pitchFamily="50" charset="-128"/>
              </a:rPr>
              <a:t>前日夜のすきやき、カレーなどに入れて</a:t>
            </a:r>
            <a:r>
              <a:rPr lang="ja-JP" altLang="en-US" sz="900" dirty="0">
                <a:latin typeface="HGPｺﾞｼｯｸM" panose="020B0600000000000000" pitchFamily="50" charset="-128"/>
                <a:ea typeface="HGPｺﾞｼｯｸM" panose="020B0600000000000000" pitchFamily="50" charset="-128"/>
              </a:rPr>
              <a:t>食べる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70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a:p>
            <a:r>
              <a:rPr kumimoji="1" lang="ja-JP" altLang="en-US" sz="900" dirty="0" smtClean="0">
                <a:latin typeface="HGPｺﾞｼｯｸM" panose="020B0600000000000000" pitchFamily="50" charset="-128"/>
                <a:ea typeface="HGPｺﾞｼｯｸM" panose="020B0600000000000000" pitchFamily="50" charset="-128"/>
              </a:rPr>
              <a:t>・あんかけ（</a:t>
            </a:r>
            <a:r>
              <a:rPr kumimoji="1" lang="en-US" altLang="ja-JP" sz="900" dirty="0" smtClean="0">
                <a:latin typeface="HGPｺﾞｼｯｸM" panose="020B0600000000000000" pitchFamily="50" charset="-128"/>
                <a:ea typeface="HGPｺﾞｼｯｸM" panose="020B0600000000000000" pitchFamily="50" charset="-128"/>
              </a:rPr>
              <a:t>40</a:t>
            </a:r>
            <a:r>
              <a:rPr kumimoji="1" lang="ja-JP" altLang="en-US" sz="900" dirty="0" smtClean="0">
                <a:latin typeface="HGPｺﾞｼｯｸM" panose="020B0600000000000000" pitchFamily="50" charset="-128"/>
                <a:ea typeface="HGPｺﾞｼｯｸM" panose="020B0600000000000000" pitchFamily="50" charset="-128"/>
              </a:rPr>
              <a:t>代</a:t>
            </a:r>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男性）</a:t>
            </a:r>
            <a:endParaRPr kumimoji="1"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・おいしいスープの素と具材の</a:t>
            </a:r>
            <a:r>
              <a:rPr lang="ja-JP" altLang="en-US" sz="900" dirty="0" smtClean="0">
                <a:latin typeface="HGPｺﾞｼｯｸM" panose="020B0600000000000000" pitchFamily="50" charset="-128"/>
                <a:ea typeface="HGPｺﾞｼｯｸM" panose="020B0600000000000000" pitchFamily="50" charset="-128"/>
              </a:rPr>
              <a:t>使用（</a:t>
            </a:r>
            <a:r>
              <a:rPr lang="en-US" altLang="ja-JP" sz="900" dirty="0" smtClean="0">
                <a:latin typeface="HGPｺﾞｼｯｸM" panose="020B0600000000000000" pitchFamily="50" charset="-128"/>
                <a:ea typeface="HGPｺﾞｼｯｸM" panose="020B0600000000000000" pitchFamily="50" charset="-128"/>
              </a:rPr>
              <a:t>60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kumimoji="1"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・お出汁をとって、ありあわせの具材で</a:t>
            </a:r>
            <a:r>
              <a:rPr lang="ja-JP" altLang="en-US" sz="900" dirty="0" smtClean="0">
                <a:latin typeface="HGPｺﾞｼｯｸM" panose="020B0600000000000000" pitchFamily="50" charset="-128"/>
                <a:ea typeface="HGPｺﾞｼｯｸM" panose="020B0600000000000000" pitchFamily="50" charset="-128"/>
              </a:rPr>
              <a:t>いただく（</a:t>
            </a:r>
            <a:r>
              <a:rPr lang="en-US" altLang="ja-JP" sz="900" dirty="0" smtClean="0">
                <a:latin typeface="HGPｺﾞｼｯｸM" panose="020B0600000000000000" pitchFamily="50" charset="-128"/>
                <a:ea typeface="HGPｺﾞｼｯｸM" panose="020B0600000000000000" pitchFamily="50" charset="-128"/>
              </a:rPr>
              <a:t>60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a:t>
            </a:r>
            <a:r>
              <a:rPr lang="ja-JP" altLang="en-US" sz="900" dirty="0">
                <a:solidFill>
                  <a:srgbClr val="0070C0"/>
                </a:solidFill>
                <a:latin typeface="HGPｺﾞｼｯｸM" panose="020B0600000000000000" pitchFamily="50" charset="-128"/>
                <a:ea typeface="HGPｺﾞｼｯｸM" panose="020B0600000000000000" pitchFamily="50" charset="-128"/>
              </a:rPr>
              <a:t>カット野菜や</a:t>
            </a:r>
            <a:r>
              <a:rPr lang="ja-JP" altLang="en-US" sz="900" dirty="0">
                <a:latin typeface="HGPｺﾞｼｯｸM" panose="020B0600000000000000" pitchFamily="50" charset="-128"/>
                <a:ea typeface="HGPｺﾞｼｯｸM" panose="020B0600000000000000" pitchFamily="50" charset="-128"/>
              </a:rPr>
              <a:t>卵、ネギなどを加える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40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・サラダか果物を</a:t>
            </a:r>
            <a:r>
              <a:rPr lang="ja-JP" altLang="en-US" sz="900" dirty="0" smtClean="0">
                <a:latin typeface="HGPｺﾞｼｯｸM" panose="020B0600000000000000" pitchFamily="50" charset="-128"/>
                <a:ea typeface="HGPｺﾞｼｯｸM" panose="020B0600000000000000" pitchFamily="50" charset="-128"/>
              </a:rPr>
              <a:t>付ける（</a:t>
            </a:r>
            <a:r>
              <a:rPr lang="en-US" altLang="ja-JP" sz="900" dirty="0" smtClean="0">
                <a:latin typeface="HGPｺﾞｼｯｸM" panose="020B0600000000000000" pitchFamily="50" charset="-128"/>
                <a:ea typeface="HGPｺﾞｼｯｸM" panose="020B0600000000000000" pitchFamily="50" charset="-128"/>
              </a:rPr>
              <a:t>70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・ソースにあいそうな</a:t>
            </a:r>
            <a:r>
              <a:rPr lang="ja-JP" altLang="en-US" sz="900" dirty="0">
                <a:solidFill>
                  <a:srgbClr val="0070C0"/>
                </a:solidFill>
                <a:latin typeface="HGPｺﾞｼｯｸM" panose="020B0600000000000000" pitchFamily="50" charset="-128"/>
                <a:ea typeface="HGPｺﾞｼｯｸM" panose="020B0600000000000000" pitchFamily="50" charset="-128"/>
              </a:rPr>
              <a:t>野菜</a:t>
            </a:r>
            <a:r>
              <a:rPr lang="ja-JP" altLang="en-US" sz="900" dirty="0">
                <a:latin typeface="HGPｺﾞｼｯｸM" panose="020B0600000000000000" pitchFamily="50" charset="-128"/>
                <a:ea typeface="HGPｺﾞｼｯｸM" panose="020B0600000000000000" pitchFamily="50" charset="-128"/>
              </a:rPr>
              <a:t>や具をプラスして</a:t>
            </a:r>
            <a:r>
              <a:rPr lang="ja-JP" altLang="en-US" sz="900" dirty="0" smtClean="0">
                <a:latin typeface="HGPｺﾞｼｯｸM" panose="020B0600000000000000" pitchFamily="50" charset="-128"/>
                <a:ea typeface="HGPｺﾞｼｯｸM" panose="020B0600000000000000" pitchFamily="50" charset="-128"/>
              </a:rPr>
              <a:t>いる（</a:t>
            </a:r>
            <a:r>
              <a:rPr lang="en-US" altLang="ja-JP" sz="900" dirty="0" smtClean="0">
                <a:latin typeface="HGPｺﾞｼｯｸM" panose="020B0600000000000000" pitchFamily="50" charset="-128"/>
                <a:ea typeface="HGPｺﾞｼｯｸM" panose="020B0600000000000000" pitchFamily="50" charset="-128"/>
              </a:rPr>
              <a:t>30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・そのまま解凍し</a:t>
            </a:r>
            <a:r>
              <a:rPr lang="ja-JP" altLang="en-US" sz="900" dirty="0">
                <a:solidFill>
                  <a:srgbClr val="0070C0"/>
                </a:solidFill>
                <a:latin typeface="HGPｺﾞｼｯｸM" panose="020B0600000000000000" pitchFamily="50" charset="-128"/>
                <a:ea typeface="HGPｺﾞｼｯｸM" panose="020B0600000000000000" pitchFamily="50" charset="-128"/>
              </a:rPr>
              <a:t>野菜等</a:t>
            </a:r>
            <a:r>
              <a:rPr lang="ja-JP" altLang="en-US" sz="900" dirty="0">
                <a:latin typeface="HGPｺﾞｼｯｸM" panose="020B0600000000000000" pitchFamily="50" charset="-128"/>
                <a:ea typeface="HGPｺﾞｼｯｸM" panose="020B0600000000000000" pitchFamily="50" charset="-128"/>
              </a:rPr>
              <a:t>をまぜ好みの味付けにする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70</a:t>
            </a:r>
            <a:r>
              <a:rPr lang="ja-JP" altLang="en-US" sz="900" dirty="0" smtClean="0">
                <a:latin typeface="HGPｺﾞｼｯｸM" panose="020B0600000000000000" pitchFamily="50" charset="-128"/>
                <a:ea typeface="HGPｺﾞｼｯｸM" panose="020B0600000000000000" pitchFamily="50" charset="-128"/>
              </a:rPr>
              <a:t>代以</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・チーズをかける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20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・つゆ仕立てにしたり、オリーブオイルで</a:t>
            </a:r>
            <a:r>
              <a:rPr lang="ja-JP" altLang="en-US" sz="900" dirty="0">
                <a:solidFill>
                  <a:srgbClr val="0070C0"/>
                </a:solidFill>
                <a:latin typeface="HGPｺﾞｼｯｸM" panose="020B0600000000000000" pitchFamily="50" charset="-128"/>
                <a:ea typeface="HGPｺﾞｼｯｸM" panose="020B0600000000000000" pitchFamily="50" charset="-128"/>
              </a:rPr>
              <a:t>肉類野菜などと</a:t>
            </a:r>
            <a:r>
              <a:rPr lang="ja-JP" altLang="en-US" sz="900" dirty="0">
                <a:latin typeface="HGPｺﾞｼｯｸM" panose="020B0600000000000000" pitchFamily="50" charset="-128"/>
                <a:ea typeface="HGPｺﾞｼｯｸM" panose="020B0600000000000000" pitchFamily="50" charset="-128"/>
              </a:rPr>
              <a:t>一緒に炒め</a:t>
            </a:r>
            <a:r>
              <a:rPr lang="ja-JP" altLang="en-US" sz="900" dirty="0" err="1">
                <a:latin typeface="HGPｺﾞｼｯｸM" panose="020B0600000000000000" pitchFamily="50" charset="-128"/>
                <a:ea typeface="HGPｺﾞｼｯｸM" panose="020B0600000000000000" pitchFamily="50" charset="-128"/>
              </a:rPr>
              <a:t>あん</a:t>
            </a:r>
            <a:r>
              <a:rPr lang="ja-JP" altLang="en-US" sz="900" dirty="0">
                <a:latin typeface="HGPｺﾞｼｯｸM" panose="020B0600000000000000" pitchFamily="50" charset="-128"/>
                <a:ea typeface="HGPｺﾞｼｯｸM" panose="020B0600000000000000" pitchFamily="50" charset="-128"/>
              </a:rPr>
              <a:t>かけに</a:t>
            </a:r>
            <a:r>
              <a:rPr lang="ja-JP" altLang="en-US" sz="900" dirty="0" smtClean="0">
                <a:latin typeface="HGPｺﾞｼｯｸM" panose="020B0600000000000000" pitchFamily="50" charset="-128"/>
                <a:ea typeface="HGPｺﾞｼｯｸM" panose="020B0600000000000000" pitchFamily="50" charset="-128"/>
              </a:rPr>
              <a:t>します</a:t>
            </a:r>
            <a:endParaRPr lang="en-US" altLang="ja-JP" sz="900" dirty="0" smtClean="0">
              <a:latin typeface="HGPｺﾞｼｯｸM" panose="020B0600000000000000" pitchFamily="50" charset="-128"/>
              <a:ea typeface="HGPｺﾞｼｯｸM" panose="020B0600000000000000" pitchFamily="50" charset="-128"/>
            </a:endParaRPr>
          </a:p>
          <a:p>
            <a:r>
              <a:rPr kumimoji="1" lang="ja-JP" altLang="en-US" sz="900" dirty="0" smtClean="0">
                <a:latin typeface="HGPｺﾞｼｯｸM" panose="020B0600000000000000" pitchFamily="50" charset="-128"/>
                <a:ea typeface="HGPｺﾞｼｯｸM" panose="020B0600000000000000" pitchFamily="50" charset="-128"/>
              </a:rPr>
              <a:t>　（</a:t>
            </a:r>
            <a:r>
              <a:rPr kumimoji="1" lang="en-US" altLang="ja-JP" sz="900" dirty="0" smtClean="0">
                <a:latin typeface="HGPｺﾞｼｯｸM" panose="020B0600000000000000" pitchFamily="50" charset="-128"/>
                <a:ea typeface="HGPｺﾞｼｯｸM" panose="020B0600000000000000" pitchFamily="50" charset="-128"/>
              </a:rPr>
              <a:t>70</a:t>
            </a:r>
            <a:r>
              <a:rPr kumimoji="1" lang="ja-JP" altLang="en-US" sz="900" dirty="0" smtClean="0">
                <a:latin typeface="HGPｺﾞｼｯｸM" panose="020B0600000000000000" pitchFamily="50" charset="-128"/>
                <a:ea typeface="HGPｺﾞｼｯｸM" panose="020B0600000000000000" pitchFamily="50" charset="-128"/>
              </a:rPr>
              <a:t>代以上</a:t>
            </a:r>
            <a:r>
              <a:rPr kumimoji="1"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a:t>
            </a:r>
            <a:r>
              <a:rPr lang="ja-JP" altLang="en-US" sz="900" dirty="0">
                <a:solidFill>
                  <a:srgbClr val="0070C0"/>
                </a:solidFill>
                <a:latin typeface="HGPｺﾞｼｯｸM" panose="020B0600000000000000" pitchFamily="50" charset="-128"/>
                <a:ea typeface="HGPｺﾞｼｯｸM" panose="020B0600000000000000" pitchFamily="50" charset="-128"/>
              </a:rPr>
              <a:t>できるだけ野菜を多く</a:t>
            </a:r>
            <a:r>
              <a:rPr lang="ja-JP" altLang="en-US" sz="900" dirty="0">
                <a:latin typeface="HGPｺﾞｼｯｸM" panose="020B0600000000000000" pitchFamily="50" charset="-128"/>
                <a:ea typeface="HGPｺﾞｼｯｸM" panose="020B0600000000000000" pitchFamily="50" charset="-128"/>
              </a:rPr>
              <a:t>入れるようにしている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70</a:t>
            </a:r>
            <a:r>
              <a:rPr lang="ja-JP" altLang="en-US" sz="900" dirty="0" smtClean="0">
                <a:latin typeface="HGPｺﾞｼｯｸM" panose="020B0600000000000000" pitchFamily="50" charset="-128"/>
                <a:ea typeface="HGPｺﾞｼｯｸM" panose="020B0600000000000000" pitchFamily="50" charset="-128"/>
              </a:rPr>
              <a:t>代以上</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・ほぼ全部の冷凍麺をまんべんなく、</a:t>
            </a:r>
            <a:r>
              <a:rPr lang="ja-JP" altLang="en-US" sz="900" dirty="0">
                <a:solidFill>
                  <a:srgbClr val="0070C0"/>
                </a:solidFill>
                <a:latin typeface="HGPｺﾞｼｯｸM" panose="020B0600000000000000" pitchFamily="50" charset="-128"/>
                <a:ea typeface="HGPｺﾞｼｯｸM" panose="020B0600000000000000" pitchFamily="50" charset="-128"/>
              </a:rPr>
              <a:t>野菜を</a:t>
            </a:r>
            <a:r>
              <a:rPr lang="ja-JP" altLang="en-US" sz="900" dirty="0">
                <a:latin typeface="HGPｺﾞｼｯｸM" panose="020B0600000000000000" pitchFamily="50" charset="-128"/>
                <a:ea typeface="HGPｺﾞｼｯｸM" panose="020B0600000000000000" pitchFamily="50" charset="-128"/>
              </a:rPr>
              <a:t>調理して食べてます</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a:t>
            </a:r>
            <a:r>
              <a:rPr lang="ja-JP" altLang="en-US" sz="900" dirty="0" err="1">
                <a:latin typeface="HGPｺﾞｼｯｸM" panose="020B0600000000000000" pitchFamily="50" charset="-128"/>
                <a:ea typeface="HGPｺﾞｼｯｸM" panose="020B0600000000000000" pitchFamily="50" charset="-128"/>
              </a:rPr>
              <a:t>めんつゆをなべに</a:t>
            </a:r>
            <a:r>
              <a:rPr lang="ja-JP" altLang="en-US" sz="900" dirty="0">
                <a:latin typeface="HGPｺﾞｼｯｸM" panose="020B0600000000000000" pitchFamily="50" charset="-128"/>
                <a:ea typeface="HGPｺﾞｼｯｸM" panose="020B0600000000000000" pitchFamily="50" charset="-128"/>
              </a:rPr>
              <a:t>つくり、冷凍うどんを煮て、</a:t>
            </a:r>
            <a:r>
              <a:rPr lang="ja-JP" altLang="en-US" sz="900" dirty="0">
                <a:solidFill>
                  <a:srgbClr val="FF0000"/>
                </a:solidFill>
                <a:latin typeface="HGPｺﾞｼｯｸM" panose="020B0600000000000000" pitchFamily="50" charset="-128"/>
                <a:ea typeface="HGPｺﾞｼｯｸM" panose="020B0600000000000000" pitchFamily="50" charset="-128"/>
              </a:rPr>
              <a:t>おでんの残りなど</a:t>
            </a:r>
            <a:r>
              <a:rPr lang="ja-JP" altLang="en-US" sz="900" dirty="0" smtClean="0">
                <a:solidFill>
                  <a:srgbClr val="FF0000"/>
                </a:solidFill>
                <a:latin typeface="HGPｺﾞｼｯｸM" panose="020B0600000000000000" pitchFamily="50" charset="-128"/>
                <a:ea typeface="HGPｺﾞｼｯｸM" panose="020B0600000000000000" pitchFamily="50" charset="-128"/>
              </a:rPr>
              <a:t>の</a:t>
            </a:r>
            <a:endParaRPr lang="en-US" altLang="ja-JP" sz="900" dirty="0" smtClean="0">
              <a:solidFill>
                <a:srgbClr val="FF0000"/>
              </a:solidFill>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solidFill>
                  <a:srgbClr val="FF0000"/>
                </a:solidFill>
                <a:latin typeface="HGPｺﾞｼｯｸM" panose="020B0600000000000000" pitchFamily="50" charset="-128"/>
                <a:ea typeface="HGPｺﾞｼｯｸM" panose="020B0600000000000000" pitchFamily="50" charset="-128"/>
              </a:rPr>
              <a:t>具</a:t>
            </a:r>
            <a:r>
              <a:rPr lang="ja-JP" altLang="en-US" sz="900" dirty="0">
                <a:solidFill>
                  <a:srgbClr val="FF0000"/>
                </a:solidFill>
                <a:latin typeface="HGPｺﾞｼｯｸM" panose="020B0600000000000000" pitchFamily="50" charset="-128"/>
                <a:ea typeface="HGPｺﾞｼｯｸM" panose="020B0600000000000000" pitchFamily="50" charset="-128"/>
              </a:rPr>
              <a:t>を入れる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70</a:t>
            </a:r>
            <a:r>
              <a:rPr lang="ja-JP" altLang="en-US" sz="900" dirty="0" smtClean="0">
                <a:latin typeface="HGPｺﾞｼｯｸM" panose="020B0600000000000000" pitchFamily="50" charset="-128"/>
                <a:ea typeface="HGPｺﾞｼｯｸM" panose="020B0600000000000000" pitchFamily="50" charset="-128"/>
              </a:rPr>
              <a:t>代以上</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・温かい具</a:t>
            </a:r>
            <a:r>
              <a:rPr lang="ja-JP" altLang="en-US" sz="900" dirty="0" err="1">
                <a:latin typeface="HGPｺﾞｼｯｸM" panose="020B0600000000000000" pitchFamily="50" charset="-128"/>
                <a:ea typeface="HGPｺﾞｼｯｸM" panose="020B0600000000000000" pitchFamily="50" charset="-128"/>
              </a:rPr>
              <a:t>だくさん</a:t>
            </a:r>
            <a:r>
              <a:rPr lang="ja-JP" altLang="en-US" sz="900" dirty="0" smtClean="0">
                <a:latin typeface="HGPｺﾞｼｯｸM" panose="020B0600000000000000" pitchFamily="50" charset="-128"/>
                <a:ea typeface="HGPｺﾞｼｯｸM" panose="020B0600000000000000" pitchFamily="50" charset="-128"/>
              </a:rPr>
              <a:t>で（</a:t>
            </a:r>
            <a:r>
              <a:rPr lang="en-US" altLang="ja-JP" sz="900" dirty="0" smtClean="0">
                <a:latin typeface="HGPｺﾞｼｯｸM" panose="020B0600000000000000" pitchFamily="50" charset="-128"/>
                <a:ea typeface="HGPｺﾞｼｯｸM" panose="020B0600000000000000" pitchFamily="50" charset="-128"/>
              </a:rPr>
              <a:t>40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・工夫は</a:t>
            </a:r>
            <a:r>
              <a:rPr lang="ja-JP" altLang="en-US" sz="900" dirty="0">
                <a:solidFill>
                  <a:srgbClr val="0070C0"/>
                </a:solidFill>
                <a:latin typeface="HGPｺﾞｼｯｸM" panose="020B0600000000000000" pitchFamily="50" charset="-128"/>
                <a:ea typeface="HGPｺﾞｼｯｸM" panose="020B0600000000000000" pitchFamily="50" charset="-128"/>
              </a:rPr>
              <a:t>野菜など</a:t>
            </a:r>
            <a:r>
              <a:rPr lang="ja-JP" altLang="en-US" sz="900" dirty="0">
                <a:latin typeface="HGPｺﾞｼｯｸM" panose="020B0600000000000000" pitchFamily="50" charset="-128"/>
                <a:ea typeface="HGPｺﾞｼｯｸM" panose="020B0600000000000000" pitchFamily="50" charset="-128"/>
              </a:rPr>
              <a:t>具を後乗せするなどマシマシする</a:t>
            </a:r>
            <a:r>
              <a:rPr lang="ja-JP" altLang="en-US" sz="900" dirty="0" smtClean="0">
                <a:latin typeface="HGPｺﾞｼｯｸM" panose="020B0600000000000000" pitchFamily="50" charset="-128"/>
                <a:ea typeface="HGPｺﾞｼｯｸM" panose="020B0600000000000000" pitchFamily="50" charset="-128"/>
              </a:rPr>
              <a:t>。</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素</a:t>
            </a:r>
            <a:r>
              <a:rPr lang="ja-JP" altLang="en-US" sz="900" dirty="0">
                <a:latin typeface="HGPｺﾞｼｯｸM" panose="020B0600000000000000" pitchFamily="50" charset="-128"/>
                <a:ea typeface="HGPｺﾞｼｯｸM" panose="020B0600000000000000" pitchFamily="50" charset="-128"/>
              </a:rPr>
              <a:t>うどん、具なしで食べる事はありえない</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40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・醤油を入れたりして味を変えて</a:t>
            </a:r>
            <a:r>
              <a:rPr lang="ja-JP" altLang="en-US" sz="900" dirty="0" smtClean="0">
                <a:latin typeface="HGPｺﾞｼｯｸM" panose="020B0600000000000000" pitchFamily="50" charset="-128"/>
                <a:ea typeface="HGPｺﾞｼｯｸM" panose="020B0600000000000000" pitchFamily="50" charset="-128"/>
              </a:rPr>
              <a:t>いる（</a:t>
            </a:r>
            <a:r>
              <a:rPr lang="en-US" altLang="ja-JP" sz="900" dirty="0" smtClean="0">
                <a:latin typeface="HGPｺﾞｼｯｸM" panose="020B0600000000000000" pitchFamily="50" charset="-128"/>
                <a:ea typeface="HGPｺﾞｼｯｸM" panose="020B0600000000000000" pitchFamily="50" charset="-128"/>
              </a:rPr>
              <a:t>20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・他の具材を入れ</a:t>
            </a:r>
            <a:r>
              <a:rPr lang="ja-JP" altLang="en-US" sz="900" dirty="0">
                <a:solidFill>
                  <a:srgbClr val="0070C0"/>
                </a:solidFill>
                <a:latin typeface="HGPｺﾞｼｯｸM" panose="020B0600000000000000" pitchFamily="50" charset="-128"/>
                <a:ea typeface="HGPｺﾞｼｯｸM" panose="020B0600000000000000" pitchFamily="50" charset="-128"/>
              </a:rPr>
              <a:t>栄養のバランスを</a:t>
            </a:r>
            <a:r>
              <a:rPr lang="ja-JP" altLang="en-US" sz="900" dirty="0" smtClean="0">
                <a:solidFill>
                  <a:srgbClr val="0070C0"/>
                </a:solidFill>
                <a:latin typeface="HGPｺﾞｼｯｸM" panose="020B0600000000000000" pitchFamily="50" charset="-128"/>
                <a:ea typeface="HGPｺﾞｼｯｸM" panose="020B0600000000000000" pitchFamily="50" charset="-128"/>
              </a:rPr>
              <a:t>整える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50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・豚小間の生姜煮を常備してあるので、それをメインの具材にしている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70</a:t>
            </a:r>
            <a:r>
              <a:rPr lang="ja-JP" altLang="en-US" sz="900" dirty="0" smtClean="0">
                <a:latin typeface="HGPｺﾞｼｯｸM" panose="020B0600000000000000" pitchFamily="50" charset="-128"/>
                <a:ea typeface="HGPｺﾞｼｯｸM" panose="020B0600000000000000" pitchFamily="50" charset="-128"/>
              </a:rPr>
              <a:t>代以上</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男性）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・納豆と生卵にゴマや青のり、鰹節、塩コンブなど</a:t>
            </a:r>
            <a:r>
              <a:rPr lang="ja-JP" altLang="en-US" sz="900" dirty="0">
                <a:solidFill>
                  <a:srgbClr val="0070C0"/>
                </a:solidFill>
                <a:latin typeface="HGPｺﾞｼｯｸM" panose="020B0600000000000000" pitchFamily="50" charset="-128"/>
                <a:ea typeface="HGPｺﾞｼｯｸM" panose="020B0600000000000000" pitchFamily="50" charset="-128"/>
              </a:rPr>
              <a:t>健康的なものを混ぜて</a:t>
            </a:r>
            <a:r>
              <a:rPr lang="ja-JP" altLang="en-US" sz="900" dirty="0">
                <a:latin typeface="HGPｺﾞｼｯｸM" panose="020B0600000000000000" pitchFamily="50" charset="-128"/>
                <a:ea typeface="HGPｺﾞｼｯｸM" panose="020B0600000000000000" pitchFamily="50" charset="-128"/>
              </a:rPr>
              <a:t>簡単に食べる</a:t>
            </a:r>
            <a:r>
              <a:rPr lang="ja-JP" altLang="en-US" sz="900" dirty="0" smtClean="0">
                <a:latin typeface="HGPｺﾞｼｯｸM" panose="020B0600000000000000" pitchFamily="50" charset="-128"/>
                <a:ea typeface="HGPｺﾞｼｯｸM" panose="020B0600000000000000" pitchFamily="50" charset="-128"/>
              </a:rPr>
              <a:t>。</a:t>
            </a:r>
            <a:endParaRPr lang="en-US" altLang="ja-JP" sz="900" dirty="0" smtClean="0">
              <a:latin typeface="HGPｺﾞｼｯｸM" panose="020B0600000000000000" pitchFamily="50" charset="-128"/>
              <a:ea typeface="HGPｺﾞｼｯｸM" panose="020B0600000000000000" pitchFamily="50" charset="-128"/>
            </a:endParaRPr>
          </a:p>
          <a:p>
            <a:r>
              <a:rPr kumimoji="1" lang="ja-JP" altLang="en-US" sz="900" dirty="0">
                <a:latin typeface="HGPｺﾞｼｯｸM" panose="020B0600000000000000" pitchFamily="50" charset="-128"/>
                <a:ea typeface="HGPｺﾞｼｯｸM" panose="020B0600000000000000" pitchFamily="50" charset="-128"/>
              </a:rPr>
              <a:t>　</a:t>
            </a:r>
            <a:r>
              <a:rPr kumimoji="1" lang="ja-JP" altLang="en-US" sz="900" dirty="0" smtClean="0">
                <a:latin typeface="HGPｺﾞｼｯｸM" panose="020B0600000000000000" pitchFamily="50" charset="-128"/>
                <a:ea typeface="HGPｺﾞｼｯｸM" panose="020B0600000000000000" pitchFamily="50" charset="-128"/>
              </a:rPr>
              <a:t>（</a:t>
            </a:r>
            <a:r>
              <a:rPr kumimoji="1" lang="en-US" altLang="ja-JP" sz="900" dirty="0" smtClean="0">
                <a:latin typeface="HGPｺﾞｼｯｸM" panose="020B0600000000000000" pitchFamily="50" charset="-128"/>
                <a:ea typeface="HGPｺﾞｼｯｸM" panose="020B0600000000000000" pitchFamily="50" charset="-128"/>
              </a:rPr>
              <a:t>30</a:t>
            </a:r>
            <a:r>
              <a:rPr kumimoji="1" lang="ja-JP" altLang="en-US" sz="900" dirty="0" smtClean="0">
                <a:latin typeface="HGPｺﾞｼｯｸM" panose="020B0600000000000000" pitchFamily="50" charset="-128"/>
                <a:ea typeface="HGPｺﾞｼｯｸM" panose="020B0600000000000000" pitchFamily="50" charset="-128"/>
              </a:rPr>
              <a:t>代</a:t>
            </a:r>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男性）</a:t>
            </a:r>
            <a:endParaRPr kumimoji="1" lang="en-US" altLang="ja-JP" sz="900" dirty="0" smtClean="0">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4575003" y="1482333"/>
            <a:ext cx="3751348" cy="784830"/>
          </a:xfrm>
          <a:prstGeom prst="rect">
            <a:avLst/>
          </a:prstGeom>
          <a:noFill/>
        </p:spPr>
        <p:txBody>
          <a:bodyPr wrap="none" rtlCol="0">
            <a:spAutoFit/>
          </a:bodyPr>
          <a:lstStyle/>
          <a:p>
            <a:r>
              <a:rPr lang="ja-JP" altLang="en-US" sz="900" dirty="0">
                <a:latin typeface="HGPｺﾞｼｯｸM" panose="020B0600000000000000" pitchFamily="50" charset="-128"/>
                <a:ea typeface="HGPｺﾞｼｯｸM" panose="020B0600000000000000" pitchFamily="50" charset="-128"/>
              </a:rPr>
              <a:t>・調理済みの物を</a:t>
            </a:r>
            <a:r>
              <a:rPr lang="ja-JP" altLang="en-US" sz="900" dirty="0" smtClean="0">
                <a:latin typeface="HGPｺﾞｼｯｸM" panose="020B0600000000000000" pitchFamily="50" charset="-128"/>
                <a:ea typeface="HGPｺﾞｼｯｸM" panose="020B0600000000000000" pitchFamily="50" charset="-128"/>
              </a:rPr>
              <a:t>解凍（</a:t>
            </a:r>
            <a:r>
              <a:rPr lang="en-US" altLang="ja-JP" sz="900" dirty="0" smtClean="0">
                <a:latin typeface="HGPｺﾞｼｯｸM" panose="020B0600000000000000" pitchFamily="50" charset="-128"/>
                <a:ea typeface="HGPｺﾞｼｯｸM" panose="020B0600000000000000" pitchFamily="50" charset="-128"/>
              </a:rPr>
              <a:t>60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・スパゲティはミートソースやクリーム系を買うことが多く</a:t>
            </a:r>
            <a:r>
              <a:rPr lang="ja-JP" altLang="en-US" sz="900" dirty="0" smtClean="0">
                <a:latin typeface="HGPｺﾞｼｯｸM" panose="020B0600000000000000" pitchFamily="50" charset="-128"/>
                <a:ea typeface="HGPｺﾞｼｯｸM" panose="020B0600000000000000" pitchFamily="50" charset="-128"/>
              </a:rPr>
              <a:t>、</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温めた</a:t>
            </a:r>
            <a:r>
              <a:rPr lang="ja-JP" altLang="en-US" sz="900" dirty="0">
                <a:latin typeface="HGPｺﾞｼｯｸM" panose="020B0600000000000000" pitchFamily="50" charset="-128"/>
                <a:ea typeface="HGPｺﾞｼｯｸM" panose="020B0600000000000000" pitchFamily="50" charset="-128"/>
              </a:rPr>
              <a:t>ものにチーズをかけて食べたりするときもある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20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・冷凍スパゲティーに、</a:t>
            </a:r>
            <a:r>
              <a:rPr lang="ja-JP" altLang="en-US" sz="900" dirty="0" err="1">
                <a:latin typeface="HGPｺﾞｼｯｸM" panose="020B0600000000000000" pitchFamily="50" charset="-128"/>
                <a:ea typeface="HGPｺﾞｼｯｸM" panose="020B0600000000000000" pitchFamily="50" charset="-128"/>
              </a:rPr>
              <a:t>う</a:t>
            </a:r>
            <a:r>
              <a:rPr lang="ja-JP" altLang="en-US" sz="900" dirty="0">
                <a:latin typeface="HGPｺﾞｼｯｸM" panose="020B0600000000000000" pitchFamily="50" charset="-128"/>
                <a:ea typeface="HGPｺﾞｼｯｸM" panose="020B0600000000000000" pitchFamily="50" charset="-128"/>
              </a:rPr>
              <a:t>いんなー、</a:t>
            </a:r>
            <a:r>
              <a:rPr lang="ja-JP" altLang="en-US" sz="900" dirty="0">
                <a:solidFill>
                  <a:srgbClr val="0070C0"/>
                </a:solidFill>
                <a:latin typeface="HGPｺﾞｼｯｸM" panose="020B0600000000000000" pitchFamily="50" charset="-128"/>
                <a:ea typeface="HGPｺﾞｼｯｸM" panose="020B0600000000000000" pitchFamily="50" charset="-128"/>
              </a:rPr>
              <a:t>野菜等を</a:t>
            </a:r>
            <a:r>
              <a:rPr lang="ja-JP" altLang="en-US" sz="900" dirty="0">
                <a:latin typeface="HGPｺﾞｼｯｸM" panose="020B0600000000000000" pitchFamily="50" charset="-128"/>
                <a:ea typeface="HGPｺﾞｼｯｸM" panose="020B0600000000000000" pitchFamily="50" charset="-128"/>
              </a:rPr>
              <a:t>加えている</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70</a:t>
            </a:r>
            <a:r>
              <a:rPr lang="ja-JP" altLang="en-US" sz="900" dirty="0" smtClean="0">
                <a:latin typeface="HGPｺﾞｼｯｸM" panose="020B0600000000000000" pitchFamily="50" charset="-128"/>
                <a:ea typeface="HGPｺﾞｼｯｸM" panose="020B0600000000000000" pitchFamily="50" charset="-128"/>
              </a:rPr>
              <a:t>代以上</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・ナポリタンは卵焼きを載せて食べます</a:t>
            </a:r>
            <a:r>
              <a:rPr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20</a:t>
            </a:r>
            <a:r>
              <a:rPr lang="ja-JP" altLang="en-US" sz="900" dirty="0" smtClean="0">
                <a:latin typeface="HGPｺﾞｼｯｸM" panose="020B0600000000000000" pitchFamily="50" charset="-128"/>
                <a:ea typeface="HGPｺﾞｼｯｸM" panose="020B0600000000000000" pitchFamily="50" charset="-128"/>
              </a:rPr>
              <a:t>代</a:t>
            </a:r>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女性）</a:t>
            </a:r>
            <a:endParaRPr lang="en-US" altLang="ja-JP" sz="900" dirty="0" smtClean="0">
              <a:latin typeface="HGPｺﾞｼｯｸM" panose="020B0600000000000000" pitchFamily="50" charset="-128"/>
              <a:ea typeface="HGPｺﾞｼｯｸM" panose="020B0600000000000000" pitchFamily="50" charset="-128"/>
            </a:endParaRPr>
          </a:p>
        </p:txBody>
      </p:sp>
      <p:sp>
        <p:nvSpPr>
          <p:cNvPr id="16" name="テキスト ボックス 15"/>
          <p:cNvSpPr txBox="1"/>
          <p:nvPr/>
        </p:nvSpPr>
        <p:spPr>
          <a:xfrm>
            <a:off x="90977" y="955467"/>
            <a:ext cx="4368504" cy="307777"/>
          </a:xfrm>
          <a:prstGeom prst="rect">
            <a:avLst/>
          </a:prstGeom>
          <a:noFill/>
        </p:spPr>
        <p:txBody>
          <a:bodyPr wrap="none" rtlCol="0">
            <a:spAutoFit/>
          </a:bodyPr>
          <a:lstStyle/>
          <a:p>
            <a:r>
              <a:rPr lang="en-US" altLang="ja-JP" sz="700" dirty="0" smtClean="0">
                <a:latin typeface="HGPｺﾞｼｯｸM" panose="020B0600000000000000" pitchFamily="50" charset="-128"/>
                <a:ea typeface="HGPｺﾞｼｯｸM" panose="020B0600000000000000" pitchFamily="50" charset="-128"/>
              </a:rPr>
              <a:t>※</a:t>
            </a:r>
            <a:r>
              <a:rPr lang="ja-JP" altLang="en-US" sz="700" dirty="0" smtClean="0">
                <a:latin typeface="HGPｺﾞｼｯｸM" panose="020B0600000000000000" pitchFamily="50" charset="-128"/>
                <a:ea typeface="HGPｺﾞｼｯｸM" panose="020B0600000000000000" pitchFamily="50" charset="-128"/>
              </a:rPr>
              <a:t>自由回答から抜粋。</a:t>
            </a:r>
            <a:endParaRPr lang="en-US" altLang="ja-JP" sz="700" dirty="0" smtClean="0">
              <a:latin typeface="HGPｺﾞｼｯｸM" panose="020B0600000000000000" pitchFamily="50" charset="-128"/>
              <a:ea typeface="HGPｺﾞｼｯｸM" panose="020B0600000000000000" pitchFamily="50" charset="-128"/>
            </a:endParaRPr>
          </a:p>
          <a:p>
            <a:r>
              <a:rPr kumimoji="1" lang="en-US" altLang="ja-JP" sz="700" dirty="0" smtClean="0">
                <a:latin typeface="HGPｺﾞｼｯｸM" panose="020B0600000000000000" pitchFamily="50" charset="-128"/>
                <a:ea typeface="HGPｺﾞｼｯｸM" panose="020B0600000000000000" pitchFamily="50" charset="-128"/>
              </a:rPr>
              <a:t>※</a:t>
            </a:r>
            <a:r>
              <a:rPr kumimoji="1" lang="ja-JP" altLang="en-US" sz="700" dirty="0" smtClean="0">
                <a:latin typeface="HGPｺﾞｼｯｸM" panose="020B0600000000000000" pitchFamily="50" charset="-128"/>
                <a:ea typeface="HGPｺﾞｼｯｸM" panose="020B0600000000000000" pitchFamily="50" charset="-128"/>
              </a:rPr>
              <a:t>青字：「野菜を加える」コメントが含まれるキーワード　</a:t>
            </a:r>
            <a:r>
              <a:rPr kumimoji="1" lang="en-US" altLang="ja-JP" sz="700" dirty="0" smtClean="0">
                <a:latin typeface="HGPｺﾞｼｯｸM" panose="020B0600000000000000" pitchFamily="50" charset="-128"/>
                <a:ea typeface="HGPｺﾞｼｯｸM" panose="020B0600000000000000" pitchFamily="50" charset="-128"/>
              </a:rPr>
              <a:t>※</a:t>
            </a:r>
            <a:r>
              <a:rPr kumimoji="1" lang="ja-JP" altLang="en-US" sz="700" dirty="0" smtClean="0">
                <a:latin typeface="HGPｺﾞｼｯｸM" panose="020B0600000000000000" pitchFamily="50" charset="-128"/>
                <a:ea typeface="HGPｺﾞｼｯｸM" panose="020B0600000000000000" pitchFamily="50" charset="-128"/>
              </a:rPr>
              <a:t>赤字：「残りものと合わせる」コメントが含まれるキーワード</a:t>
            </a:r>
            <a:endParaRPr kumimoji="1" lang="en-US" altLang="ja-JP" sz="70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973160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99288"/>
            <a:ext cx="3729600" cy="35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688" y="1345108"/>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01" y="1412282"/>
            <a:ext cx="3729600" cy="140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0832" y="3400424"/>
            <a:ext cx="4204800" cy="312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正方形/長方形 21"/>
          <p:cNvSpPr/>
          <p:nvPr/>
        </p:nvSpPr>
        <p:spPr>
          <a:xfrm>
            <a:off x="172001" y="842069"/>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うどん</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23" name="正方形/長方形 22"/>
          <p:cNvSpPr/>
          <p:nvPr/>
        </p:nvSpPr>
        <p:spPr>
          <a:xfrm>
            <a:off x="172001" y="1196257"/>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24" name="正方形/長方形 23"/>
          <p:cNvSpPr/>
          <p:nvPr/>
        </p:nvSpPr>
        <p:spPr>
          <a:xfrm>
            <a:off x="172001" y="2994876"/>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2" name="タイトル 1"/>
          <p:cNvSpPr>
            <a:spLocks noGrp="1"/>
          </p:cNvSpPr>
          <p:nvPr>
            <p:ph type="title"/>
          </p:nvPr>
        </p:nvSpPr>
        <p:spPr/>
        <p:txBody>
          <a:bodyPr/>
          <a:lstStyle/>
          <a:p>
            <a:r>
              <a:rPr kumimoji="1" lang="ja-JP" altLang="en-US" dirty="0" smtClean="0"/>
              <a:t>調理時添加具材</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45</a:t>
            </a:fld>
            <a:endParaRPr lang="ja-JP" altLang="en-US"/>
          </a:p>
        </p:txBody>
      </p:sp>
      <p:sp>
        <p:nvSpPr>
          <p:cNvPr id="4" name="テキスト ボックス 3"/>
          <p:cNvSpPr txBox="1"/>
          <p:nvPr/>
        </p:nvSpPr>
        <p:spPr>
          <a:xfrm>
            <a:off x="97979" y="486197"/>
            <a:ext cx="440697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：普段冷凍</a:t>
            </a:r>
            <a:r>
              <a:rPr kumimoji="1" lang="ja-JP" altLang="en-US" sz="900" dirty="0" err="1" smtClean="0">
                <a:latin typeface="HGPｺﾞｼｯｸM" panose="020B0600000000000000" pitchFamily="50" charset="-128"/>
                <a:ea typeface="HGPｺﾞｼｯｸM" panose="020B0600000000000000" pitchFamily="50" charset="-128"/>
              </a:rPr>
              <a:t>めんを</a:t>
            </a:r>
            <a:r>
              <a:rPr kumimoji="1" lang="ja-JP" altLang="en-US" sz="900" dirty="0" smtClean="0">
                <a:latin typeface="HGPｺﾞｼｯｸM" panose="020B0600000000000000" pitchFamily="50" charset="-128"/>
                <a:ea typeface="HGPｺﾞｼｯｸM" panose="020B0600000000000000" pitchFamily="50" charset="-128"/>
              </a:rPr>
              <a:t>調理する場合、具材を加えるとしたら、どんなものが</a:t>
            </a:r>
            <a:r>
              <a:rPr lang="ja-JP" altLang="en-US" sz="900" dirty="0" smtClean="0">
                <a:latin typeface="HGPｺﾞｼｯｸM" panose="020B0600000000000000" pitchFamily="50" charset="-128"/>
                <a:ea typeface="HGPｺﾞｼｯｸM" panose="020B0600000000000000" pitchFamily="50" charset="-128"/>
              </a:rPr>
              <a:t>多いですか？（</a:t>
            </a:r>
            <a:r>
              <a:rPr lang="en-US" altLang="ja-JP" sz="900" dirty="0" smtClean="0">
                <a:latin typeface="HGPｺﾞｼｯｸM" panose="020B0600000000000000" pitchFamily="50" charset="-128"/>
                <a:ea typeface="HGPｺﾞｼｯｸM" panose="020B0600000000000000" pitchFamily="50" charset="-128"/>
              </a:rPr>
              <a:t>MA</a:t>
            </a:r>
            <a:r>
              <a:rPr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6" name="テキスト ボックス 15"/>
          <p:cNvSpPr txBox="1"/>
          <p:nvPr/>
        </p:nvSpPr>
        <p:spPr>
          <a:xfrm>
            <a:off x="107504" y="2788434"/>
            <a:ext cx="2177199" cy="169277"/>
          </a:xfrm>
          <a:prstGeom prst="rect">
            <a:avLst/>
          </a:prstGeom>
          <a:noFill/>
        </p:spPr>
        <p:txBody>
          <a:bodyPr wrap="none" rtlCol="0">
            <a:spAutoFit/>
          </a:bodyPr>
          <a:lstStyle/>
          <a:p>
            <a:r>
              <a:rPr lang="en-US" altLang="ja-JP" sz="500" dirty="0" smtClean="0">
                <a:latin typeface="HGPｺﾞｼｯｸM" panose="020B0600000000000000" pitchFamily="50" charset="-128"/>
                <a:ea typeface="HGPｺﾞｼｯｸM" panose="020B0600000000000000" pitchFamily="50" charset="-128"/>
              </a:rPr>
              <a:t>【</a:t>
            </a:r>
            <a:r>
              <a:rPr lang="ja-JP" altLang="en-US" sz="500" dirty="0" smtClean="0">
                <a:latin typeface="HGPｺﾞｼｯｸM" panose="020B0600000000000000" pitchFamily="50" charset="-128"/>
                <a:ea typeface="HGPｺﾞｼｯｸM" panose="020B0600000000000000" pitchFamily="50" charset="-128"/>
              </a:rPr>
              <a:t>補足</a:t>
            </a:r>
            <a:r>
              <a:rPr lang="en-US" altLang="ja-JP" sz="500" dirty="0" smtClean="0">
                <a:latin typeface="HGPｺﾞｼｯｸM" panose="020B0600000000000000" pitchFamily="50" charset="-128"/>
                <a:ea typeface="HGPｺﾞｼｯｸM" panose="020B0600000000000000" pitchFamily="50" charset="-128"/>
              </a:rPr>
              <a:t>】</a:t>
            </a:r>
            <a:r>
              <a:rPr lang="ja-JP" altLang="en-US" sz="500" dirty="0" smtClean="0">
                <a:latin typeface="HGPｺﾞｼｯｸM" panose="020B0600000000000000" pitchFamily="50" charset="-128"/>
                <a:ea typeface="HGPｺﾞｼｯｸM" panose="020B0600000000000000" pitchFamily="50" charset="-128"/>
              </a:rPr>
              <a:t>やく</a:t>
            </a:r>
            <a:r>
              <a:rPr lang="ja-JP" altLang="en-US" sz="500" dirty="0">
                <a:latin typeface="HGPｺﾞｼｯｸM" panose="020B0600000000000000" pitchFamily="50" charset="-128"/>
                <a:ea typeface="HGPｺﾞｼｯｸM" panose="020B0600000000000000" pitchFamily="50" charset="-128"/>
              </a:rPr>
              <a:t>み</a:t>
            </a:r>
            <a:r>
              <a:rPr lang="ja-JP" altLang="en-US" sz="500" dirty="0" smtClean="0">
                <a:latin typeface="HGPｺﾞｼｯｸM" panose="020B0600000000000000" pitchFamily="50" charset="-128"/>
                <a:ea typeface="HGPｺﾞｼｯｸM" panose="020B0600000000000000" pitchFamily="50" charset="-128"/>
              </a:rPr>
              <a:t>：ネギ</a:t>
            </a:r>
            <a:r>
              <a:rPr lang="ja-JP" altLang="en-US" sz="500" dirty="0">
                <a:latin typeface="HGPｺﾞｼｯｸM" panose="020B0600000000000000" pitchFamily="50" charset="-128"/>
                <a:ea typeface="HGPｺﾞｼｯｸM" panose="020B0600000000000000" pitchFamily="50" charset="-128"/>
              </a:rPr>
              <a:t>、ショウガ、七味とうがらし</a:t>
            </a:r>
            <a:r>
              <a:rPr lang="ja-JP" altLang="en-US" sz="500" dirty="0" smtClean="0">
                <a:latin typeface="HGPｺﾞｼｯｸM" panose="020B0600000000000000" pitchFamily="50" charset="-128"/>
                <a:ea typeface="HGPｺﾞｼｯｸM" panose="020B0600000000000000" pitchFamily="50" charset="-128"/>
              </a:rPr>
              <a:t>など</a:t>
            </a:r>
            <a:r>
              <a:rPr lang="ja-JP" altLang="en-US" sz="500" dirty="0">
                <a:latin typeface="HGPｺﾞｼｯｸM" panose="020B0600000000000000" pitchFamily="50" charset="-128"/>
                <a:ea typeface="HGPｺﾞｼｯｸM" panose="020B0600000000000000" pitchFamily="50" charset="-128"/>
              </a:rPr>
              <a:t>　</a:t>
            </a:r>
            <a:r>
              <a:rPr lang="ja-JP" altLang="en-US" sz="500" dirty="0" smtClean="0">
                <a:latin typeface="HGPｺﾞｼｯｸM" panose="020B0600000000000000" pitchFamily="50" charset="-128"/>
                <a:ea typeface="HGPｺﾞｼｯｸM" panose="020B0600000000000000" pitchFamily="50" charset="-128"/>
              </a:rPr>
              <a:t>　　海藻類</a:t>
            </a:r>
            <a:r>
              <a:rPr lang="ja-JP" altLang="en-US" sz="500" dirty="0">
                <a:latin typeface="HGPｺﾞｼｯｸM" panose="020B0600000000000000" pitchFamily="50" charset="-128"/>
                <a:ea typeface="HGPｺﾞｼｯｸM" panose="020B0600000000000000" pitchFamily="50" charset="-128"/>
              </a:rPr>
              <a:t>：のり・ワカメなど</a:t>
            </a:r>
            <a:endParaRPr kumimoji="1" lang="en-US" altLang="ja-JP" sz="500" dirty="0" smtClean="0">
              <a:latin typeface="HGPｺﾞｼｯｸM" panose="020B0600000000000000" pitchFamily="50" charset="-128"/>
              <a:ea typeface="HGPｺﾞｼｯｸM" panose="020B0600000000000000" pitchFamily="50" charset="-128"/>
            </a:endParaRPr>
          </a:p>
        </p:txBody>
      </p:sp>
      <p:sp>
        <p:nvSpPr>
          <p:cNvPr id="17" name="テキスト ボックス 16"/>
          <p:cNvSpPr txBox="1"/>
          <p:nvPr/>
        </p:nvSpPr>
        <p:spPr>
          <a:xfrm>
            <a:off x="1826552" y="1166061"/>
            <a:ext cx="909223" cy="246221"/>
          </a:xfrm>
          <a:prstGeom prst="rect">
            <a:avLst/>
          </a:prstGeom>
          <a:noFill/>
        </p:spPr>
        <p:txBody>
          <a:bodyPr wrap="none" rtlCol="0">
            <a:spAutoFit/>
          </a:bodyPr>
          <a:lstStyle/>
          <a:p>
            <a:r>
              <a:rPr kumimoji="1" lang="en-US" altLang="ja-JP" sz="500" dirty="0" smtClean="0">
                <a:latin typeface="HGPｺﾞｼｯｸM" panose="020B0600000000000000" pitchFamily="50" charset="-128"/>
                <a:ea typeface="HGPｺﾞｼｯｸM" panose="020B0600000000000000" pitchFamily="50" charset="-128"/>
              </a:rPr>
              <a:t>※2005</a:t>
            </a:r>
            <a:r>
              <a:rPr kumimoji="1" lang="ja-JP" altLang="en-US" sz="500" dirty="0" smtClean="0">
                <a:latin typeface="HGPｺﾞｼｯｸM" panose="020B0600000000000000" pitchFamily="50" charset="-128"/>
                <a:ea typeface="HGPｺﾞｼｯｸM" panose="020B0600000000000000" pitchFamily="50" charset="-128"/>
              </a:rPr>
              <a:t>年、</a:t>
            </a:r>
            <a:r>
              <a:rPr kumimoji="1" lang="en-US" altLang="ja-JP" sz="500" dirty="0" smtClean="0">
                <a:latin typeface="HGPｺﾞｼｯｸM" panose="020B0600000000000000" pitchFamily="50" charset="-128"/>
                <a:ea typeface="HGPｺﾞｼｯｸM" panose="020B0600000000000000" pitchFamily="50" charset="-128"/>
              </a:rPr>
              <a:t>2009</a:t>
            </a:r>
            <a:r>
              <a:rPr kumimoji="1" lang="ja-JP" altLang="en-US" sz="500" dirty="0" smtClean="0">
                <a:latin typeface="HGPｺﾞｼｯｸM" panose="020B0600000000000000" pitchFamily="50" charset="-128"/>
                <a:ea typeface="HGPｺﾞｼｯｸM" panose="020B0600000000000000" pitchFamily="50" charset="-128"/>
              </a:rPr>
              <a:t>年は</a:t>
            </a:r>
            <a:endParaRPr kumimoji="1" lang="en-US" altLang="ja-JP" sz="500" dirty="0" smtClean="0">
              <a:latin typeface="HGPｺﾞｼｯｸM" panose="020B0600000000000000" pitchFamily="50" charset="-128"/>
              <a:ea typeface="HGPｺﾞｼｯｸM" panose="020B0600000000000000" pitchFamily="50" charset="-128"/>
            </a:endParaRPr>
          </a:p>
          <a:p>
            <a:r>
              <a:rPr lang="ja-JP" altLang="en-US" sz="500" dirty="0">
                <a:latin typeface="HGPｺﾞｼｯｸM" panose="020B0600000000000000" pitchFamily="50" charset="-128"/>
                <a:ea typeface="HGPｺﾞｼｯｸM" panose="020B0600000000000000" pitchFamily="50" charset="-128"/>
              </a:rPr>
              <a:t>　</a:t>
            </a:r>
            <a:r>
              <a:rPr lang="ja-JP" altLang="en-US" sz="500" dirty="0" smtClean="0">
                <a:latin typeface="HGPｺﾞｼｯｸM" panose="020B0600000000000000" pitchFamily="50" charset="-128"/>
                <a:ea typeface="HGPｺﾞｼｯｸM" panose="020B0600000000000000" pitchFamily="50" charset="-128"/>
              </a:rPr>
              <a:t>麺種別なし（回答者全体）</a:t>
            </a:r>
            <a:endParaRPr kumimoji="1" lang="en-US" altLang="ja-JP" sz="500" dirty="0" smtClean="0">
              <a:latin typeface="HGPｺﾞｼｯｸM" panose="020B0600000000000000" pitchFamily="50" charset="-128"/>
              <a:ea typeface="HGPｺﾞｼｯｸM" panose="020B0600000000000000" pitchFamily="50" charset="-128"/>
            </a:endParaRPr>
          </a:p>
        </p:txBody>
      </p:sp>
      <p:sp>
        <p:nvSpPr>
          <p:cNvPr id="25" name="正方形/長方形 24"/>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・やくみが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位、卵が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位、野菜類が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年と比べ順位に変化はない。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・男女差はその他以外の具材について女性が高い。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やくみ、野菜類、ねりもの</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類について高齢層ほど高い。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598"/>
          <a:stretch/>
        </p:blipFill>
        <p:spPr bwMode="auto">
          <a:xfrm>
            <a:off x="4751688" y="6569973"/>
            <a:ext cx="4204800" cy="16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2602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45" y="3223687"/>
            <a:ext cx="3729600" cy="35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45" y="1408090"/>
            <a:ext cx="3729600" cy="140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544" y="1344763"/>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2592" y="3419856"/>
            <a:ext cx="4204800" cy="312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調理時添加具材</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46</a:t>
            </a:fld>
            <a:endParaRPr lang="ja-JP" altLang="en-US"/>
          </a:p>
        </p:txBody>
      </p:sp>
      <p:sp>
        <p:nvSpPr>
          <p:cNvPr id="16" name="テキスト ボックス 15"/>
          <p:cNvSpPr txBox="1"/>
          <p:nvPr/>
        </p:nvSpPr>
        <p:spPr>
          <a:xfrm>
            <a:off x="107504" y="2784242"/>
            <a:ext cx="2177199" cy="169277"/>
          </a:xfrm>
          <a:prstGeom prst="rect">
            <a:avLst/>
          </a:prstGeom>
          <a:noFill/>
        </p:spPr>
        <p:txBody>
          <a:bodyPr wrap="none" rtlCol="0">
            <a:spAutoFit/>
          </a:bodyPr>
          <a:lstStyle/>
          <a:p>
            <a:r>
              <a:rPr lang="en-US" altLang="ja-JP" sz="500" dirty="0" smtClean="0">
                <a:latin typeface="HGPｺﾞｼｯｸM" panose="020B0600000000000000" pitchFamily="50" charset="-128"/>
                <a:ea typeface="HGPｺﾞｼｯｸM" panose="020B0600000000000000" pitchFamily="50" charset="-128"/>
              </a:rPr>
              <a:t>【</a:t>
            </a:r>
            <a:r>
              <a:rPr lang="ja-JP" altLang="en-US" sz="500" dirty="0" smtClean="0">
                <a:latin typeface="HGPｺﾞｼｯｸM" panose="020B0600000000000000" pitchFamily="50" charset="-128"/>
                <a:ea typeface="HGPｺﾞｼｯｸM" panose="020B0600000000000000" pitchFamily="50" charset="-128"/>
              </a:rPr>
              <a:t>補足</a:t>
            </a:r>
            <a:r>
              <a:rPr lang="en-US" altLang="ja-JP" sz="500" dirty="0" smtClean="0">
                <a:latin typeface="HGPｺﾞｼｯｸM" panose="020B0600000000000000" pitchFamily="50" charset="-128"/>
                <a:ea typeface="HGPｺﾞｼｯｸM" panose="020B0600000000000000" pitchFamily="50" charset="-128"/>
              </a:rPr>
              <a:t>】</a:t>
            </a:r>
            <a:r>
              <a:rPr lang="ja-JP" altLang="en-US" sz="500" dirty="0" smtClean="0">
                <a:latin typeface="HGPｺﾞｼｯｸM" panose="020B0600000000000000" pitchFamily="50" charset="-128"/>
                <a:ea typeface="HGPｺﾞｼｯｸM" panose="020B0600000000000000" pitchFamily="50" charset="-128"/>
              </a:rPr>
              <a:t>やく</a:t>
            </a:r>
            <a:r>
              <a:rPr lang="ja-JP" altLang="en-US" sz="500" dirty="0">
                <a:latin typeface="HGPｺﾞｼｯｸM" panose="020B0600000000000000" pitchFamily="50" charset="-128"/>
                <a:ea typeface="HGPｺﾞｼｯｸM" panose="020B0600000000000000" pitchFamily="50" charset="-128"/>
              </a:rPr>
              <a:t>み</a:t>
            </a:r>
            <a:r>
              <a:rPr lang="ja-JP" altLang="en-US" sz="500" dirty="0" smtClean="0">
                <a:latin typeface="HGPｺﾞｼｯｸM" panose="020B0600000000000000" pitchFamily="50" charset="-128"/>
                <a:ea typeface="HGPｺﾞｼｯｸM" panose="020B0600000000000000" pitchFamily="50" charset="-128"/>
              </a:rPr>
              <a:t>：ネギ</a:t>
            </a:r>
            <a:r>
              <a:rPr lang="ja-JP" altLang="en-US" sz="500" dirty="0">
                <a:latin typeface="HGPｺﾞｼｯｸM" panose="020B0600000000000000" pitchFamily="50" charset="-128"/>
                <a:ea typeface="HGPｺﾞｼｯｸM" panose="020B0600000000000000" pitchFamily="50" charset="-128"/>
              </a:rPr>
              <a:t>、ショウガ、七味とうがらし</a:t>
            </a:r>
            <a:r>
              <a:rPr lang="ja-JP" altLang="en-US" sz="500" dirty="0" smtClean="0">
                <a:latin typeface="HGPｺﾞｼｯｸM" panose="020B0600000000000000" pitchFamily="50" charset="-128"/>
                <a:ea typeface="HGPｺﾞｼｯｸM" panose="020B0600000000000000" pitchFamily="50" charset="-128"/>
              </a:rPr>
              <a:t>など</a:t>
            </a:r>
            <a:r>
              <a:rPr lang="ja-JP" altLang="en-US" sz="500" dirty="0">
                <a:latin typeface="HGPｺﾞｼｯｸM" panose="020B0600000000000000" pitchFamily="50" charset="-128"/>
                <a:ea typeface="HGPｺﾞｼｯｸM" panose="020B0600000000000000" pitchFamily="50" charset="-128"/>
              </a:rPr>
              <a:t>　</a:t>
            </a:r>
            <a:r>
              <a:rPr lang="ja-JP" altLang="en-US" sz="500" dirty="0" smtClean="0">
                <a:latin typeface="HGPｺﾞｼｯｸM" panose="020B0600000000000000" pitchFamily="50" charset="-128"/>
                <a:ea typeface="HGPｺﾞｼｯｸM" panose="020B0600000000000000" pitchFamily="50" charset="-128"/>
              </a:rPr>
              <a:t>　　海藻類</a:t>
            </a:r>
            <a:r>
              <a:rPr lang="ja-JP" altLang="en-US" sz="500" dirty="0">
                <a:latin typeface="HGPｺﾞｼｯｸM" panose="020B0600000000000000" pitchFamily="50" charset="-128"/>
                <a:ea typeface="HGPｺﾞｼｯｸM" panose="020B0600000000000000" pitchFamily="50" charset="-128"/>
              </a:rPr>
              <a:t>：のり・ワカメなど</a:t>
            </a:r>
            <a:endParaRPr kumimoji="1" lang="en-US" altLang="ja-JP" sz="500" dirty="0" smtClean="0">
              <a:latin typeface="HGPｺﾞｼｯｸM" panose="020B0600000000000000" pitchFamily="50" charset="-128"/>
              <a:ea typeface="HGPｺﾞｼｯｸM" panose="020B0600000000000000" pitchFamily="50" charset="-128"/>
            </a:endParaRPr>
          </a:p>
        </p:txBody>
      </p:sp>
      <p:sp>
        <p:nvSpPr>
          <p:cNvPr id="17" name="テキスト ボックス 16"/>
          <p:cNvSpPr txBox="1"/>
          <p:nvPr/>
        </p:nvSpPr>
        <p:spPr>
          <a:xfrm>
            <a:off x="1826552" y="1161869"/>
            <a:ext cx="909223" cy="246221"/>
          </a:xfrm>
          <a:prstGeom prst="rect">
            <a:avLst/>
          </a:prstGeom>
          <a:noFill/>
        </p:spPr>
        <p:txBody>
          <a:bodyPr wrap="none" rtlCol="0">
            <a:spAutoFit/>
          </a:bodyPr>
          <a:lstStyle/>
          <a:p>
            <a:r>
              <a:rPr kumimoji="1" lang="en-US" altLang="ja-JP" sz="500" dirty="0" smtClean="0">
                <a:latin typeface="HGPｺﾞｼｯｸM" panose="020B0600000000000000" pitchFamily="50" charset="-128"/>
                <a:ea typeface="HGPｺﾞｼｯｸM" panose="020B0600000000000000" pitchFamily="50" charset="-128"/>
              </a:rPr>
              <a:t>※2005</a:t>
            </a:r>
            <a:r>
              <a:rPr kumimoji="1" lang="ja-JP" altLang="en-US" sz="500" dirty="0" smtClean="0">
                <a:latin typeface="HGPｺﾞｼｯｸM" panose="020B0600000000000000" pitchFamily="50" charset="-128"/>
                <a:ea typeface="HGPｺﾞｼｯｸM" panose="020B0600000000000000" pitchFamily="50" charset="-128"/>
              </a:rPr>
              <a:t>年、</a:t>
            </a:r>
            <a:r>
              <a:rPr kumimoji="1" lang="en-US" altLang="ja-JP" sz="500" dirty="0" smtClean="0">
                <a:latin typeface="HGPｺﾞｼｯｸM" panose="020B0600000000000000" pitchFamily="50" charset="-128"/>
                <a:ea typeface="HGPｺﾞｼｯｸM" panose="020B0600000000000000" pitchFamily="50" charset="-128"/>
              </a:rPr>
              <a:t>2009</a:t>
            </a:r>
            <a:r>
              <a:rPr kumimoji="1" lang="ja-JP" altLang="en-US" sz="500" dirty="0" smtClean="0">
                <a:latin typeface="HGPｺﾞｼｯｸM" panose="020B0600000000000000" pitchFamily="50" charset="-128"/>
                <a:ea typeface="HGPｺﾞｼｯｸM" panose="020B0600000000000000" pitchFamily="50" charset="-128"/>
              </a:rPr>
              <a:t>年は</a:t>
            </a:r>
            <a:endParaRPr kumimoji="1" lang="en-US" altLang="ja-JP" sz="500" dirty="0" smtClean="0">
              <a:latin typeface="HGPｺﾞｼｯｸM" panose="020B0600000000000000" pitchFamily="50" charset="-128"/>
              <a:ea typeface="HGPｺﾞｼｯｸM" panose="020B0600000000000000" pitchFamily="50" charset="-128"/>
            </a:endParaRPr>
          </a:p>
          <a:p>
            <a:r>
              <a:rPr lang="ja-JP" altLang="en-US" sz="500" dirty="0">
                <a:latin typeface="HGPｺﾞｼｯｸM" panose="020B0600000000000000" pitchFamily="50" charset="-128"/>
                <a:ea typeface="HGPｺﾞｼｯｸM" panose="020B0600000000000000" pitchFamily="50" charset="-128"/>
              </a:rPr>
              <a:t>　</a:t>
            </a:r>
            <a:r>
              <a:rPr lang="ja-JP" altLang="en-US" sz="500" dirty="0" smtClean="0">
                <a:latin typeface="HGPｺﾞｼｯｸM" panose="020B0600000000000000" pitchFamily="50" charset="-128"/>
                <a:ea typeface="HGPｺﾞｼｯｸM" panose="020B0600000000000000" pitchFamily="50" charset="-128"/>
              </a:rPr>
              <a:t>麺種別なし（回答者全体）</a:t>
            </a:r>
            <a:endParaRPr kumimoji="1" lang="en-US" altLang="ja-JP" sz="500" dirty="0" smtClean="0">
              <a:latin typeface="HGPｺﾞｼｯｸM" panose="020B0600000000000000" pitchFamily="50" charset="-128"/>
              <a:ea typeface="HGPｺﾞｼｯｸM" panose="020B0600000000000000" pitchFamily="50" charset="-128"/>
            </a:endParaRPr>
          </a:p>
        </p:txBody>
      </p:sp>
      <p:sp>
        <p:nvSpPr>
          <p:cNvPr id="25" name="正方形/長方形 24"/>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・やくみが１位、卵が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位、海藻類が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・２０１</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年と比べ野菜類と海藻類が大きく減少。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年齢差については</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n</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数が少ないため参考値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・男女差は海藻類について女性が高い。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・年齢差はやくみ、ねりもの類について高齢層ほど高い。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・卵について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代以上が高い。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172001" y="842069"/>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そば</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172001" y="1196257"/>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172001" y="2994876"/>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20" name="テキスト ボックス 19"/>
          <p:cNvSpPr txBox="1"/>
          <p:nvPr/>
        </p:nvSpPr>
        <p:spPr>
          <a:xfrm>
            <a:off x="97979" y="486197"/>
            <a:ext cx="440697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：普段冷凍</a:t>
            </a:r>
            <a:r>
              <a:rPr kumimoji="1" lang="ja-JP" altLang="en-US" sz="900" dirty="0" err="1" smtClean="0">
                <a:latin typeface="HGPｺﾞｼｯｸM" panose="020B0600000000000000" pitchFamily="50" charset="-128"/>
                <a:ea typeface="HGPｺﾞｼｯｸM" panose="020B0600000000000000" pitchFamily="50" charset="-128"/>
              </a:rPr>
              <a:t>めんを</a:t>
            </a:r>
            <a:r>
              <a:rPr kumimoji="1" lang="ja-JP" altLang="en-US" sz="900" dirty="0" smtClean="0">
                <a:latin typeface="HGPｺﾞｼｯｸM" panose="020B0600000000000000" pitchFamily="50" charset="-128"/>
                <a:ea typeface="HGPｺﾞｼｯｸM" panose="020B0600000000000000" pitchFamily="50" charset="-128"/>
              </a:rPr>
              <a:t>調理する場合、具材を加えるとしたら、どんなものが</a:t>
            </a:r>
            <a:r>
              <a:rPr lang="ja-JP" altLang="en-US" sz="900" dirty="0" smtClean="0">
                <a:latin typeface="HGPｺﾞｼｯｸM" panose="020B0600000000000000" pitchFamily="50" charset="-128"/>
                <a:ea typeface="HGPｺﾞｼｯｸM" panose="020B0600000000000000" pitchFamily="50" charset="-128"/>
              </a:rPr>
              <a:t>多いですか？（</a:t>
            </a:r>
            <a:r>
              <a:rPr lang="en-US" altLang="ja-JP" sz="900" dirty="0" smtClean="0">
                <a:latin typeface="HGPｺﾞｼｯｸM" panose="020B0600000000000000" pitchFamily="50" charset="-128"/>
                <a:ea typeface="HGPｺﾞｼｯｸM" panose="020B0600000000000000" pitchFamily="50" charset="-128"/>
              </a:rPr>
              <a:t>MA</a:t>
            </a:r>
            <a:r>
              <a:rPr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2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0598"/>
          <a:stretch/>
        </p:blipFill>
        <p:spPr bwMode="auto">
          <a:xfrm>
            <a:off x="4751688" y="6569973"/>
            <a:ext cx="4204800" cy="16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212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68" y="3205802"/>
            <a:ext cx="3729600" cy="35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07709"/>
            <a:ext cx="3729600" cy="140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544" y="1356540"/>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0832" y="3419856"/>
            <a:ext cx="4204800" cy="312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調理時添加具材</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47</a:t>
            </a:fld>
            <a:endParaRPr lang="ja-JP" altLang="en-US"/>
          </a:p>
        </p:txBody>
      </p:sp>
      <p:sp>
        <p:nvSpPr>
          <p:cNvPr id="16" name="テキスト ボックス 15"/>
          <p:cNvSpPr txBox="1"/>
          <p:nvPr/>
        </p:nvSpPr>
        <p:spPr>
          <a:xfrm>
            <a:off x="107504" y="2774717"/>
            <a:ext cx="2177199" cy="169277"/>
          </a:xfrm>
          <a:prstGeom prst="rect">
            <a:avLst/>
          </a:prstGeom>
          <a:noFill/>
        </p:spPr>
        <p:txBody>
          <a:bodyPr wrap="none" rtlCol="0">
            <a:spAutoFit/>
          </a:bodyPr>
          <a:lstStyle/>
          <a:p>
            <a:r>
              <a:rPr lang="en-US" altLang="ja-JP" sz="500" dirty="0" smtClean="0">
                <a:latin typeface="HGPｺﾞｼｯｸM" panose="020B0600000000000000" pitchFamily="50" charset="-128"/>
                <a:ea typeface="HGPｺﾞｼｯｸM" panose="020B0600000000000000" pitchFamily="50" charset="-128"/>
              </a:rPr>
              <a:t>【</a:t>
            </a:r>
            <a:r>
              <a:rPr lang="ja-JP" altLang="en-US" sz="500" dirty="0" smtClean="0">
                <a:latin typeface="HGPｺﾞｼｯｸM" panose="020B0600000000000000" pitchFamily="50" charset="-128"/>
                <a:ea typeface="HGPｺﾞｼｯｸM" panose="020B0600000000000000" pitchFamily="50" charset="-128"/>
              </a:rPr>
              <a:t>補足</a:t>
            </a:r>
            <a:r>
              <a:rPr lang="en-US" altLang="ja-JP" sz="500" dirty="0" smtClean="0">
                <a:latin typeface="HGPｺﾞｼｯｸM" panose="020B0600000000000000" pitchFamily="50" charset="-128"/>
                <a:ea typeface="HGPｺﾞｼｯｸM" panose="020B0600000000000000" pitchFamily="50" charset="-128"/>
              </a:rPr>
              <a:t>】</a:t>
            </a:r>
            <a:r>
              <a:rPr lang="ja-JP" altLang="en-US" sz="500" dirty="0" smtClean="0">
                <a:latin typeface="HGPｺﾞｼｯｸM" panose="020B0600000000000000" pitchFamily="50" charset="-128"/>
                <a:ea typeface="HGPｺﾞｼｯｸM" panose="020B0600000000000000" pitchFamily="50" charset="-128"/>
              </a:rPr>
              <a:t>やく</a:t>
            </a:r>
            <a:r>
              <a:rPr lang="ja-JP" altLang="en-US" sz="500" dirty="0">
                <a:latin typeface="HGPｺﾞｼｯｸM" panose="020B0600000000000000" pitchFamily="50" charset="-128"/>
                <a:ea typeface="HGPｺﾞｼｯｸM" panose="020B0600000000000000" pitchFamily="50" charset="-128"/>
              </a:rPr>
              <a:t>み</a:t>
            </a:r>
            <a:r>
              <a:rPr lang="ja-JP" altLang="en-US" sz="500" dirty="0" smtClean="0">
                <a:latin typeface="HGPｺﾞｼｯｸM" panose="020B0600000000000000" pitchFamily="50" charset="-128"/>
                <a:ea typeface="HGPｺﾞｼｯｸM" panose="020B0600000000000000" pitchFamily="50" charset="-128"/>
              </a:rPr>
              <a:t>：ネギ</a:t>
            </a:r>
            <a:r>
              <a:rPr lang="ja-JP" altLang="en-US" sz="500" dirty="0">
                <a:latin typeface="HGPｺﾞｼｯｸM" panose="020B0600000000000000" pitchFamily="50" charset="-128"/>
                <a:ea typeface="HGPｺﾞｼｯｸM" panose="020B0600000000000000" pitchFamily="50" charset="-128"/>
              </a:rPr>
              <a:t>、ショウガ、七味とうがらし</a:t>
            </a:r>
            <a:r>
              <a:rPr lang="ja-JP" altLang="en-US" sz="500" dirty="0" smtClean="0">
                <a:latin typeface="HGPｺﾞｼｯｸM" panose="020B0600000000000000" pitchFamily="50" charset="-128"/>
                <a:ea typeface="HGPｺﾞｼｯｸM" panose="020B0600000000000000" pitchFamily="50" charset="-128"/>
              </a:rPr>
              <a:t>など</a:t>
            </a:r>
            <a:r>
              <a:rPr lang="ja-JP" altLang="en-US" sz="500" dirty="0">
                <a:latin typeface="HGPｺﾞｼｯｸM" panose="020B0600000000000000" pitchFamily="50" charset="-128"/>
                <a:ea typeface="HGPｺﾞｼｯｸM" panose="020B0600000000000000" pitchFamily="50" charset="-128"/>
              </a:rPr>
              <a:t>　</a:t>
            </a:r>
            <a:r>
              <a:rPr lang="ja-JP" altLang="en-US" sz="500" dirty="0" smtClean="0">
                <a:latin typeface="HGPｺﾞｼｯｸM" panose="020B0600000000000000" pitchFamily="50" charset="-128"/>
                <a:ea typeface="HGPｺﾞｼｯｸM" panose="020B0600000000000000" pitchFamily="50" charset="-128"/>
              </a:rPr>
              <a:t>　　海藻類</a:t>
            </a:r>
            <a:r>
              <a:rPr lang="ja-JP" altLang="en-US" sz="500" dirty="0">
                <a:latin typeface="HGPｺﾞｼｯｸM" panose="020B0600000000000000" pitchFamily="50" charset="-128"/>
                <a:ea typeface="HGPｺﾞｼｯｸM" panose="020B0600000000000000" pitchFamily="50" charset="-128"/>
              </a:rPr>
              <a:t>：のり・ワカメなど</a:t>
            </a:r>
            <a:endParaRPr kumimoji="1" lang="en-US" altLang="ja-JP" sz="500" dirty="0" smtClean="0">
              <a:latin typeface="HGPｺﾞｼｯｸM" panose="020B0600000000000000" pitchFamily="50" charset="-128"/>
              <a:ea typeface="HGPｺﾞｼｯｸM" panose="020B0600000000000000" pitchFamily="50" charset="-128"/>
            </a:endParaRPr>
          </a:p>
        </p:txBody>
      </p:sp>
      <p:sp>
        <p:nvSpPr>
          <p:cNvPr id="17" name="テキスト ボックス 16"/>
          <p:cNvSpPr txBox="1"/>
          <p:nvPr/>
        </p:nvSpPr>
        <p:spPr>
          <a:xfrm>
            <a:off x="1826552" y="1152344"/>
            <a:ext cx="909223" cy="246221"/>
          </a:xfrm>
          <a:prstGeom prst="rect">
            <a:avLst/>
          </a:prstGeom>
          <a:noFill/>
        </p:spPr>
        <p:txBody>
          <a:bodyPr wrap="none" rtlCol="0">
            <a:spAutoFit/>
          </a:bodyPr>
          <a:lstStyle/>
          <a:p>
            <a:r>
              <a:rPr kumimoji="1" lang="en-US" altLang="ja-JP" sz="500" dirty="0" smtClean="0">
                <a:latin typeface="HGPｺﾞｼｯｸM" panose="020B0600000000000000" pitchFamily="50" charset="-128"/>
                <a:ea typeface="HGPｺﾞｼｯｸM" panose="020B0600000000000000" pitchFamily="50" charset="-128"/>
              </a:rPr>
              <a:t>※2005</a:t>
            </a:r>
            <a:r>
              <a:rPr kumimoji="1" lang="ja-JP" altLang="en-US" sz="500" dirty="0" smtClean="0">
                <a:latin typeface="HGPｺﾞｼｯｸM" panose="020B0600000000000000" pitchFamily="50" charset="-128"/>
                <a:ea typeface="HGPｺﾞｼｯｸM" panose="020B0600000000000000" pitchFamily="50" charset="-128"/>
              </a:rPr>
              <a:t>年、</a:t>
            </a:r>
            <a:r>
              <a:rPr kumimoji="1" lang="en-US" altLang="ja-JP" sz="500" dirty="0" smtClean="0">
                <a:latin typeface="HGPｺﾞｼｯｸM" panose="020B0600000000000000" pitchFamily="50" charset="-128"/>
                <a:ea typeface="HGPｺﾞｼｯｸM" panose="020B0600000000000000" pitchFamily="50" charset="-128"/>
              </a:rPr>
              <a:t>2009</a:t>
            </a:r>
            <a:r>
              <a:rPr kumimoji="1" lang="ja-JP" altLang="en-US" sz="500" dirty="0" smtClean="0">
                <a:latin typeface="HGPｺﾞｼｯｸM" panose="020B0600000000000000" pitchFamily="50" charset="-128"/>
                <a:ea typeface="HGPｺﾞｼｯｸM" panose="020B0600000000000000" pitchFamily="50" charset="-128"/>
              </a:rPr>
              <a:t>年は</a:t>
            </a:r>
            <a:endParaRPr kumimoji="1" lang="en-US" altLang="ja-JP" sz="500" dirty="0" smtClean="0">
              <a:latin typeface="HGPｺﾞｼｯｸM" panose="020B0600000000000000" pitchFamily="50" charset="-128"/>
              <a:ea typeface="HGPｺﾞｼｯｸM" panose="020B0600000000000000" pitchFamily="50" charset="-128"/>
            </a:endParaRPr>
          </a:p>
          <a:p>
            <a:r>
              <a:rPr lang="ja-JP" altLang="en-US" sz="500" dirty="0">
                <a:latin typeface="HGPｺﾞｼｯｸM" panose="020B0600000000000000" pitchFamily="50" charset="-128"/>
                <a:ea typeface="HGPｺﾞｼｯｸM" panose="020B0600000000000000" pitchFamily="50" charset="-128"/>
              </a:rPr>
              <a:t>　</a:t>
            </a:r>
            <a:r>
              <a:rPr lang="ja-JP" altLang="en-US" sz="500" dirty="0" smtClean="0">
                <a:latin typeface="HGPｺﾞｼｯｸM" panose="020B0600000000000000" pitchFamily="50" charset="-128"/>
                <a:ea typeface="HGPｺﾞｼｯｸM" panose="020B0600000000000000" pitchFamily="50" charset="-128"/>
              </a:rPr>
              <a:t>麺種別なし（回答者全体）</a:t>
            </a:r>
            <a:endParaRPr kumimoji="1" lang="en-US" altLang="ja-JP" sz="500" dirty="0" smtClean="0">
              <a:latin typeface="HGPｺﾞｼｯｸM" panose="020B0600000000000000" pitchFamily="50" charset="-128"/>
              <a:ea typeface="HGPｺﾞｼｯｸM" panose="020B0600000000000000" pitchFamily="50" charset="-128"/>
            </a:endParaRPr>
          </a:p>
        </p:txBody>
      </p:sp>
      <p:sp>
        <p:nvSpPr>
          <p:cNvPr id="25" name="正方形/長方形 24"/>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・やくみが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位、野菜類が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位、卵が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年と比べやくみが大きく増加。</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年齢差については</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n</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数が少ないため参考値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・男女差はその他以外の具材について女性が高い。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年齢差は野菜類・海</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藻類について高齢層ほど高い。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　卵について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172001" y="842069"/>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ラーメン</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172001" y="1196257"/>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20" name="正方形/長方形 19"/>
          <p:cNvSpPr/>
          <p:nvPr/>
        </p:nvSpPr>
        <p:spPr>
          <a:xfrm>
            <a:off x="172001" y="2994876"/>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21" name="テキスト ボックス 20"/>
          <p:cNvSpPr txBox="1"/>
          <p:nvPr/>
        </p:nvSpPr>
        <p:spPr>
          <a:xfrm>
            <a:off x="97979" y="486197"/>
            <a:ext cx="440697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：普段冷凍</a:t>
            </a:r>
            <a:r>
              <a:rPr kumimoji="1" lang="ja-JP" altLang="en-US" sz="900" dirty="0" err="1" smtClean="0">
                <a:latin typeface="HGPｺﾞｼｯｸM" panose="020B0600000000000000" pitchFamily="50" charset="-128"/>
                <a:ea typeface="HGPｺﾞｼｯｸM" panose="020B0600000000000000" pitchFamily="50" charset="-128"/>
              </a:rPr>
              <a:t>めんを</a:t>
            </a:r>
            <a:r>
              <a:rPr kumimoji="1" lang="ja-JP" altLang="en-US" sz="900" dirty="0" smtClean="0">
                <a:latin typeface="HGPｺﾞｼｯｸM" panose="020B0600000000000000" pitchFamily="50" charset="-128"/>
                <a:ea typeface="HGPｺﾞｼｯｸM" panose="020B0600000000000000" pitchFamily="50" charset="-128"/>
              </a:rPr>
              <a:t>調理する場合、具材を加えるとしたら、どんなものが</a:t>
            </a:r>
            <a:r>
              <a:rPr lang="ja-JP" altLang="en-US" sz="900" dirty="0" smtClean="0">
                <a:latin typeface="HGPｺﾞｼｯｸM" panose="020B0600000000000000" pitchFamily="50" charset="-128"/>
                <a:ea typeface="HGPｺﾞｼｯｸM" panose="020B0600000000000000" pitchFamily="50" charset="-128"/>
              </a:rPr>
              <a:t>多いですか？（</a:t>
            </a:r>
            <a:r>
              <a:rPr lang="en-US" altLang="ja-JP" sz="900" dirty="0" smtClean="0">
                <a:latin typeface="HGPｺﾞｼｯｸM" panose="020B0600000000000000" pitchFamily="50" charset="-128"/>
                <a:ea typeface="HGPｺﾞｼｯｸM" panose="020B0600000000000000" pitchFamily="50" charset="-128"/>
              </a:rPr>
              <a:t>MA</a:t>
            </a:r>
            <a:r>
              <a:rPr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2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0598"/>
          <a:stretch/>
        </p:blipFill>
        <p:spPr bwMode="auto">
          <a:xfrm>
            <a:off x="4751688" y="6569973"/>
            <a:ext cx="4204800" cy="16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212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08432"/>
            <a:ext cx="3729600" cy="35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3" y="1410882"/>
            <a:ext cx="3729600" cy="140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544" y="1356541"/>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9688" y="3429000"/>
            <a:ext cx="4204800" cy="312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調理時添加具材</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48</a:t>
            </a:fld>
            <a:endParaRPr lang="ja-JP" altLang="en-US"/>
          </a:p>
        </p:txBody>
      </p:sp>
      <p:sp>
        <p:nvSpPr>
          <p:cNvPr id="16" name="テキスト ボックス 15"/>
          <p:cNvSpPr txBox="1"/>
          <p:nvPr/>
        </p:nvSpPr>
        <p:spPr>
          <a:xfrm>
            <a:off x="107504" y="2778909"/>
            <a:ext cx="2177199" cy="169277"/>
          </a:xfrm>
          <a:prstGeom prst="rect">
            <a:avLst/>
          </a:prstGeom>
          <a:noFill/>
        </p:spPr>
        <p:txBody>
          <a:bodyPr wrap="none" rtlCol="0">
            <a:spAutoFit/>
          </a:bodyPr>
          <a:lstStyle/>
          <a:p>
            <a:r>
              <a:rPr lang="en-US" altLang="ja-JP" sz="500" dirty="0" smtClean="0">
                <a:latin typeface="HGPｺﾞｼｯｸM" panose="020B0600000000000000" pitchFamily="50" charset="-128"/>
                <a:ea typeface="HGPｺﾞｼｯｸM" panose="020B0600000000000000" pitchFamily="50" charset="-128"/>
              </a:rPr>
              <a:t>【</a:t>
            </a:r>
            <a:r>
              <a:rPr lang="ja-JP" altLang="en-US" sz="500" dirty="0" smtClean="0">
                <a:latin typeface="HGPｺﾞｼｯｸM" panose="020B0600000000000000" pitchFamily="50" charset="-128"/>
                <a:ea typeface="HGPｺﾞｼｯｸM" panose="020B0600000000000000" pitchFamily="50" charset="-128"/>
              </a:rPr>
              <a:t>補足</a:t>
            </a:r>
            <a:r>
              <a:rPr lang="en-US" altLang="ja-JP" sz="500" dirty="0" smtClean="0">
                <a:latin typeface="HGPｺﾞｼｯｸM" panose="020B0600000000000000" pitchFamily="50" charset="-128"/>
                <a:ea typeface="HGPｺﾞｼｯｸM" panose="020B0600000000000000" pitchFamily="50" charset="-128"/>
              </a:rPr>
              <a:t>】</a:t>
            </a:r>
            <a:r>
              <a:rPr lang="ja-JP" altLang="en-US" sz="500" dirty="0" smtClean="0">
                <a:latin typeface="HGPｺﾞｼｯｸM" panose="020B0600000000000000" pitchFamily="50" charset="-128"/>
                <a:ea typeface="HGPｺﾞｼｯｸM" panose="020B0600000000000000" pitchFamily="50" charset="-128"/>
              </a:rPr>
              <a:t>やく</a:t>
            </a:r>
            <a:r>
              <a:rPr lang="ja-JP" altLang="en-US" sz="500" dirty="0">
                <a:latin typeface="HGPｺﾞｼｯｸM" panose="020B0600000000000000" pitchFamily="50" charset="-128"/>
                <a:ea typeface="HGPｺﾞｼｯｸM" panose="020B0600000000000000" pitchFamily="50" charset="-128"/>
              </a:rPr>
              <a:t>み</a:t>
            </a:r>
            <a:r>
              <a:rPr lang="ja-JP" altLang="en-US" sz="500" dirty="0" smtClean="0">
                <a:latin typeface="HGPｺﾞｼｯｸM" panose="020B0600000000000000" pitchFamily="50" charset="-128"/>
                <a:ea typeface="HGPｺﾞｼｯｸM" panose="020B0600000000000000" pitchFamily="50" charset="-128"/>
              </a:rPr>
              <a:t>：ネギ</a:t>
            </a:r>
            <a:r>
              <a:rPr lang="ja-JP" altLang="en-US" sz="500" dirty="0">
                <a:latin typeface="HGPｺﾞｼｯｸM" panose="020B0600000000000000" pitchFamily="50" charset="-128"/>
                <a:ea typeface="HGPｺﾞｼｯｸM" panose="020B0600000000000000" pitchFamily="50" charset="-128"/>
              </a:rPr>
              <a:t>、ショウガ、七味とうがらし</a:t>
            </a:r>
            <a:r>
              <a:rPr lang="ja-JP" altLang="en-US" sz="500" dirty="0" smtClean="0">
                <a:latin typeface="HGPｺﾞｼｯｸM" panose="020B0600000000000000" pitchFamily="50" charset="-128"/>
                <a:ea typeface="HGPｺﾞｼｯｸM" panose="020B0600000000000000" pitchFamily="50" charset="-128"/>
              </a:rPr>
              <a:t>など</a:t>
            </a:r>
            <a:r>
              <a:rPr lang="ja-JP" altLang="en-US" sz="500" dirty="0">
                <a:latin typeface="HGPｺﾞｼｯｸM" panose="020B0600000000000000" pitchFamily="50" charset="-128"/>
                <a:ea typeface="HGPｺﾞｼｯｸM" panose="020B0600000000000000" pitchFamily="50" charset="-128"/>
              </a:rPr>
              <a:t>　</a:t>
            </a:r>
            <a:r>
              <a:rPr lang="ja-JP" altLang="en-US" sz="500" dirty="0" smtClean="0">
                <a:latin typeface="HGPｺﾞｼｯｸM" panose="020B0600000000000000" pitchFamily="50" charset="-128"/>
                <a:ea typeface="HGPｺﾞｼｯｸM" panose="020B0600000000000000" pitchFamily="50" charset="-128"/>
              </a:rPr>
              <a:t>　　海藻類</a:t>
            </a:r>
            <a:r>
              <a:rPr lang="ja-JP" altLang="en-US" sz="500" dirty="0">
                <a:latin typeface="HGPｺﾞｼｯｸM" panose="020B0600000000000000" pitchFamily="50" charset="-128"/>
                <a:ea typeface="HGPｺﾞｼｯｸM" panose="020B0600000000000000" pitchFamily="50" charset="-128"/>
              </a:rPr>
              <a:t>：のり・ワカメなど</a:t>
            </a:r>
            <a:endParaRPr kumimoji="1" lang="en-US" altLang="ja-JP" sz="500" dirty="0" smtClean="0">
              <a:latin typeface="HGPｺﾞｼｯｸM" panose="020B0600000000000000" pitchFamily="50" charset="-128"/>
              <a:ea typeface="HGPｺﾞｼｯｸM" panose="020B0600000000000000" pitchFamily="50" charset="-128"/>
            </a:endParaRPr>
          </a:p>
        </p:txBody>
      </p:sp>
      <p:sp>
        <p:nvSpPr>
          <p:cNvPr id="17" name="テキスト ボックス 16"/>
          <p:cNvSpPr txBox="1"/>
          <p:nvPr/>
        </p:nvSpPr>
        <p:spPr>
          <a:xfrm>
            <a:off x="1826552" y="1156536"/>
            <a:ext cx="909223" cy="246221"/>
          </a:xfrm>
          <a:prstGeom prst="rect">
            <a:avLst/>
          </a:prstGeom>
          <a:noFill/>
        </p:spPr>
        <p:txBody>
          <a:bodyPr wrap="none" rtlCol="0">
            <a:spAutoFit/>
          </a:bodyPr>
          <a:lstStyle/>
          <a:p>
            <a:r>
              <a:rPr kumimoji="1" lang="en-US" altLang="ja-JP" sz="500" dirty="0" smtClean="0">
                <a:latin typeface="HGPｺﾞｼｯｸM" panose="020B0600000000000000" pitchFamily="50" charset="-128"/>
                <a:ea typeface="HGPｺﾞｼｯｸM" panose="020B0600000000000000" pitchFamily="50" charset="-128"/>
              </a:rPr>
              <a:t>※2005</a:t>
            </a:r>
            <a:r>
              <a:rPr kumimoji="1" lang="ja-JP" altLang="en-US" sz="500" dirty="0" smtClean="0">
                <a:latin typeface="HGPｺﾞｼｯｸM" panose="020B0600000000000000" pitchFamily="50" charset="-128"/>
                <a:ea typeface="HGPｺﾞｼｯｸM" panose="020B0600000000000000" pitchFamily="50" charset="-128"/>
              </a:rPr>
              <a:t>年、</a:t>
            </a:r>
            <a:r>
              <a:rPr kumimoji="1" lang="en-US" altLang="ja-JP" sz="500" dirty="0" smtClean="0">
                <a:latin typeface="HGPｺﾞｼｯｸM" panose="020B0600000000000000" pitchFamily="50" charset="-128"/>
                <a:ea typeface="HGPｺﾞｼｯｸM" panose="020B0600000000000000" pitchFamily="50" charset="-128"/>
              </a:rPr>
              <a:t>2009</a:t>
            </a:r>
            <a:r>
              <a:rPr kumimoji="1" lang="ja-JP" altLang="en-US" sz="500" dirty="0" smtClean="0">
                <a:latin typeface="HGPｺﾞｼｯｸM" panose="020B0600000000000000" pitchFamily="50" charset="-128"/>
                <a:ea typeface="HGPｺﾞｼｯｸM" panose="020B0600000000000000" pitchFamily="50" charset="-128"/>
              </a:rPr>
              <a:t>年は</a:t>
            </a:r>
            <a:endParaRPr kumimoji="1" lang="en-US" altLang="ja-JP" sz="500" dirty="0" smtClean="0">
              <a:latin typeface="HGPｺﾞｼｯｸM" panose="020B0600000000000000" pitchFamily="50" charset="-128"/>
              <a:ea typeface="HGPｺﾞｼｯｸM" panose="020B0600000000000000" pitchFamily="50" charset="-128"/>
            </a:endParaRPr>
          </a:p>
          <a:p>
            <a:r>
              <a:rPr lang="ja-JP" altLang="en-US" sz="500" dirty="0">
                <a:latin typeface="HGPｺﾞｼｯｸM" panose="020B0600000000000000" pitchFamily="50" charset="-128"/>
                <a:ea typeface="HGPｺﾞｼｯｸM" panose="020B0600000000000000" pitchFamily="50" charset="-128"/>
              </a:rPr>
              <a:t>　</a:t>
            </a:r>
            <a:r>
              <a:rPr lang="ja-JP" altLang="en-US" sz="500" dirty="0" smtClean="0">
                <a:latin typeface="HGPｺﾞｼｯｸM" panose="020B0600000000000000" pitchFamily="50" charset="-128"/>
                <a:ea typeface="HGPｺﾞｼｯｸM" panose="020B0600000000000000" pitchFamily="50" charset="-128"/>
              </a:rPr>
              <a:t>麺種別なし（回答者全体）</a:t>
            </a:r>
            <a:endParaRPr kumimoji="1" lang="en-US" altLang="ja-JP" sz="500" dirty="0" smtClean="0">
              <a:latin typeface="HGPｺﾞｼｯｸM" panose="020B0600000000000000" pitchFamily="50" charset="-128"/>
              <a:ea typeface="HGPｺﾞｼｯｸM" panose="020B0600000000000000" pitchFamily="50" charset="-128"/>
            </a:endParaRPr>
          </a:p>
        </p:txBody>
      </p:sp>
      <p:sp>
        <p:nvSpPr>
          <p:cNvPr id="25" name="正方形/長方形 24"/>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・その他が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位、野菜類が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位、肉類が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年と比べその他が増加。</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年齢差については</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n</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数が少ないため参考値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男女差は野菜類、魚介類、肉類、海</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藻類について女性が高い。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・年齢差は野菜類、肉類について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代以上が高い。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172001" y="842069"/>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スパゲティ</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172001" y="1196257"/>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172001" y="2994876"/>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20" name="テキスト ボックス 19"/>
          <p:cNvSpPr txBox="1"/>
          <p:nvPr/>
        </p:nvSpPr>
        <p:spPr>
          <a:xfrm>
            <a:off x="97979" y="486197"/>
            <a:ext cx="440697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：普段冷凍</a:t>
            </a:r>
            <a:r>
              <a:rPr kumimoji="1" lang="ja-JP" altLang="en-US" sz="900" dirty="0" err="1" smtClean="0">
                <a:latin typeface="HGPｺﾞｼｯｸM" panose="020B0600000000000000" pitchFamily="50" charset="-128"/>
                <a:ea typeface="HGPｺﾞｼｯｸM" panose="020B0600000000000000" pitchFamily="50" charset="-128"/>
              </a:rPr>
              <a:t>めんを</a:t>
            </a:r>
            <a:r>
              <a:rPr kumimoji="1" lang="ja-JP" altLang="en-US" sz="900" dirty="0" smtClean="0">
                <a:latin typeface="HGPｺﾞｼｯｸM" panose="020B0600000000000000" pitchFamily="50" charset="-128"/>
                <a:ea typeface="HGPｺﾞｼｯｸM" panose="020B0600000000000000" pitchFamily="50" charset="-128"/>
              </a:rPr>
              <a:t>調理する場合、具材を加えるとしたら、どんなものが</a:t>
            </a:r>
            <a:r>
              <a:rPr lang="ja-JP" altLang="en-US" sz="900" dirty="0" smtClean="0">
                <a:latin typeface="HGPｺﾞｼｯｸM" panose="020B0600000000000000" pitchFamily="50" charset="-128"/>
                <a:ea typeface="HGPｺﾞｼｯｸM" panose="020B0600000000000000" pitchFamily="50" charset="-128"/>
              </a:rPr>
              <a:t>多いですか？（</a:t>
            </a:r>
            <a:r>
              <a:rPr lang="en-US" altLang="ja-JP" sz="900" dirty="0" smtClean="0">
                <a:latin typeface="HGPｺﾞｼｯｸM" panose="020B0600000000000000" pitchFamily="50" charset="-128"/>
                <a:ea typeface="HGPｺﾞｼｯｸM" panose="020B0600000000000000" pitchFamily="50" charset="-128"/>
              </a:rPr>
              <a:t>MA</a:t>
            </a:r>
            <a:r>
              <a:rPr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2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0598"/>
          <a:stretch/>
        </p:blipFill>
        <p:spPr bwMode="auto">
          <a:xfrm>
            <a:off x="4751688" y="6569973"/>
            <a:ext cx="4204800" cy="16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212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8580" y="3429000"/>
            <a:ext cx="4204800" cy="320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062" y="1164322"/>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987" y="3190834"/>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喫食頻度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4</a:t>
            </a:fld>
            <a:endParaRPr lang="ja-JP" altLang="en-US"/>
          </a:p>
        </p:txBody>
      </p:sp>
      <p:sp>
        <p:nvSpPr>
          <p:cNvPr id="5" name="正方形/長方形 4"/>
          <p:cNvSpPr/>
          <p:nvPr/>
        </p:nvSpPr>
        <p:spPr>
          <a:xfrm>
            <a:off x="172001" y="835215"/>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そば</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6" name="正方形/長方形 5"/>
          <p:cNvSpPr/>
          <p:nvPr/>
        </p:nvSpPr>
        <p:spPr>
          <a:xfrm>
            <a:off x="172001" y="1185511"/>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4572000" y="-1"/>
            <a:ext cx="4572000" cy="1167523"/>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年より徐々に減少傾向。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・ほとんど食べない</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それ以下</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の</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割合が約</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・地域差は東京都が高い。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男女差は男性が高い。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年齢差は高齢層ほど高い。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ヶ月に</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回程度以下</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下位</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ボックス</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割強と非常に低い。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テキスト ボックス 13"/>
          <p:cNvSpPr txBox="1"/>
          <p:nvPr/>
        </p:nvSpPr>
        <p:spPr>
          <a:xfrm>
            <a:off x="78929" y="474097"/>
            <a:ext cx="3284874"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：あなたは、以下の麺類をどれくらいの頻度で食べますか？（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7090" b="3533"/>
          <a:stretch/>
        </p:blipFill>
        <p:spPr bwMode="auto">
          <a:xfrm>
            <a:off x="4755600" y="6613352"/>
            <a:ext cx="4204800" cy="16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107504" y="2461390"/>
            <a:ext cx="2016899" cy="184666"/>
          </a:xfrm>
          <a:prstGeom prst="rect">
            <a:avLst/>
          </a:prstGeom>
          <a:noFill/>
        </p:spPr>
        <p:txBody>
          <a:bodyPr wrap="none" rtlCol="0">
            <a:spAutoFit/>
          </a:bodyPr>
          <a:lstStyle/>
          <a:p>
            <a:r>
              <a:rPr lang="en-US" altLang="ja-JP" sz="600" dirty="0" smtClean="0">
                <a:latin typeface="HGPｺﾞｼｯｸM" panose="020B0600000000000000" pitchFamily="50" charset="-128"/>
                <a:ea typeface="HGPｺﾞｼｯｸM" panose="020B0600000000000000" pitchFamily="50" charset="-128"/>
              </a:rPr>
              <a:t>※</a:t>
            </a:r>
            <a:r>
              <a:rPr lang="ja-JP" altLang="en-US" sz="600" dirty="0" smtClean="0">
                <a:latin typeface="HGPｺﾞｼｯｸM" panose="020B0600000000000000" pitchFamily="50" charset="-128"/>
                <a:ea typeface="HGPｺﾞｼｯｸM" panose="020B0600000000000000" pitchFamily="50" charset="-128"/>
              </a:rPr>
              <a:t>「それ以下」には「この麺は食べたことがない」を含みます</a:t>
            </a:r>
            <a:endParaRPr lang="en-US" altLang="ja-JP" sz="600" dirty="0" smtClean="0">
              <a:latin typeface="HGPｺﾞｼｯｸM" panose="020B0600000000000000" pitchFamily="50" charset="-128"/>
              <a:ea typeface="HGPｺﾞｼｯｸM" panose="020B0600000000000000" pitchFamily="50" charset="-128"/>
            </a:endParaRP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488183"/>
            <a:ext cx="3729600" cy="102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27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776" y="1225950"/>
            <a:ext cx="3226433" cy="21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267"/>
          <a:stretch/>
        </p:blipFill>
        <p:spPr bwMode="auto">
          <a:xfrm>
            <a:off x="98360" y="1398864"/>
            <a:ext cx="4377600" cy="533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購入商品の選択理由</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49</a:t>
            </a:fld>
            <a:endParaRPr lang="ja-JP" altLang="en-US"/>
          </a:p>
        </p:txBody>
      </p:sp>
      <p:sp>
        <p:nvSpPr>
          <p:cNvPr id="4" name="テキスト ボックス 3"/>
          <p:cNvSpPr txBox="1"/>
          <p:nvPr/>
        </p:nvSpPr>
        <p:spPr>
          <a:xfrm>
            <a:off x="112738" y="490439"/>
            <a:ext cx="3264035"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：普段購入している冷凍</a:t>
            </a:r>
            <a:r>
              <a:rPr kumimoji="1" lang="ja-JP" altLang="en-US" sz="900" dirty="0" err="1" smtClean="0">
                <a:latin typeface="HGPｺﾞｼｯｸM" panose="020B0600000000000000" pitchFamily="50" charset="-128"/>
                <a:ea typeface="HGPｺﾞｼｯｸM" panose="020B0600000000000000" pitchFamily="50" charset="-128"/>
              </a:rPr>
              <a:t>めんを</a:t>
            </a:r>
            <a:r>
              <a:rPr kumimoji="1" lang="ja-JP" altLang="en-US" sz="900" dirty="0" smtClean="0">
                <a:latin typeface="HGPｺﾞｼｯｸM" panose="020B0600000000000000" pitchFamily="50" charset="-128"/>
                <a:ea typeface="HGPｺﾞｼｯｸM" panose="020B0600000000000000" pitchFamily="50" charset="-128"/>
              </a:rPr>
              <a:t>選択した理由は何ですか？（</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172001" y="119886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・「味のよさ」が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位、「低価格」が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位、「食べ慣れ」が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年より上位の順位に変化はない。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n</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数が少ないため参考値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・属性の違いによって大きな差はみられない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pPr lvl="0"/>
            <a:r>
              <a:rPr lang="en-US" altLang="ja-JP" sz="800" dirty="0" smtClean="0">
                <a:solidFill>
                  <a:srgbClr val="EEECE1">
                    <a:lumMod val="25000"/>
                  </a:srgbClr>
                </a:solidFill>
                <a:latin typeface="HGPｺﾞｼｯｸM" panose="020B0600000000000000" pitchFamily="50" charset="-128"/>
                <a:ea typeface="HGPｺﾞｼｯｸM" panose="020B0600000000000000" pitchFamily="50" charset="-128"/>
              </a:rPr>
              <a:t>※</a:t>
            </a:r>
            <a:r>
              <a:rPr lang="ja-JP" altLang="en-US" sz="800" dirty="0" smtClean="0">
                <a:solidFill>
                  <a:srgbClr val="EEECE1">
                    <a:lumMod val="25000"/>
                  </a:srgbClr>
                </a:solidFill>
                <a:latin typeface="HGPｺﾞｼｯｸM" panose="020B0600000000000000" pitchFamily="50" charset="-128"/>
                <a:ea typeface="HGPｺﾞｼｯｸM" panose="020B0600000000000000" pitchFamily="50" charset="-128"/>
              </a:rPr>
              <a:t>味のよさ・</a:t>
            </a:r>
            <a:r>
              <a:rPr lang="ja-JP" altLang="en-US" sz="800" dirty="0">
                <a:solidFill>
                  <a:srgbClr val="EEECE1">
                    <a:lumMod val="25000"/>
                  </a:srgbClr>
                </a:solidFill>
                <a:latin typeface="HGPｺﾞｼｯｸM" panose="020B0600000000000000" pitchFamily="50" charset="-128"/>
                <a:ea typeface="HGPｺﾞｼｯｸM" panose="020B0600000000000000" pitchFamily="50" charset="-128"/>
              </a:rPr>
              <a:t>・・</a:t>
            </a:r>
            <a:r>
              <a:rPr lang="ja-JP" altLang="en-US" sz="800" dirty="0" smtClean="0">
                <a:solidFill>
                  <a:srgbClr val="EEECE1">
                    <a:lumMod val="25000"/>
                  </a:srgbClr>
                </a:solidFill>
                <a:latin typeface="HGPｺﾞｼｯｸM" panose="020B0600000000000000" pitchFamily="50" charset="-128"/>
                <a:ea typeface="HGPｺﾞｼｯｸM" panose="020B0600000000000000" pitchFamily="50" charset="-128"/>
              </a:rPr>
              <a:t>「味がよい</a:t>
            </a:r>
            <a:r>
              <a:rPr lang="en-US" altLang="ja-JP" sz="800" dirty="0" smtClean="0">
                <a:solidFill>
                  <a:srgbClr val="EEECE1">
                    <a:lumMod val="25000"/>
                  </a:srgbClr>
                </a:solidFill>
                <a:latin typeface="HGPｺﾞｼｯｸM" panose="020B0600000000000000" pitchFamily="50" charset="-128"/>
                <a:ea typeface="HGPｺﾞｼｯｸM" panose="020B0600000000000000" pitchFamily="50" charset="-128"/>
              </a:rPr>
              <a:t>(</a:t>
            </a:r>
            <a:r>
              <a:rPr lang="ja-JP" altLang="en-US" sz="800" dirty="0" smtClean="0">
                <a:solidFill>
                  <a:srgbClr val="EEECE1">
                    <a:lumMod val="25000"/>
                  </a:srgbClr>
                </a:solidFill>
                <a:latin typeface="HGPｺﾞｼｯｸM" panose="020B0600000000000000" pitchFamily="50" charset="-128"/>
                <a:ea typeface="HGPｺﾞｼｯｸM" panose="020B0600000000000000" pitchFamily="50" charset="-128"/>
              </a:rPr>
              <a:t>おいしい</a:t>
            </a:r>
            <a:r>
              <a:rPr lang="en-US" altLang="ja-JP" sz="800" dirty="0" smtClean="0">
                <a:solidFill>
                  <a:srgbClr val="EEECE1">
                    <a:lumMod val="25000"/>
                  </a:srgbClr>
                </a:solidFill>
                <a:latin typeface="HGPｺﾞｼｯｸM" panose="020B0600000000000000" pitchFamily="50" charset="-128"/>
                <a:ea typeface="HGPｺﾞｼｯｸM" panose="020B0600000000000000" pitchFamily="50" charset="-128"/>
              </a:rPr>
              <a:t>)</a:t>
            </a:r>
            <a:r>
              <a:rPr lang="ja-JP" altLang="en-US" sz="800" dirty="0" smtClean="0">
                <a:solidFill>
                  <a:srgbClr val="EEECE1">
                    <a:lumMod val="25000"/>
                  </a:srgbClr>
                </a:solidFill>
                <a:latin typeface="HGPｺﾞｼｯｸM" panose="020B0600000000000000" pitchFamily="50" charset="-128"/>
                <a:ea typeface="HGPｺﾞｼｯｸM" panose="020B0600000000000000" pitchFamily="50" charset="-128"/>
              </a:rPr>
              <a:t>から」　　低価格・・・「価格が安かったから」</a:t>
            </a:r>
            <a:endParaRPr lang="en-US" altLang="ja-JP" sz="800" dirty="0">
              <a:solidFill>
                <a:srgbClr val="EEECE1">
                  <a:lumMod val="25000"/>
                </a:srgbClr>
              </a:solidFill>
              <a:latin typeface="HGPｺﾞｼｯｸM" panose="020B0600000000000000" pitchFamily="50" charset="-128"/>
              <a:ea typeface="HGPｺﾞｼｯｸM" panose="020B0600000000000000" pitchFamily="50" charset="-128"/>
            </a:endParaRPr>
          </a:p>
          <a:p>
            <a:pPr lvl="0"/>
            <a:r>
              <a:rPr lang="ja-JP" altLang="en-US" sz="800" dirty="0">
                <a:solidFill>
                  <a:srgbClr val="EEECE1">
                    <a:lumMod val="25000"/>
                  </a:srgbClr>
                </a:solidFill>
                <a:latin typeface="HGPｺﾞｼｯｸM" panose="020B0600000000000000" pitchFamily="50" charset="-128"/>
                <a:ea typeface="HGPｺﾞｼｯｸM" panose="020B0600000000000000" pitchFamily="50" charset="-128"/>
              </a:rPr>
              <a:t>   </a:t>
            </a:r>
            <a:r>
              <a:rPr lang="ja-JP" altLang="en-US" sz="800" dirty="0" smtClean="0">
                <a:solidFill>
                  <a:srgbClr val="EEECE1">
                    <a:lumMod val="25000"/>
                  </a:srgbClr>
                </a:solidFill>
                <a:latin typeface="HGPｺﾞｼｯｸM" panose="020B0600000000000000" pitchFamily="50" charset="-128"/>
                <a:ea typeface="HGPｺﾞｼｯｸM" panose="020B0600000000000000" pitchFamily="50" charset="-128"/>
              </a:rPr>
              <a:t>食べ慣れ・・・「食べ慣れているから」</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7086810" y="3413904"/>
            <a:ext cx="1665956" cy="21602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7" name="正方形/長方形 6"/>
          <p:cNvSpPr/>
          <p:nvPr/>
        </p:nvSpPr>
        <p:spPr>
          <a:xfrm>
            <a:off x="3632023" y="3628820"/>
            <a:ext cx="797836" cy="297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373" b="2257"/>
          <a:stretch/>
        </p:blipFill>
        <p:spPr bwMode="auto">
          <a:xfrm>
            <a:off x="-7937" y="6688410"/>
            <a:ext cx="4377600"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654" y="3653466"/>
            <a:ext cx="5090400" cy="294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2457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3208432"/>
            <a:ext cx="3729600" cy="35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41" y="1404059"/>
            <a:ext cx="3729600" cy="140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688" y="3600860"/>
            <a:ext cx="4204800" cy="312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450"/>
          <a:stretch/>
        </p:blipFill>
        <p:spPr bwMode="auto">
          <a:xfrm>
            <a:off x="4749408" y="1192530"/>
            <a:ext cx="4204800" cy="161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購入時の比較カテゴリー</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50</a:t>
            </a:fld>
            <a:endParaRPr lang="ja-JP" altLang="en-US"/>
          </a:p>
        </p:txBody>
      </p:sp>
      <p:sp>
        <p:nvSpPr>
          <p:cNvPr id="4" name="テキスト ボックス 3"/>
          <p:cNvSpPr txBox="1"/>
          <p:nvPr/>
        </p:nvSpPr>
        <p:spPr>
          <a:xfrm>
            <a:off x="97979" y="476672"/>
            <a:ext cx="3818674"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：普段、最終的に冷凍</a:t>
            </a:r>
            <a:r>
              <a:rPr kumimoji="1" lang="ja-JP" altLang="en-US" sz="900" dirty="0" err="1" smtClean="0">
                <a:latin typeface="HGPｺﾞｼｯｸM" panose="020B0600000000000000" pitchFamily="50" charset="-128"/>
                <a:ea typeface="HGPｺﾞｼｯｸM" panose="020B0600000000000000" pitchFamily="50" charset="-128"/>
              </a:rPr>
              <a:t>めんを</a:t>
            </a:r>
            <a:r>
              <a:rPr kumimoji="1" lang="ja-JP" altLang="en-US" sz="900" dirty="0" smtClean="0">
                <a:latin typeface="HGPｺﾞｼｯｸM" panose="020B0600000000000000" pitchFamily="50" charset="-128"/>
                <a:ea typeface="HGPｺﾞｼｯｸM" panose="020B0600000000000000" pitchFamily="50" charset="-128"/>
              </a:rPr>
              <a:t>購入する際、どんな商品と比較検討しますか？</a:t>
            </a:r>
            <a:endParaRPr kumimoji="1"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　（どんな商品と迷いますか？）（</a:t>
            </a:r>
            <a:r>
              <a:rPr lang="en-US" altLang="ja-JP" sz="900" dirty="0" smtClean="0">
                <a:latin typeface="HGPｺﾞｼｯｸM" panose="020B0600000000000000" pitchFamily="50" charset="-128"/>
                <a:ea typeface="HGPｺﾞｼｯｸM" panose="020B0600000000000000" pitchFamily="50" charset="-128"/>
              </a:rPr>
              <a:t>MA</a:t>
            </a:r>
            <a:r>
              <a:rPr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1200165"/>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172001" y="3009526"/>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テキスト ボックス 18"/>
          <p:cNvSpPr txBox="1"/>
          <p:nvPr/>
        </p:nvSpPr>
        <p:spPr>
          <a:xfrm>
            <a:off x="107504" y="2758053"/>
            <a:ext cx="1957587" cy="169277"/>
          </a:xfrm>
          <a:prstGeom prst="rect">
            <a:avLst/>
          </a:prstGeom>
          <a:noFill/>
        </p:spPr>
        <p:txBody>
          <a:bodyPr wrap="none" rtlCol="0">
            <a:spAutoFit/>
          </a:bodyPr>
          <a:lstStyle/>
          <a:p>
            <a:r>
              <a:rPr lang="en-US" altLang="ja-JP" sz="500" dirty="0" smtClean="0">
                <a:latin typeface="HGPｺﾞｼｯｸM" panose="020B0600000000000000" pitchFamily="50" charset="-128"/>
                <a:ea typeface="HGPｺﾞｼｯｸM" panose="020B0600000000000000" pitchFamily="50" charset="-128"/>
              </a:rPr>
              <a:t>【</a:t>
            </a:r>
            <a:r>
              <a:rPr lang="ja-JP" altLang="en-US" sz="500" dirty="0" smtClean="0">
                <a:latin typeface="HGPｺﾞｼｯｸM" panose="020B0600000000000000" pitchFamily="50" charset="-128"/>
                <a:ea typeface="HGPｺﾞｼｯｸM" panose="020B0600000000000000" pitchFamily="50" charset="-128"/>
              </a:rPr>
              <a:t>補足</a:t>
            </a:r>
            <a:r>
              <a:rPr lang="en-US" altLang="ja-JP" sz="500" dirty="0" smtClean="0">
                <a:latin typeface="HGPｺﾞｼｯｸM" panose="020B0600000000000000" pitchFamily="50" charset="-128"/>
                <a:ea typeface="HGPｺﾞｼｯｸM" panose="020B0600000000000000" pitchFamily="50" charset="-128"/>
              </a:rPr>
              <a:t>】</a:t>
            </a:r>
            <a:r>
              <a:rPr lang="ja-JP" altLang="en-US" sz="500" dirty="0" smtClean="0">
                <a:latin typeface="HGPｺﾞｼｯｸM" panose="020B0600000000000000" pitchFamily="50" charset="-128"/>
                <a:ea typeface="HGPｺﾞｼｯｸM" panose="020B0600000000000000" pitchFamily="50" charset="-128"/>
              </a:rPr>
              <a:t>冷凍</a:t>
            </a:r>
            <a:r>
              <a:rPr lang="ja-JP" altLang="en-US" sz="500" dirty="0" err="1" smtClean="0">
                <a:latin typeface="HGPｺﾞｼｯｸM" panose="020B0600000000000000" pitchFamily="50" charset="-128"/>
                <a:ea typeface="HGPｺﾞｼｯｸM" panose="020B0600000000000000" pitchFamily="50" charset="-128"/>
              </a:rPr>
              <a:t>めん以</a:t>
            </a:r>
            <a:r>
              <a:rPr lang="ja-JP" altLang="en-US" sz="500" dirty="0" smtClean="0">
                <a:latin typeface="HGPｺﾞｼｯｸM" panose="020B0600000000000000" pitchFamily="50" charset="-128"/>
                <a:ea typeface="HGPｺﾞｼｯｸM" panose="020B0600000000000000" pitchFamily="50" charset="-128"/>
              </a:rPr>
              <a:t>外の冷凍食品：チャーハン、ピザ、グラタン</a:t>
            </a:r>
            <a:r>
              <a:rPr lang="en-US" altLang="ja-JP" sz="500" dirty="0" smtClean="0">
                <a:latin typeface="HGPｺﾞｼｯｸM" panose="020B0600000000000000" pitchFamily="50" charset="-128"/>
                <a:ea typeface="HGPｺﾞｼｯｸM" panose="020B0600000000000000" pitchFamily="50" charset="-128"/>
              </a:rPr>
              <a:t>…</a:t>
            </a:r>
            <a:r>
              <a:rPr lang="ja-JP" altLang="en-US" sz="500" dirty="0" smtClean="0">
                <a:latin typeface="HGPｺﾞｼｯｸM" panose="020B0600000000000000" pitchFamily="50" charset="-128"/>
                <a:ea typeface="HGPｺﾞｼｯｸM" panose="020B0600000000000000" pitchFamily="50" charset="-128"/>
              </a:rPr>
              <a:t>など</a:t>
            </a:r>
            <a:endParaRPr kumimoji="1" lang="en-US" altLang="ja-JP" sz="500" dirty="0" smtClean="0">
              <a:latin typeface="HGPｺﾞｼｯｸM" panose="020B0600000000000000" pitchFamily="50" charset="-128"/>
              <a:ea typeface="HGPｺﾞｼｯｸM" panose="020B0600000000000000" pitchFamily="50" charset="-128"/>
            </a:endParaRPr>
          </a:p>
        </p:txBody>
      </p:sp>
      <p:sp>
        <p:nvSpPr>
          <p:cNvPr id="20" name="正方形/長方形 19"/>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・インスタントラーメンが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位、冷凍</a:t>
            </a:r>
            <a:r>
              <a:rPr lang="ja-JP" altLang="en-US" sz="1000" dirty="0" err="1">
                <a:solidFill>
                  <a:schemeClr val="bg2">
                    <a:lumMod val="25000"/>
                  </a:schemeClr>
                </a:solidFill>
                <a:latin typeface="HGPｺﾞｼｯｸM" panose="020B0600000000000000" pitchFamily="50" charset="-128"/>
                <a:ea typeface="HGPｺﾞｼｯｸM" panose="020B0600000000000000" pitchFamily="50" charset="-128"/>
              </a:rPr>
              <a:t>めん以</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外の冷凍食品が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位、レトルト食品が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年よりその他が増加傾向。</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その他には比較検討しない人が多く含まれる</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年齢差については</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n</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数が少ないため参考値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・男女差はインスタントラーメンについて男性が高い。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・年齢差はおにぎり・弁当について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1843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295" t="50031" r="22281" b="12523"/>
          <a:stretch/>
        </p:blipFill>
        <p:spPr bwMode="auto">
          <a:xfrm>
            <a:off x="5572641" y="2775883"/>
            <a:ext cx="2708350" cy="65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3346601" y="2763386"/>
            <a:ext cx="1617751" cy="276999"/>
          </a:xfrm>
          <a:prstGeom prst="rect">
            <a:avLst/>
          </a:prstGeom>
          <a:noFill/>
        </p:spPr>
        <p:txBody>
          <a:bodyPr wrap="none" rtlCol="0">
            <a:spAutoFit/>
          </a:bodyPr>
          <a:lstStyle/>
          <a:p>
            <a:r>
              <a:rPr kumimoji="1" lang="en-US" altLang="ja-JP" sz="600" dirty="0" smtClean="0">
                <a:latin typeface="HGPｺﾞｼｯｸM" panose="020B0600000000000000" pitchFamily="50" charset="-128"/>
                <a:ea typeface="HGPｺﾞｼｯｸM" panose="020B0600000000000000" pitchFamily="50" charset="-128"/>
              </a:rPr>
              <a:t>※</a:t>
            </a:r>
            <a:r>
              <a:rPr kumimoji="1" lang="ja-JP" altLang="en-US" sz="600" dirty="0" smtClean="0">
                <a:latin typeface="HGPｺﾞｼｯｸM" panose="020B0600000000000000" pitchFamily="50" charset="-128"/>
                <a:ea typeface="HGPｺﾞｼｯｸM" panose="020B0600000000000000" pitchFamily="50" charset="-128"/>
              </a:rPr>
              <a:t>その他</a:t>
            </a:r>
            <a:r>
              <a:rPr kumimoji="1" lang="en-US" altLang="ja-JP" sz="600" dirty="0" smtClean="0">
                <a:latin typeface="HGPｺﾞｼｯｸM" panose="020B0600000000000000" pitchFamily="50" charset="-128"/>
                <a:ea typeface="HGPｺﾞｼｯｸM" panose="020B0600000000000000" pitchFamily="50" charset="-128"/>
              </a:rPr>
              <a:t>…84</a:t>
            </a:r>
            <a:r>
              <a:rPr kumimoji="1" lang="ja-JP" altLang="en-US" sz="600" dirty="0" smtClean="0">
                <a:latin typeface="HGPｺﾞｼｯｸM" panose="020B0600000000000000" pitchFamily="50" charset="-128"/>
                <a:ea typeface="HGPｺﾞｼｯｸM" panose="020B0600000000000000" pitchFamily="50" charset="-128"/>
              </a:rPr>
              <a:t>名のうち</a:t>
            </a:r>
            <a:r>
              <a:rPr lang="ja-JP" altLang="en-US" sz="600" dirty="0" smtClean="0">
                <a:latin typeface="HGPｺﾞｼｯｸM" panose="020B0600000000000000" pitchFamily="50" charset="-128"/>
                <a:ea typeface="HGPｺﾞｼｯｸM" panose="020B0600000000000000" pitchFamily="50" charset="-128"/>
              </a:rPr>
              <a:t>「</a:t>
            </a:r>
            <a:r>
              <a:rPr lang="ja-JP" altLang="en-US" sz="600" dirty="0">
                <a:latin typeface="HGPｺﾞｼｯｸM" panose="020B0600000000000000" pitchFamily="50" charset="-128"/>
                <a:ea typeface="HGPｺﾞｼｯｸM" panose="020B0600000000000000" pitchFamily="50" charset="-128"/>
              </a:rPr>
              <a:t>迷わない</a:t>
            </a:r>
            <a:r>
              <a:rPr lang="en-US" altLang="ja-JP" sz="600" dirty="0">
                <a:latin typeface="HGPｺﾞｼｯｸM" panose="020B0600000000000000" pitchFamily="50" charset="-128"/>
                <a:ea typeface="HGPｺﾞｼｯｸM" panose="020B0600000000000000" pitchFamily="50" charset="-128"/>
              </a:rPr>
              <a:t>/</a:t>
            </a:r>
            <a:r>
              <a:rPr lang="ja-JP" altLang="en-US" sz="600" dirty="0">
                <a:latin typeface="HGPｺﾞｼｯｸM" panose="020B0600000000000000" pitchFamily="50" charset="-128"/>
                <a:ea typeface="HGPｺﾞｼｯｸM" panose="020B0600000000000000" pitchFamily="50" charset="-128"/>
              </a:rPr>
              <a:t>比較</a:t>
            </a:r>
            <a:r>
              <a:rPr lang="ja-JP" altLang="en-US" sz="600" dirty="0" smtClean="0">
                <a:latin typeface="HGPｺﾞｼｯｸM" panose="020B0600000000000000" pitchFamily="50" charset="-128"/>
                <a:ea typeface="HGPｺﾞｼｯｸM" panose="020B0600000000000000" pitchFamily="50" charset="-128"/>
              </a:rPr>
              <a:t>しない</a:t>
            </a:r>
            <a:endParaRPr lang="en-US" altLang="ja-JP" sz="600" dirty="0" smtClean="0">
              <a:latin typeface="HGPｺﾞｼｯｸM" panose="020B0600000000000000" pitchFamily="50" charset="-128"/>
              <a:ea typeface="HGPｺﾞｼｯｸM" panose="020B0600000000000000" pitchFamily="50" charset="-128"/>
            </a:endParaRPr>
          </a:p>
          <a:p>
            <a:r>
              <a:rPr lang="en-US" altLang="ja-JP" sz="600" dirty="0" smtClean="0">
                <a:latin typeface="HGPｺﾞｼｯｸM" panose="020B0600000000000000" pitchFamily="50" charset="-128"/>
                <a:ea typeface="HGPｺﾞｼｯｸM" panose="020B0600000000000000" pitchFamily="50" charset="-128"/>
              </a:rPr>
              <a:t>/</a:t>
            </a:r>
            <a:r>
              <a:rPr lang="ja-JP" altLang="en-US" sz="600" dirty="0">
                <a:latin typeface="HGPｺﾞｼｯｸM" panose="020B0600000000000000" pitchFamily="50" charset="-128"/>
                <a:ea typeface="HGPｺﾞｼｯｸM" panose="020B0600000000000000" pitchFamily="50" charset="-128"/>
              </a:rPr>
              <a:t>該当なし</a:t>
            </a:r>
            <a:r>
              <a:rPr lang="en-US" altLang="ja-JP" sz="600" dirty="0">
                <a:latin typeface="HGPｺﾞｼｯｸM" panose="020B0600000000000000" pitchFamily="50" charset="-128"/>
                <a:ea typeface="HGPｺﾞｼｯｸM" panose="020B0600000000000000" pitchFamily="50" charset="-128"/>
              </a:rPr>
              <a:t>/</a:t>
            </a:r>
            <a:r>
              <a:rPr lang="ja-JP" altLang="en-US" sz="600" dirty="0">
                <a:latin typeface="HGPｺﾞｼｯｸM" panose="020B0600000000000000" pitchFamily="50" charset="-128"/>
                <a:ea typeface="HGPｺﾞｼｯｸM" panose="020B0600000000000000" pitchFamily="50" charset="-128"/>
              </a:rPr>
              <a:t>特に</a:t>
            </a:r>
            <a:r>
              <a:rPr lang="ja-JP" altLang="en-US" sz="600" dirty="0" smtClean="0">
                <a:latin typeface="HGPｺﾞｼｯｸM" panose="020B0600000000000000" pitchFamily="50" charset="-128"/>
                <a:ea typeface="HGPｺﾞｼｯｸM" panose="020B0600000000000000" pitchFamily="50" charset="-128"/>
              </a:rPr>
              <a:t>ない」</a:t>
            </a:r>
            <a:r>
              <a:rPr kumimoji="1" lang="ja-JP" altLang="en-US" sz="600" dirty="0" smtClean="0">
                <a:latin typeface="HGPｺﾞｼｯｸM" panose="020B0600000000000000" pitchFamily="50" charset="-128"/>
                <a:ea typeface="HGPｺﾞｼｯｸM" panose="020B0600000000000000" pitchFamily="50" charset="-128"/>
              </a:rPr>
              <a:t>との回答が</a:t>
            </a:r>
            <a:r>
              <a:rPr kumimoji="1" lang="en-US" altLang="ja-JP" sz="600" dirty="0" smtClean="0">
                <a:latin typeface="HGPｺﾞｼｯｸM" panose="020B0600000000000000" pitchFamily="50" charset="-128"/>
                <a:ea typeface="HGPｺﾞｼｯｸM" panose="020B0600000000000000" pitchFamily="50" charset="-128"/>
              </a:rPr>
              <a:t>54</a:t>
            </a:r>
            <a:r>
              <a:rPr kumimoji="1" lang="ja-JP" altLang="en-US" sz="600" dirty="0" smtClean="0">
                <a:latin typeface="HGPｺﾞｼｯｸM" panose="020B0600000000000000" pitchFamily="50" charset="-128"/>
                <a:ea typeface="HGPｺﾞｼｯｸM" panose="020B0600000000000000" pitchFamily="50" charset="-128"/>
              </a:rPr>
              <a:t>名</a:t>
            </a:r>
            <a:endParaRPr kumimoji="1" lang="en-US" altLang="ja-JP" sz="60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7692695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00" y="3199005"/>
            <a:ext cx="3729600" cy="352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172001" y="118818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194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688" y="3383280"/>
            <a:ext cx="4204800" cy="321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3448" y="1126822"/>
            <a:ext cx="4204800" cy="174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一食あたりのボリューム感</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51</a:t>
            </a:fld>
            <a:endParaRPr lang="ja-JP" altLang="en-US"/>
          </a:p>
        </p:txBody>
      </p:sp>
      <p:sp>
        <p:nvSpPr>
          <p:cNvPr id="4" name="テキスト ボックス 3"/>
          <p:cNvSpPr txBox="1"/>
          <p:nvPr/>
        </p:nvSpPr>
        <p:spPr>
          <a:xfrm>
            <a:off x="88454" y="490439"/>
            <a:ext cx="3961341"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：一食あたりの冷凍</a:t>
            </a:r>
            <a:r>
              <a:rPr kumimoji="1" lang="ja-JP" altLang="en-US" sz="900" dirty="0" err="1" smtClean="0">
                <a:latin typeface="HGPｺﾞｼｯｸM" panose="020B0600000000000000" pitchFamily="50" charset="-128"/>
                <a:ea typeface="HGPｺﾞｼｯｸM" panose="020B0600000000000000" pitchFamily="50" charset="-128"/>
              </a:rPr>
              <a:t>めんの</a:t>
            </a:r>
            <a:r>
              <a:rPr kumimoji="1" lang="ja-JP" altLang="en-US" sz="900" dirty="0" smtClean="0">
                <a:latin typeface="HGPｺﾞｼｯｸM" panose="020B0600000000000000" pitchFamily="50" charset="-128"/>
                <a:ea typeface="HGPｺﾞｼｯｸM" panose="020B0600000000000000" pitchFamily="50" charset="-128"/>
              </a:rPr>
              <a:t>ボリュームについて、どのように感じていますか？（</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・丁度よいが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割強と高い。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年より丁度よいが増加傾向。</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2009</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年以降やや小さいが増加に転じている。</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年齢差については</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n</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数が少ないため参考値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・年齢差はやや小さいについて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　やや大きいについて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44" y="1520071"/>
            <a:ext cx="3729600" cy="100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075" b="3669"/>
          <a:stretch/>
        </p:blipFill>
        <p:spPr bwMode="auto">
          <a:xfrm>
            <a:off x="4743448" y="6640010"/>
            <a:ext cx="4204800" cy="14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1976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4" y="3329823"/>
            <a:ext cx="3729600" cy="344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4" y="1448792"/>
            <a:ext cx="3729600" cy="12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688" y="3282696"/>
            <a:ext cx="4204800" cy="330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688" y="1180542"/>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en-US" altLang="ja-JP" dirty="0" smtClean="0"/>
              <a:t>RMK</a:t>
            </a:r>
            <a:r>
              <a:rPr kumimoji="1" lang="ja-JP" altLang="en-US" dirty="0" smtClean="0"/>
              <a:t>マークの認知率</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52</a:t>
            </a:fld>
            <a:endParaRPr lang="ja-JP" altLang="en-US"/>
          </a:p>
        </p:txBody>
      </p:sp>
      <p:sp>
        <p:nvSpPr>
          <p:cNvPr id="15" name="正方形/長方形 14"/>
          <p:cNvSpPr/>
          <p:nvPr/>
        </p:nvSpPr>
        <p:spPr>
          <a:xfrm>
            <a:off x="172001" y="120408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3059816"/>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・一般よりも喫食者のほうがマークを視認しているが、</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意味まで理解している人は少ない。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・喫食者は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年より見たことはないが増加傾向。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年齢差については</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n</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数が少ないため参考値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・男女差は「見たことはあるが、意味はわからない」について男性が高い。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・年齢差は「見たことがあるが、意味はわからない」について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3" name="テキスト ボックス 12"/>
          <p:cNvSpPr txBox="1"/>
          <p:nvPr/>
        </p:nvSpPr>
        <p:spPr>
          <a:xfrm>
            <a:off x="88454" y="470236"/>
            <a:ext cx="236795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：右記のマークを見たことがありますか？（</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9" name="Picture 1" descr="C:\Users\Kenji\Desktop\489168_rawdata\489168_preview\contents\489168_img_301.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58550" y="545057"/>
            <a:ext cx="357266" cy="350121"/>
          </a:xfrm>
          <a:prstGeom prst="rect">
            <a:avLst/>
          </a:prstGeom>
          <a:noFill/>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6666"/>
          <a:stretch/>
        </p:blipFill>
        <p:spPr bwMode="auto">
          <a:xfrm>
            <a:off x="4751688" y="6600359"/>
            <a:ext cx="4204800" cy="2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0584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195276"/>
            <a:ext cx="3729600" cy="35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544" y="3410712"/>
            <a:ext cx="4204800" cy="320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688" y="1191636"/>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en-US" altLang="ja-JP" dirty="0" smtClean="0"/>
              <a:t>RMK</a:t>
            </a:r>
            <a:r>
              <a:rPr kumimoji="1" lang="ja-JP" altLang="en-US" dirty="0" smtClean="0"/>
              <a:t>マーク認知者の影響</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53</a:t>
            </a:fld>
            <a:endParaRPr lang="ja-JP" altLang="en-US"/>
          </a:p>
        </p:txBody>
      </p:sp>
      <p:sp>
        <p:nvSpPr>
          <p:cNvPr id="4" name="テキスト ボックス 3"/>
          <p:cNvSpPr txBox="1"/>
          <p:nvPr/>
        </p:nvSpPr>
        <p:spPr>
          <a:xfrm>
            <a:off x="172001" y="476672"/>
            <a:ext cx="3371436"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右記</a:t>
            </a:r>
            <a:r>
              <a:rPr kumimoji="1" lang="ja-JP" altLang="en-US" sz="900" dirty="0" smtClean="0">
                <a:latin typeface="HGPｺﾞｼｯｸM" panose="020B0600000000000000" pitchFamily="50" charset="-128"/>
                <a:ea typeface="HGPｺﾞｼｯｸM" panose="020B0600000000000000" pitchFamily="50" charset="-128"/>
              </a:rPr>
              <a:t>のマークを見たことによって購入商品を変更</a:t>
            </a:r>
            <a:endParaRPr kumimoji="1"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kumimoji="1" lang="ja-JP" altLang="en-US" sz="900" dirty="0" smtClean="0">
                <a:latin typeface="HGPｺﾞｼｯｸM" panose="020B0600000000000000" pitchFamily="50" charset="-128"/>
                <a:ea typeface="HGPｺﾞｼｯｸM" panose="020B0600000000000000" pitchFamily="50" charset="-128"/>
              </a:rPr>
              <a:t>（このマークの無いもの</a:t>
            </a:r>
            <a:r>
              <a:rPr lang="ja-JP" altLang="en-US" sz="900" dirty="0" smtClean="0">
                <a:latin typeface="HGPｺﾞｼｯｸM" panose="020B0600000000000000" pitchFamily="50" charset="-128"/>
                <a:ea typeface="HGPｺﾞｼｯｸM" panose="020B0600000000000000" pitchFamily="50" charset="-128"/>
              </a:rPr>
              <a:t>から有るものへ）したことはありますか</a:t>
            </a:r>
            <a:r>
              <a:rPr kumimoji="1" lang="ja-JP" altLang="en-US" sz="900" dirty="0" smtClean="0">
                <a:latin typeface="HGPｺﾞｼｯｸM" panose="020B0600000000000000" pitchFamily="50" charset="-128"/>
                <a:ea typeface="HGPｺﾞｼｯｸM" panose="020B0600000000000000" pitchFamily="50" charset="-128"/>
              </a:rPr>
              <a:t>？（</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1201610"/>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172001" y="2924944"/>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RMK</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マークで購入品変更ありは約</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RMK</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マークで購入品変更</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ありは増加傾向。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属性別は</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n</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数が少ないため参考値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03" y="1494320"/>
            <a:ext cx="3729600" cy="60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001" b="4131"/>
          <a:stretch/>
        </p:blipFill>
        <p:spPr bwMode="auto">
          <a:xfrm>
            <a:off x="4750544" y="6631640"/>
            <a:ext cx="420480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5813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01" y="3414618"/>
            <a:ext cx="3729600" cy="342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1" y="1389501"/>
            <a:ext cx="3729600" cy="178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544" y="3329560"/>
            <a:ext cx="4204800" cy="328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0544" y="1191635"/>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en-US" altLang="ja-JP" dirty="0" smtClean="0"/>
              <a:t>RMK</a:t>
            </a:r>
            <a:r>
              <a:rPr kumimoji="1" lang="ja-JP" altLang="en-US" dirty="0" smtClean="0"/>
              <a:t>マーク認識後の影響</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54</a:t>
            </a:fld>
            <a:endParaRPr lang="ja-JP" altLang="en-US"/>
          </a:p>
        </p:txBody>
      </p:sp>
      <p:sp>
        <p:nvSpPr>
          <p:cNvPr id="16" name="テキスト ボックス 15"/>
          <p:cNvSpPr txBox="1"/>
          <p:nvPr/>
        </p:nvSpPr>
        <p:spPr>
          <a:xfrm>
            <a:off x="112713" y="482283"/>
            <a:ext cx="3914854" cy="507831"/>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RMK</a:t>
            </a:r>
            <a:r>
              <a:rPr lang="ja-JP" altLang="en-US" sz="900" dirty="0" smtClean="0">
                <a:latin typeface="HGPｺﾞｼｯｸM" panose="020B0600000000000000" pitchFamily="50" charset="-128"/>
                <a:ea typeface="HGPｺﾞｼｯｸM" panose="020B0600000000000000" pitchFamily="50" charset="-128"/>
              </a:rPr>
              <a:t>マークの</a:t>
            </a:r>
            <a:r>
              <a:rPr kumimoji="1" lang="ja-JP" altLang="en-US" sz="900" dirty="0" smtClean="0">
                <a:latin typeface="HGPｺﾞｼｯｸM" panose="020B0600000000000000" pitchFamily="50" charset="-128"/>
                <a:ea typeface="HGPｺﾞｼｯｸM" panose="020B0600000000000000" pitchFamily="50" charset="-128"/>
              </a:rPr>
              <a:t>説明を読んで、もし次回冷凍</a:t>
            </a:r>
            <a:r>
              <a:rPr kumimoji="1" lang="ja-JP" altLang="en-US" sz="900" dirty="0" err="1" smtClean="0">
                <a:latin typeface="HGPｺﾞｼｯｸM" panose="020B0600000000000000" pitchFamily="50" charset="-128"/>
                <a:ea typeface="HGPｺﾞｼｯｸM" panose="020B0600000000000000" pitchFamily="50" charset="-128"/>
              </a:rPr>
              <a:t>めんを</a:t>
            </a:r>
            <a:r>
              <a:rPr kumimoji="1" lang="ja-JP" altLang="en-US" sz="900" dirty="0" smtClean="0">
                <a:latin typeface="HGPｺﾞｼｯｸM" panose="020B0600000000000000" pitchFamily="50" charset="-128"/>
                <a:ea typeface="HGPｺﾞｼｯｸM" panose="020B0600000000000000" pitchFamily="50" charset="-128"/>
              </a:rPr>
              <a:t>購入するとした場合、</a:t>
            </a:r>
            <a:endParaRPr kumimoji="1"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kumimoji="1" lang="ja-JP" altLang="en-US" sz="900" dirty="0" smtClean="0">
                <a:latin typeface="HGPｺﾞｼｯｸM" panose="020B0600000000000000" pitchFamily="50" charset="-128"/>
                <a:ea typeface="HGPｺﾞｼｯｸM" panose="020B0600000000000000" pitchFamily="50" charset="-128"/>
              </a:rPr>
              <a:t>マークの有る商品と無い商品が店頭に並んでいたとして、購入商品を選択する</a:t>
            </a:r>
            <a:endParaRPr kumimoji="1"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kumimoji="1" lang="ja-JP" altLang="en-US" sz="900" dirty="0" smtClean="0">
                <a:latin typeface="HGPｺﾞｼｯｸM" panose="020B0600000000000000" pitchFamily="50" charset="-128"/>
                <a:ea typeface="HGPｺﾞｼｯｸM" panose="020B0600000000000000" pitchFamily="50" charset="-128"/>
              </a:rPr>
              <a:t>ことにおいてどのように感じますか？（</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172001" y="1191330"/>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20" name="正方形/長方形 19"/>
          <p:cNvSpPr/>
          <p:nvPr/>
        </p:nvSpPr>
        <p:spPr>
          <a:xfrm>
            <a:off x="172001" y="3209759"/>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一般より、喫食者のほうが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RMK</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マーク説明の影響が小さい。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・喫食者は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年に比べ影響度が減少。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年齢差については</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n</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数が少ないため参考値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代以上が高い。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9177" b="3485"/>
          <a:stretch/>
        </p:blipFill>
        <p:spPr bwMode="auto">
          <a:xfrm>
            <a:off x="4751688" y="6626107"/>
            <a:ext cx="4204800" cy="12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0999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87" y="3376616"/>
            <a:ext cx="3729600" cy="348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1" y="1346178"/>
            <a:ext cx="3729600" cy="179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172001" y="1147987"/>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2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3448" y="3565761"/>
            <a:ext cx="4204800" cy="320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070"/>
          <a:stretch/>
        </p:blipFill>
        <p:spPr bwMode="auto">
          <a:xfrm>
            <a:off x="4743448" y="1130251"/>
            <a:ext cx="4204800" cy="157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飲食店での冷凍</a:t>
            </a:r>
            <a:r>
              <a:rPr kumimoji="1" lang="ja-JP" altLang="en-US" dirty="0" err="1" smtClean="0"/>
              <a:t>めん</a:t>
            </a:r>
            <a:r>
              <a:rPr kumimoji="1" lang="ja-JP" altLang="en-US" dirty="0" smtClean="0"/>
              <a:t>許容</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55</a:t>
            </a:fld>
            <a:endParaRPr lang="ja-JP" altLang="en-US"/>
          </a:p>
        </p:txBody>
      </p:sp>
      <p:sp>
        <p:nvSpPr>
          <p:cNvPr id="16" name="テキスト ボックス 15"/>
          <p:cNvSpPr txBox="1"/>
          <p:nvPr/>
        </p:nvSpPr>
        <p:spPr>
          <a:xfrm>
            <a:off x="107504" y="486197"/>
            <a:ext cx="3389069"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：飲食店で冷凍</a:t>
            </a:r>
            <a:r>
              <a:rPr kumimoji="1" lang="ja-JP" altLang="en-US" sz="900" dirty="0" err="1" smtClean="0">
                <a:latin typeface="HGPｺﾞｼｯｸM" panose="020B0600000000000000" pitchFamily="50" charset="-128"/>
                <a:ea typeface="HGPｺﾞｼｯｸM" panose="020B0600000000000000" pitchFamily="50" charset="-128"/>
              </a:rPr>
              <a:t>めん</a:t>
            </a:r>
            <a:r>
              <a:rPr kumimoji="1" lang="ja-JP" altLang="en-US" sz="900" dirty="0" smtClean="0">
                <a:latin typeface="HGPｺﾞｼｯｸM" panose="020B0600000000000000" pitchFamily="50" charset="-128"/>
                <a:ea typeface="HGPｺﾞｼｯｸM" panose="020B0600000000000000" pitchFamily="50" charset="-128"/>
              </a:rPr>
              <a:t>使用について、どのように思われますか？（</a:t>
            </a:r>
            <a:r>
              <a:rPr kumimoji="1" lang="en-US" altLang="ja-JP" sz="900" dirty="0" smtClean="0">
                <a:latin typeface="HGPｺﾞｼｯｸM" panose="020B0600000000000000" pitchFamily="50" charset="-128"/>
                <a:ea typeface="HGPｺﾞｼｯｸM" panose="020B0600000000000000" pitchFamily="50" charset="-128"/>
              </a:rPr>
              <a:t>SA)</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172001" y="3171659"/>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4572000" y="-1"/>
            <a:ext cx="4572000" cy="1130251"/>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・一般と比べ喫食者の許容度にあまり違いはない。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・喫食者は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年と比べやや許容度が高まった。</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・ただし、どんなお店でも冷凍</a:t>
            </a:r>
            <a:r>
              <a:rPr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めんを</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許容できないが横ばい（減少していない）。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・地域差は東京都が許容度が高い。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・年齢差は若年層ほど許容度が高い。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pic>
        <p:nvPicPr>
          <p:cNvPr id="2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737" t="59769" r="14035"/>
          <a:stretch/>
        </p:blipFill>
        <p:spPr bwMode="auto">
          <a:xfrm>
            <a:off x="5359489" y="2715558"/>
            <a:ext cx="3425551" cy="82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6556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271848" y="3375188"/>
            <a:ext cx="6588456" cy="144108"/>
          </a:xfrm>
          <a:prstGeom prst="roundRect">
            <a:avLst>
              <a:gd name="adj" fmla="val 50000"/>
            </a:avLst>
          </a:prstGeom>
          <a:pattFill prst="pct25">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685737" y="2726064"/>
            <a:ext cx="7772400" cy="1362075"/>
          </a:xfrm>
        </p:spPr>
        <p:txBody>
          <a:bodyPr/>
          <a:lstStyle/>
          <a:p>
            <a:r>
              <a:rPr kumimoji="1" lang="ja-JP" altLang="en-US" dirty="0" smtClean="0"/>
              <a:t>最近の食意識変化について</a:t>
            </a:r>
            <a:r>
              <a:rPr kumimoji="1" lang="en-US" altLang="ja-JP" dirty="0" smtClean="0"/>
              <a:t/>
            </a:r>
            <a:br>
              <a:rPr kumimoji="1" lang="en-US" altLang="ja-JP" dirty="0" smtClean="0"/>
            </a:br>
            <a:r>
              <a:rPr kumimoji="1" lang="ja-JP" altLang="en-US" sz="2000" dirty="0" smtClean="0"/>
              <a:t>（一般消費者</a:t>
            </a:r>
            <a:r>
              <a:rPr kumimoji="1" lang="en-US" altLang="ja-JP" sz="2000" dirty="0" smtClean="0"/>
              <a:t>1248</a:t>
            </a:r>
            <a:r>
              <a:rPr kumimoji="1" lang="ja-JP" altLang="en-US" sz="2000" dirty="0" smtClean="0"/>
              <a:t>名</a:t>
            </a:r>
            <a:r>
              <a:rPr kumimoji="1" lang="en-US" altLang="ja-JP" sz="2000" dirty="0" smtClean="0"/>
              <a:t>/</a:t>
            </a:r>
            <a:r>
              <a:rPr kumimoji="1" lang="ja-JP" altLang="en-US" sz="2000" dirty="0" smtClean="0"/>
              <a:t>冷凍</a:t>
            </a:r>
            <a:r>
              <a:rPr kumimoji="1" lang="ja-JP" altLang="en-US" sz="2000" dirty="0" err="1" smtClean="0"/>
              <a:t>めん喫</a:t>
            </a:r>
            <a:r>
              <a:rPr kumimoji="1" lang="ja-JP" altLang="en-US" sz="2000" dirty="0" smtClean="0"/>
              <a:t>食者</a:t>
            </a:r>
            <a:r>
              <a:rPr kumimoji="1" lang="en-US" altLang="ja-JP" sz="2000" dirty="0" smtClean="0"/>
              <a:t>336</a:t>
            </a:r>
            <a:r>
              <a:rPr kumimoji="1" lang="ja-JP" altLang="en-US" sz="2000" dirty="0" smtClean="0"/>
              <a:t>名共通）</a:t>
            </a:r>
            <a:endParaRPr kumimoji="1" lang="ja-JP" altLang="en-US" sz="2000" dirty="0"/>
          </a:p>
        </p:txBody>
      </p:sp>
    </p:spTree>
    <p:extLst>
      <p:ext uri="{BB962C8B-B14F-4D97-AF65-F5344CB8AC3E}">
        <p14:creationId xmlns:p14="http://schemas.microsoft.com/office/powerpoint/2010/main" val="2160514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食意識変化</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57</a:t>
            </a:fld>
            <a:endParaRPr lang="ja-JP" altLang="en-US"/>
          </a:p>
        </p:txBody>
      </p:sp>
      <p:sp>
        <p:nvSpPr>
          <p:cNvPr id="4" name="テキスト ボックス 3"/>
          <p:cNvSpPr txBox="1"/>
          <p:nvPr/>
        </p:nvSpPr>
        <p:spPr>
          <a:xfrm>
            <a:off x="105258" y="460397"/>
            <a:ext cx="3204723"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a:t>
            </a:r>
            <a:r>
              <a:rPr lang="ja-JP" altLang="en-US" sz="900" dirty="0" smtClean="0">
                <a:latin typeface="HGPｺﾞｼｯｸM" panose="020B0600000000000000" pitchFamily="50" charset="-128"/>
                <a:ea typeface="HGPｺﾞｼｯｸM" panose="020B0600000000000000" pitchFamily="50" charset="-128"/>
              </a:rPr>
              <a:t>年</a:t>
            </a:r>
            <a:r>
              <a:rPr kumimoji="1" lang="ja-JP" altLang="en-US" sz="900" dirty="0" smtClean="0">
                <a:latin typeface="HGPｺﾞｼｯｸM" panose="020B0600000000000000" pitchFamily="50" charset="-128"/>
                <a:ea typeface="HGPｺﾞｼｯｸM" panose="020B0600000000000000" pitchFamily="50" charset="-128"/>
              </a:rPr>
              <a:t>前（</a:t>
            </a:r>
            <a:r>
              <a:rPr kumimoji="1" lang="en-US" altLang="ja-JP" sz="900" dirty="0" smtClean="0">
                <a:latin typeface="HGPｺﾞｼｯｸM" panose="020B0600000000000000" pitchFamily="50" charset="-128"/>
                <a:ea typeface="HGPｺﾞｼｯｸM" panose="020B0600000000000000" pitchFamily="50" charset="-128"/>
              </a:rPr>
              <a:t>2012</a:t>
            </a:r>
            <a:r>
              <a:rPr kumimoji="1" lang="ja-JP" altLang="en-US" sz="900" dirty="0" smtClean="0">
                <a:latin typeface="HGPｺﾞｼｯｸM" panose="020B0600000000000000" pitchFamily="50" charset="-128"/>
                <a:ea typeface="HGPｺﾞｼｯｸM" panose="020B0600000000000000" pitchFamily="50" charset="-128"/>
              </a:rPr>
              <a:t>年）と</a:t>
            </a:r>
            <a:r>
              <a:rPr lang="ja-JP" altLang="en-US" sz="900" dirty="0">
                <a:latin typeface="HGPｺﾞｼｯｸM" panose="020B0600000000000000" pitchFamily="50" charset="-128"/>
                <a:ea typeface="HGPｺﾞｼｯｸM" panose="020B0600000000000000" pitchFamily="50" charset="-128"/>
              </a:rPr>
              <a:t>比べて</a:t>
            </a:r>
            <a:r>
              <a:rPr lang="ja-JP" altLang="en-US" sz="900" dirty="0" smtClean="0">
                <a:latin typeface="HGPｺﾞｼｯｸM" panose="020B0600000000000000" pitchFamily="50" charset="-128"/>
                <a:ea typeface="HGPｺﾞｼｯｸM" panose="020B0600000000000000" pitchFamily="50" charset="-128"/>
              </a:rPr>
              <a:t>、以下の食品の安全・安心に関する</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　意識変化の度合いをお答えください。（</a:t>
            </a:r>
            <a:r>
              <a:rPr lang="en-US" altLang="ja-JP" sz="900" dirty="0" smtClean="0">
                <a:latin typeface="HGPｺﾞｼｯｸM" panose="020B0600000000000000" pitchFamily="50" charset="-128"/>
                <a:ea typeface="HGPｺﾞｼｯｸM" panose="020B0600000000000000" pitchFamily="50" charset="-128"/>
              </a:rPr>
              <a:t>SA)</a:t>
            </a:r>
          </a:p>
        </p:txBody>
      </p:sp>
      <p:sp>
        <p:nvSpPr>
          <p:cNvPr id="6" name="正方形/長方形 5"/>
          <p:cNvSpPr/>
          <p:nvPr/>
        </p:nvSpPr>
        <p:spPr>
          <a:xfrm>
            <a:off x="172001" y="838828"/>
            <a:ext cx="4183975" cy="180000"/>
          </a:xfrm>
          <a:prstGeom prst="rect">
            <a:avLst/>
          </a:prstGeom>
          <a:solidFill>
            <a:schemeClr val="bg1"/>
          </a:solidFill>
          <a:ln w="63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加工食品に使用されている食品原料に対する不安感が増した</a:t>
            </a:r>
            <a:endParaRPr kumimoji="1"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endParaRPr>
          </a:p>
        </p:txBody>
      </p:sp>
      <p:sp>
        <p:nvSpPr>
          <p:cNvPr id="19" name="テキスト ボックス 18"/>
          <p:cNvSpPr txBox="1"/>
          <p:nvPr/>
        </p:nvSpPr>
        <p:spPr>
          <a:xfrm>
            <a:off x="70928" y="1560973"/>
            <a:ext cx="800219"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一般消費者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20" name="テキスト ボックス 19"/>
          <p:cNvSpPr txBox="1"/>
          <p:nvPr/>
        </p:nvSpPr>
        <p:spPr>
          <a:xfrm>
            <a:off x="4572000" y="1560973"/>
            <a:ext cx="595035"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喫食者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喫食者</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の</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年齢差はｎ数が</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少ないため</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一般、喫食者ともあてはまる（上位</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ボックス）が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割強と高い。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172001" y="119675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2355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37"/>
          <a:stretch/>
        </p:blipFill>
        <p:spPr bwMode="auto">
          <a:xfrm>
            <a:off x="220864" y="1752525"/>
            <a:ext cx="4204800" cy="204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236"/>
          <a:stretch/>
        </p:blipFill>
        <p:spPr bwMode="auto">
          <a:xfrm>
            <a:off x="2393472" y="1482855"/>
            <a:ext cx="4356000" cy="10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9448" y="1751483"/>
            <a:ext cx="4204800" cy="21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160" y="3860800"/>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267" y="3850576"/>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293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0832" y="1754386"/>
            <a:ext cx="4204800" cy="21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96" y="1754386"/>
            <a:ext cx="4204800" cy="21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食意識変化</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58</a:t>
            </a:fld>
            <a:endParaRPr lang="ja-JP" altLang="en-US"/>
          </a:p>
        </p:txBody>
      </p:sp>
      <p:sp>
        <p:nvSpPr>
          <p:cNvPr id="19" name="テキスト ボックス 18"/>
          <p:cNvSpPr txBox="1"/>
          <p:nvPr/>
        </p:nvSpPr>
        <p:spPr>
          <a:xfrm>
            <a:off x="69784" y="1610330"/>
            <a:ext cx="800219"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一般消費者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20" name="テキスト ボックス 19"/>
          <p:cNvSpPr txBox="1"/>
          <p:nvPr/>
        </p:nvSpPr>
        <p:spPr>
          <a:xfrm>
            <a:off x="4572000" y="1594722"/>
            <a:ext cx="595035"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喫食者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2000" y="0"/>
            <a:ext cx="4571999"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喫食者の年齢差はｎ数が少ないため参考値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・一般、喫食者ともあてはまる（上位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8</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強と高い。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は高齢層ほど高い。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172001" y="836736"/>
            <a:ext cx="4183975" cy="216000"/>
          </a:xfrm>
          <a:prstGeom prst="rect">
            <a:avLst/>
          </a:prstGeom>
          <a:solidFill>
            <a:schemeClr val="bg1"/>
          </a:solidFill>
          <a:ln w="63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原産国を意識するようになった</a:t>
            </a:r>
            <a:endParaRPr kumimoji="1"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endParaRPr>
          </a:p>
        </p:txBody>
      </p:sp>
      <p:sp>
        <p:nvSpPr>
          <p:cNvPr id="16" name="テキスト ボックス 15"/>
          <p:cNvSpPr txBox="1"/>
          <p:nvPr/>
        </p:nvSpPr>
        <p:spPr>
          <a:xfrm>
            <a:off x="105258" y="460397"/>
            <a:ext cx="3204723"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a:t>
            </a:r>
            <a:r>
              <a:rPr lang="ja-JP" altLang="en-US" sz="900" dirty="0" smtClean="0">
                <a:latin typeface="HGPｺﾞｼｯｸM" panose="020B0600000000000000" pitchFamily="50" charset="-128"/>
                <a:ea typeface="HGPｺﾞｼｯｸM" panose="020B0600000000000000" pitchFamily="50" charset="-128"/>
              </a:rPr>
              <a:t>年</a:t>
            </a:r>
            <a:r>
              <a:rPr kumimoji="1" lang="ja-JP" altLang="en-US" sz="900" dirty="0" smtClean="0">
                <a:latin typeface="HGPｺﾞｼｯｸM" panose="020B0600000000000000" pitchFamily="50" charset="-128"/>
                <a:ea typeface="HGPｺﾞｼｯｸM" panose="020B0600000000000000" pitchFamily="50" charset="-128"/>
              </a:rPr>
              <a:t>前（</a:t>
            </a:r>
            <a:r>
              <a:rPr kumimoji="1" lang="en-US" altLang="ja-JP" sz="900" dirty="0" smtClean="0">
                <a:latin typeface="HGPｺﾞｼｯｸM" panose="020B0600000000000000" pitchFamily="50" charset="-128"/>
                <a:ea typeface="HGPｺﾞｼｯｸM" panose="020B0600000000000000" pitchFamily="50" charset="-128"/>
              </a:rPr>
              <a:t>2012</a:t>
            </a:r>
            <a:r>
              <a:rPr kumimoji="1" lang="ja-JP" altLang="en-US" sz="900" dirty="0" smtClean="0">
                <a:latin typeface="HGPｺﾞｼｯｸM" panose="020B0600000000000000" pitchFamily="50" charset="-128"/>
                <a:ea typeface="HGPｺﾞｼｯｸM" panose="020B0600000000000000" pitchFamily="50" charset="-128"/>
              </a:rPr>
              <a:t>年）と</a:t>
            </a:r>
            <a:r>
              <a:rPr lang="ja-JP" altLang="en-US" sz="900" dirty="0">
                <a:latin typeface="HGPｺﾞｼｯｸM" panose="020B0600000000000000" pitchFamily="50" charset="-128"/>
                <a:ea typeface="HGPｺﾞｼｯｸM" panose="020B0600000000000000" pitchFamily="50" charset="-128"/>
              </a:rPr>
              <a:t>比べて</a:t>
            </a:r>
            <a:r>
              <a:rPr lang="ja-JP" altLang="en-US" sz="900" dirty="0" smtClean="0">
                <a:latin typeface="HGPｺﾞｼｯｸM" panose="020B0600000000000000" pitchFamily="50" charset="-128"/>
                <a:ea typeface="HGPｺﾞｼｯｸM" panose="020B0600000000000000" pitchFamily="50" charset="-128"/>
              </a:rPr>
              <a:t>、以下の食品の安全・安心に関する</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　意識変化の度合いをお答えください。（</a:t>
            </a:r>
            <a:r>
              <a:rPr lang="en-US" altLang="ja-JP" sz="900" dirty="0" smtClean="0">
                <a:latin typeface="HGPｺﾞｼｯｸM" panose="020B0600000000000000" pitchFamily="50" charset="-128"/>
                <a:ea typeface="HGPｺﾞｼｯｸM" panose="020B0600000000000000" pitchFamily="50" charset="-128"/>
              </a:rPr>
              <a:t>SA)</a:t>
            </a:r>
          </a:p>
        </p:txBody>
      </p:sp>
      <p:sp>
        <p:nvSpPr>
          <p:cNvPr id="22" name="正方形/長方形 21"/>
          <p:cNvSpPr/>
          <p:nvPr/>
        </p:nvSpPr>
        <p:spPr>
          <a:xfrm>
            <a:off x="172001" y="119675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236"/>
          <a:stretch/>
        </p:blipFill>
        <p:spPr bwMode="auto">
          <a:xfrm>
            <a:off x="2393472" y="1482855"/>
            <a:ext cx="4356000" cy="10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68" y="3846853"/>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7471" y="3846853"/>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17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45" y="3177544"/>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96" y="1484784"/>
            <a:ext cx="3729600" cy="102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436" y="3429000"/>
            <a:ext cx="4204800" cy="320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9436" y="1187831"/>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喫食頻度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5</a:t>
            </a:fld>
            <a:endParaRPr lang="ja-JP" altLang="en-US"/>
          </a:p>
        </p:txBody>
      </p:sp>
      <p:sp>
        <p:nvSpPr>
          <p:cNvPr id="5" name="正方形/長方形 4"/>
          <p:cNvSpPr/>
          <p:nvPr/>
        </p:nvSpPr>
        <p:spPr>
          <a:xfrm>
            <a:off x="172001" y="839407"/>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ラーメン</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6" name="正方形/長方形 5"/>
          <p:cNvSpPr/>
          <p:nvPr/>
        </p:nvSpPr>
        <p:spPr>
          <a:xfrm>
            <a:off x="172001" y="1189703"/>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年より徐々に減少傾向。</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週間に</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回程度以上</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上位</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ボックス</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 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割強。</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・男女差は男性が高い。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テキスト ボックス 13"/>
          <p:cNvSpPr txBox="1"/>
          <p:nvPr/>
        </p:nvSpPr>
        <p:spPr>
          <a:xfrm>
            <a:off x="78929" y="474097"/>
            <a:ext cx="3284874"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：あなたは、以下の麺類をどれくらいの頻度で食べますか？（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7"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7090" b="3533"/>
          <a:stretch/>
        </p:blipFill>
        <p:spPr bwMode="auto">
          <a:xfrm>
            <a:off x="4755600" y="6613352"/>
            <a:ext cx="4204800" cy="16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107504" y="2461390"/>
            <a:ext cx="2016899" cy="184666"/>
          </a:xfrm>
          <a:prstGeom prst="rect">
            <a:avLst/>
          </a:prstGeom>
          <a:noFill/>
        </p:spPr>
        <p:txBody>
          <a:bodyPr wrap="none" rtlCol="0">
            <a:spAutoFit/>
          </a:bodyPr>
          <a:lstStyle/>
          <a:p>
            <a:r>
              <a:rPr lang="en-US" altLang="ja-JP" sz="600" dirty="0" smtClean="0">
                <a:latin typeface="HGPｺﾞｼｯｸM" panose="020B0600000000000000" pitchFamily="50" charset="-128"/>
                <a:ea typeface="HGPｺﾞｼｯｸM" panose="020B0600000000000000" pitchFamily="50" charset="-128"/>
              </a:rPr>
              <a:t>※</a:t>
            </a:r>
            <a:r>
              <a:rPr lang="ja-JP" altLang="en-US" sz="600" dirty="0" smtClean="0">
                <a:latin typeface="HGPｺﾞｼｯｸM" panose="020B0600000000000000" pitchFamily="50" charset="-128"/>
                <a:ea typeface="HGPｺﾞｼｯｸM" panose="020B0600000000000000" pitchFamily="50" charset="-128"/>
              </a:rPr>
              <a:t>「それ以下」には「この麺は食べたことがない」を含みます</a:t>
            </a:r>
            <a:endParaRPr lang="en-US" altLang="ja-JP" sz="60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881972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0592" y="1753389"/>
            <a:ext cx="4204800" cy="215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50" y="1753389"/>
            <a:ext cx="4204800" cy="21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食意識変化</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59</a:t>
            </a:fld>
            <a:endParaRPr lang="ja-JP" altLang="en-US"/>
          </a:p>
        </p:txBody>
      </p:sp>
      <p:sp>
        <p:nvSpPr>
          <p:cNvPr id="19" name="テキスト ボックス 18"/>
          <p:cNvSpPr txBox="1"/>
          <p:nvPr/>
        </p:nvSpPr>
        <p:spPr>
          <a:xfrm>
            <a:off x="80072" y="1610330"/>
            <a:ext cx="800219"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一般消費者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20" name="テキスト ボックス 19"/>
          <p:cNvSpPr txBox="1"/>
          <p:nvPr/>
        </p:nvSpPr>
        <p:spPr>
          <a:xfrm>
            <a:off x="4572000" y="1594722"/>
            <a:ext cx="595035"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喫食者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1472" y="0"/>
            <a:ext cx="4572528"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喫食者の年齢差はｎ数が少ないため参考値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一般はあてはまる</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が８割</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強と高い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・喫食者はあてはまる（上位</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ボックス）が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割強と高い。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は高齢層ほど高い。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836736"/>
            <a:ext cx="4183975" cy="216000"/>
          </a:xfrm>
          <a:prstGeom prst="rect">
            <a:avLst/>
          </a:prstGeom>
          <a:solidFill>
            <a:schemeClr val="bg1"/>
          </a:solidFill>
          <a:ln w="63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国内の原産地を意識するようになった</a:t>
            </a:r>
            <a:endParaRPr kumimoji="1"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105258" y="460397"/>
            <a:ext cx="3204723"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a:t>
            </a:r>
            <a:r>
              <a:rPr lang="ja-JP" altLang="en-US" sz="900" dirty="0" smtClean="0">
                <a:latin typeface="HGPｺﾞｼｯｸM" panose="020B0600000000000000" pitchFamily="50" charset="-128"/>
                <a:ea typeface="HGPｺﾞｼｯｸM" panose="020B0600000000000000" pitchFamily="50" charset="-128"/>
              </a:rPr>
              <a:t>年</a:t>
            </a:r>
            <a:r>
              <a:rPr kumimoji="1" lang="ja-JP" altLang="en-US" sz="900" dirty="0" smtClean="0">
                <a:latin typeface="HGPｺﾞｼｯｸM" panose="020B0600000000000000" pitchFamily="50" charset="-128"/>
                <a:ea typeface="HGPｺﾞｼｯｸM" panose="020B0600000000000000" pitchFamily="50" charset="-128"/>
              </a:rPr>
              <a:t>前（</a:t>
            </a:r>
            <a:r>
              <a:rPr kumimoji="1" lang="en-US" altLang="ja-JP" sz="900" dirty="0" smtClean="0">
                <a:latin typeface="HGPｺﾞｼｯｸM" panose="020B0600000000000000" pitchFamily="50" charset="-128"/>
                <a:ea typeface="HGPｺﾞｼｯｸM" panose="020B0600000000000000" pitchFamily="50" charset="-128"/>
              </a:rPr>
              <a:t>2012</a:t>
            </a:r>
            <a:r>
              <a:rPr kumimoji="1" lang="ja-JP" altLang="en-US" sz="900" dirty="0" smtClean="0">
                <a:latin typeface="HGPｺﾞｼｯｸM" panose="020B0600000000000000" pitchFamily="50" charset="-128"/>
                <a:ea typeface="HGPｺﾞｼｯｸM" panose="020B0600000000000000" pitchFamily="50" charset="-128"/>
              </a:rPr>
              <a:t>年）と</a:t>
            </a:r>
            <a:r>
              <a:rPr lang="ja-JP" altLang="en-US" sz="900" dirty="0">
                <a:latin typeface="HGPｺﾞｼｯｸM" panose="020B0600000000000000" pitchFamily="50" charset="-128"/>
                <a:ea typeface="HGPｺﾞｼｯｸM" panose="020B0600000000000000" pitchFamily="50" charset="-128"/>
              </a:rPr>
              <a:t>比べて</a:t>
            </a:r>
            <a:r>
              <a:rPr lang="ja-JP" altLang="en-US" sz="900" dirty="0" smtClean="0">
                <a:latin typeface="HGPｺﾞｼｯｸM" panose="020B0600000000000000" pitchFamily="50" charset="-128"/>
                <a:ea typeface="HGPｺﾞｼｯｸM" panose="020B0600000000000000" pitchFamily="50" charset="-128"/>
              </a:rPr>
              <a:t>、以下の食品の安全・安心に関する</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　意識変化の度合いをお答えください。（</a:t>
            </a:r>
            <a:r>
              <a:rPr lang="en-US" altLang="ja-JP" sz="900" dirty="0" smtClean="0">
                <a:latin typeface="HGPｺﾞｼｯｸM" panose="020B0600000000000000" pitchFamily="50" charset="-128"/>
                <a:ea typeface="HGPｺﾞｼｯｸM" panose="020B0600000000000000" pitchFamily="50" charset="-128"/>
              </a:rPr>
              <a:t>SA)</a:t>
            </a:r>
          </a:p>
        </p:txBody>
      </p:sp>
      <p:sp>
        <p:nvSpPr>
          <p:cNvPr id="16" name="正方形/長方形 15"/>
          <p:cNvSpPr/>
          <p:nvPr/>
        </p:nvSpPr>
        <p:spPr>
          <a:xfrm>
            <a:off x="172001" y="119675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236"/>
          <a:stretch/>
        </p:blipFill>
        <p:spPr bwMode="auto">
          <a:xfrm>
            <a:off x="2393472" y="1482855"/>
            <a:ext cx="4356000" cy="10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510" y="3852569"/>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98" y="3845623"/>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3253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9688" y="1762914"/>
            <a:ext cx="4204800" cy="215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184" y="1752062"/>
            <a:ext cx="4204800" cy="21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食意識変化</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60</a:t>
            </a:fld>
            <a:endParaRPr lang="ja-JP" altLang="en-US"/>
          </a:p>
        </p:txBody>
      </p:sp>
      <p:sp>
        <p:nvSpPr>
          <p:cNvPr id="19" name="テキスト ボックス 18"/>
          <p:cNvSpPr txBox="1"/>
          <p:nvPr/>
        </p:nvSpPr>
        <p:spPr>
          <a:xfrm>
            <a:off x="80072" y="1595472"/>
            <a:ext cx="800219"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一般消費者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20" name="テキスト ボックス 19"/>
          <p:cNvSpPr txBox="1"/>
          <p:nvPr/>
        </p:nvSpPr>
        <p:spPr>
          <a:xfrm>
            <a:off x="4572000" y="1579864"/>
            <a:ext cx="595035"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喫食者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1472" y="0"/>
            <a:ext cx="4572528"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喫食者の年齢差はｎ数が少ないため参考値</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・一般、喫食者ともあてはまる（上位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強と高い。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・年齢差は高齢層ほど高い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838836"/>
            <a:ext cx="4183975" cy="216000"/>
          </a:xfrm>
          <a:prstGeom prst="rect">
            <a:avLst/>
          </a:prstGeom>
          <a:solidFill>
            <a:schemeClr val="bg1"/>
          </a:solidFill>
          <a:ln w="63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消費期限を意識するようになった</a:t>
            </a:r>
            <a:endParaRPr kumimoji="1"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105258" y="460397"/>
            <a:ext cx="3204723"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a:t>
            </a:r>
            <a:r>
              <a:rPr lang="ja-JP" altLang="en-US" sz="900" dirty="0" smtClean="0">
                <a:latin typeface="HGPｺﾞｼｯｸM" panose="020B0600000000000000" pitchFamily="50" charset="-128"/>
                <a:ea typeface="HGPｺﾞｼｯｸM" panose="020B0600000000000000" pitchFamily="50" charset="-128"/>
              </a:rPr>
              <a:t>年</a:t>
            </a:r>
            <a:r>
              <a:rPr kumimoji="1" lang="ja-JP" altLang="en-US" sz="900" dirty="0" smtClean="0">
                <a:latin typeface="HGPｺﾞｼｯｸM" panose="020B0600000000000000" pitchFamily="50" charset="-128"/>
                <a:ea typeface="HGPｺﾞｼｯｸM" panose="020B0600000000000000" pitchFamily="50" charset="-128"/>
              </a:rPr>
              <a:t>前（</a:t>
            </a:r>
            <a:r>
              <a:rPr kumimoji="1" lang="en-US" altLang="ja-JP" sz="900" dirty="0" smtClean="0">
                <a:latin typeface="HGPｺﾞｼｯｸM" panose="020B0600000000000000" pitchFamily="50" charset="-128"/>
                <a:ea typeface="HGPｺﾞｼｯｸM" panose="020B0600000000000000" pitchFamily="50" charset="-128"/>
              </a:rPr>
              <a:t>2012</a:t>
            </a:r>
            <a:r>
              <a:rPr kumimoji="1" lang="ja-JP" altLang="en-US" sz="900" dirty="0" smtClean="0">
                <a:latin typeface="HGPｺﾞｼｯｸM" panose="020B0600000000000000" pitchFamily="50" charset="-128"/>
                <a:ea typeface="HGPｺﾞｼｯｸM" panose="020B0600000000000000" pitchFamily="50" charset="-128"/>
              </a:rPr>
              <a:t>年）と</a:t>
            </a:r>
            <a:r>
              <a:rPr lang="ja-JP" altLang="en-US" sz="900" dirty="0">
                <a:latin typeface="HGPｺﾞｼｯｸM" panose="020B0600000000000000" pitchFamily="50" charset="-128"/>
                <a:ea typeface="HGPｺﾞｼｯｸM" panose="020B0600000000000000" pitchFamily="50" charset="-128"/>
              </a:rPr>
              <a:t>比べて</a:t>
            </a:r>
            <a:r>
              <a:rPr lang="ja-JP" altLang="en-US" sz="900" dirty="0" smtClean="0">
                <a:latin typeface="HGPｺﾞｼｯｸM" panose="020B0600000000000000" pitchFamily="50" charset="-128"/>
                <a:ea typeface="HGPｺﾞｼｯｸM" panose="020B0600000000000000" pitchFamily="50" charset="-128"/>
              </a:rPr>
              <a:t>、以下の食品の安全・安心に関する</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　意識変化の度合いをお答えください。（</a:t>
            </a:r>
            <a:r>
              <a:rPr lang="en-US" altLang="ja-JP" sz="900" dirty="0" smtClean="0">
                <a:latin typeface="HGPｺﾞｼｯｸM" panose="020B0600000000000000" pitchFamily="50" charset="-128"/>
                <a:ea typeface="HGPｺﾞｼｯｸM" panose="020B0600000000000000" pitchFamily="50" charset="-128"/>
              </a:rPr>
              <a:t>SA)</a:t>
            </a:r>
          </a:p>
        </p:txBody>
      </p:sp>
      <p:sp>
        <p:nvSpPr>
          <p:cNvPr id="16" name="正方形/長方形 15"/>
          <p:cNvSpPr/>
          <p:nvPr/>
        </p:nvSpPr>
        <p:spPr>
          <a:xfrm>
            <a:off x="172001" y="119675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236"/>
          <a:stretch/>
        </p:blipFill>
        <p:spPr bwMode="auto">
          <a:xfrm>
            <a:off x="2393472" y="1482855"/>
            <a:ext cx="4356000" cy="10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93" y="3851045"/>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6996" y="3851045"/>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3253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0832" y="1747647"/>
            <a:ext cx="4204800" cy="215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184" y="1754386"/>
            <a:ext cx="4204800" cy="21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食意識変化</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61</a:t>
            </a:fld>
            <a:endParaRPr lang="ja-JP" altLang="en-US"/>
          </a:p>
        </p:txBody>
      </p:sp>
      <p:sp>
        <p:nvSpPr>
          <p:cNvPr id="19" name="テキスト ボックス 18"/>
          <p:cNvSpPr txBox="1"/>
          <p:nvPr/>
        </p:nvSpPr>
        <p:spPr>
          <a:xfrm>
            <a:off x="80072" y="1595472"/>
            <a:ext cx="800219"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一般消費者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20" name="テキスト ボックス 19"/>
          <p:cNvSpPr txBox="1"/>
          <p:nvPr/>
        </p:nvSpPr>
        <p:spPr>
          <a:xfrm>
            <a:off x="4572000" y="1579864"/>
            <a:ext cx="595035"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喫食者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1472" y="0"/>
            <a:ext cx="4572528"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喫食者の年齢差はｎ数が少ないため参考値</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一般はあてはまる（上位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ボックス）が</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8</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割強</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と</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高い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・喫煙者は</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あてはまる（上位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強と高い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829311"/>
            <a:ext cx="4183975" cy="216000"/>
          </a:xfrm>
          <a:prstGeom prst="rect">
            <a:avLst/>
          </a:prstGeom>
          <a:solidFill>
            <a:schemeClr val="bg1"/>
          </a:solidFill>
          <a:ln w="63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価格の変化に対して敏感になった</a:t>
            </a:r>
            <a:endParaRPr kumimoji="1"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105258" y="460397"/>
            <a:ext cx="3204723"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a:t>
            </a:r>
            <a:r>
              <a:rPr lang="ja-JP" altLang="en-US" sz="900" dirty="0" smtClean="0">
                <a:latin typeface="HGPｺﾞｼｯｸM" panose="020B0600000000000000" pitchFamily="50" charset="-128"/>
                <a:ea typeface="HGPｺﾞｼｯｸM" panose="020B0600000000000000" pitchFamily="50" charset="-128"/>
              </a:rPr>
              <a:t>年</a:t>
            </a:r>
            <a:r>
              <a:rPr kumimoji="1" lang="ja-JP" altLang="en-US" sz="900" dirty="0" smtClean="0">
                <a:latin typeface="HGPｺﾞｼｯｸM" panose="020B0600000000000000" pitchFamily="50" charset="-128"/>
                <a:ea typeface="HGPｺﾞｼｯｸM" panose="020B0600000000000000" pitchFamily="50" charset="-128"/>
              </a:rPr>
              <a:t>前（</a:t>
            </a:r>
            <a:r>
              <a:rPr kumimoji="1" lang="en-US" altLang="ja-JP" sz="900" dirty="0" smtClean="0">
                <a:latin typeface="HGPｺﾞｼｯｸM" panose="020B0600000000000000" pitchFamily="50" charset="-128"/>
                <a:ea typeface="HGPｺﾞｼｯｸM" panose="020B0600000000000000" pitchFamily="50" charset="-128"/>
              </a:rPr>
              <a:t>2012</a:t>
            </a:r>
            <a:r>
              <a:rPr kumimoji="1" lang="ja-JP" altLang="en-US" sz="900" dirty="0" smtClean="0">
                <a:latin typeface="HGPｺﾞｼｯｸM" panose="020B0600000000000000" pitchFamily="50" charset="-128"/>
                <a:ea typeface="HGPｺﾞｼｯｸM" panose="020B0600000000000000" pitchFamily="50" charset="-128"/>
              </a:rPr>
              <a:t>年）と</a:t>
            </a:r>
            <a:r>
              <a:rPr lang="ja-JP" altLang="en-US" sz="900" dirty="0">
                <a:latin typeface="HGPｺﾞｼｯｸM" panose="020B0600000000000000" pitchFamily="50" charset="-128"/>
                <a:ea typeface="HGPｺﾞｼｯｸM" panose="020B0600000000000000" pitchFamily="50" charset="-128"/>
              </a:rPr>
              <a:t>比べて</a:t>
            </a:r>
            <a:r>
              <a:rPr lang="ja-JP" altLang="en-US" sz="900" dirty="0" smtClean="0">
                <a:latin typeface="HGPｺﾞｼｯｸM" panose="020B0600000000000000" pitchFamily="50" charset="-128"/>
                <a:ea typeface="HGPｺﾞｼｯｸM" panose="020B0600000000000000" pitchFamily="50" charset="-128"/>
              </a:rPr>
              <a:t>、以下の食品の安全・安心に関する</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　意識変化の度合いをお答えください。（</a:t>
            </a:r>
            <a:r>
              <a:rPr lang="en-US" altLang="ja-JP" sz="900" dirty="0" smtClean="0">
                <a:latin typeface="HGPｺﾞｼｯｸM" panose="020B0600000000000000" pitchFamily="50" charset="-128"/>
                <a:ea typeface="HGPｺﾞｼｯｸM" panose="020B0600000000000000" pitchFamily="50" charset="-128"/>
              </a:rPr>
              <a:t>SA)</a:t>
            </a:r>
          </a:p>
        </p:txBody>
      </p:sp>
      <p:sp>
        <p:nvSpPr>
          <p:cNvPr id="16" name="正方形/長方形 15"/>
          <p:cNvSpPr/>
          <p:nvPr/>
        </p:nvSpPr>
        <p:spPr>
          <a:xfrm>
            <a:off x="172001" y="119675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236"/>
          <a:stretch/>
        </p:blipFill>
        <p:spPr bwMode="auto">
          <a:xfrm>
            <a:off x="2393472" y="1482855"/>
            <a:ext cx="4356000" cy="10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7793" y="3865125"/>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854769"/>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3253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9688" y="1753389"/>
            <a:ext cx="4204800" cy="215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800" y="1747575"/>
            <a:ext cx="4204800" cy="21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食意識変化</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62</a:t>
            </a:fld>
            <a:endParaRPr lang="ja-JP" altLang="en-US"/>
          </a:p>
        </p:txBody>
      </p:sp>
      <p:sp>
        <p:nvSpPr>
          <p:cNvPr id="19" name="テキスト ボックス 18"/>
          <p:cNvSpPr txBox="1"/>
          <p:nvPr/>
        </p:nvSpPr>
        <p:spPr>
          <a:xfrm>
            <a:off x="88072" y="1619855"/>
            <a:ext cx="800219"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一般消費者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20" name="テキスト ボックス 19"/>
          <p:cNvSpPr txBox="1"/>
          <p:nvPr/>
        </p:nvSpPr>
        <p:spPr>
          <a:xfrm>
            <a:off x="4572000" y="1604247"/>
            <a:ext cx="595035"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喫食者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1472" y="0"/>
            <a:ext cx="4572528"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喫食者の年齢差はｎ数が少ないため参考値</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・一般、喫食者ともあてはまる（上位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8</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強と高い。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代以上が高い。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836736"/>
            <a:ext cx="4183975" cy="216000"/>
          </a:xfrm>
          <a:prstGeom prst="rect">
            <a:avLst/>
          </a:prstGeom>
          <a:solidFill>
            <a:schemeClr val="bg1"/>
          </a:solidFill>
          <a:ln w="63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無駄のない食品購入を心がけるようになった</a:t>
            </a:r>
            <a:endParaRPr kumimoji="1"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105258" y="460397"/>
            <a:ext cx="3204723"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a:t>
            </a:r>
            <a:r>
              <a:rPr lang="ja-JP" altLang="en-US" sz="900" dirty="0" smtClean="0">
                <a:latin typeface="HGPｺﾞｼｯｸM" panose="020B0600000000000000" pitchFamily="50" charset="-128"/>
                <a:ea typeface="HGPｺﾞｼｯｸM" panose="020B0600000000000000" pitchFamily="50" charset="-128"/>
              </a:rPr>
              <a:t>年</a:t>
            </a:r>
            <a:r>
              <a:rPr kumimoji="1" lang="ja-JP" altLang="en-US" sz="900" dirty="0" smtClean="0">
                <a:latin typeface="HGPｺﾞｼｯｸM" panose="020B0600000000000000" pitchFamily="50" charset="-128"/>
                <a:ea typeface="HGPｺﾞｼｯｸM" panose="020B0600000000000000" pitchFamily="50" charset="-128"/>
              </a:rPr>
              <a:t>前（</a:t>
            </a:r>
            <a:r>
              <a:rPr kumimoji="1" lang="en-US" altLang="ja-JP" sz="900" dirty="0" smtClean="0">
                <a:latin typeface="HGPｺﾞｼｯｸM" panose="020B0600000000000000" pitchFamily="50" charset="-128"/>
                <a:ea typeface="HGPｺﾞｼｯｸM" panose="020B0600000000000000" pitchFamily="50" charset="-128"/>
              </a:rPr>
              <a:t>2012</a:t>
            </a:r>
            <a:r>
              <a:rPr kumimoji="1" lang="ja-JP" altLang="en-US" sz="900" dirty="0" smtClean="0">
                <a:latin typeface="HGPｺﾞｼｯｸM" panose="020B0600000000000000" pitchFamily="50" charset="-128"/>
                <a:ea typeface="HGPｺﾞｼｯｸM" panose="020B0600000000000000" pitchFamily="50" charset="-128"/>
              </a:rPr>
              <a:t>年）と</a:t>
            </a:r>
            <a:r>
              <a:rPr lang="ja-JP" altLang="en-US" sz="900" dirty="0">
                <a:latin typeface="HGPｺﾞｼｯｸM" panose="020B0600000000000000" pitchFamily="50" charset="-128"/>
                <a:ea typeface="HGPｺﾞｼｯｸM" panose="020B0600000000000000" pitchFamily="50" charset="-128"/>
              </a:rPr>
              <a:t>比べて</a:t>
            </a:r>
            <a:r>
              <a:rPr lang="ja-JP" altLang="en-US" sz="900" dirty="0" smtClean="0">
                <a:latin typeface="HGPｺﾞｼｯｸM" panose="020B0600000000000000" pitchFamily="50" charset="-128"/>
                <a:ea typeface="HGPｺﾞｼｯｸM" panose="020B0600000000000000" pitchFamily="50" charset="-128"/>
              </a:rPr>
              <a:t>、以下の食品の安全・安心に関する</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　意識変化の度合いをお答えください。（</a:t>
            </a:r>
            <a:r>
              <a:rPr lang="en-US" altLang="ja-JP" sz="900" dirty="0" smtClean="0">
                <a:latin typeface="HGPｺﾞｼｯｸM" panose="020B0600000000000000" pitchFamily="50" charset="-128"/>
                <a:ea typeface="HGPｺﾞｼｯｸM" panose="020B0600000000000000" pitchFamily="50" charset="-128"/>
              </a:rPr>
              <a:t>SA)</a:t>
            </a:r>
          </a:p>
        </p:txBody>
      </p:sp>
      <p:sp>
        <p:nvSpPr>
          <p:cNvPr id="16" name="正方形/長方形 15"/>
          <p:cNvSpPr/>
          <p:nvPr/>
        </p:nvSpPr>
        <p:spPr>
          <a:xfrm>
            <a:off x="172001" y="119675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236"/>
          <a:stretch/>
        </p:blipFill>
        <p:spPr bwMode="auto">
          <a:xfrm>
            <a:off x="2393472" y="1482855"/>
            <a:ext cx="4356000" cy="10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6937" y="3854386"/>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808" y="3860800"/>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3253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592" y="1748056"/>
            <a:ext cx="4204800" cy="215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800" y="1746912"/>
            <a:ext cx="4204800" cy="21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食意識変化</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63</a:t>
            </a:fld>
            <a:endParaRPr lang="ja-JP" altLang="en-US"/>
          </a:p>
        </p:txBody>
      </p:sp>
      <p:sp>
        <p:nvSpPr>
          <p:cNvPr id="19" name="テキスト ボックス 18"/>
          <p:cNvSpPr txBox="1"/>
          <p:nvPr/>
        </p:nvSpPr>
        <p:spPr>
          <a:xfrm>
            <a:off x="80072" y="1610330"/>
            <a:ext cx="800219"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一般消費者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20" name="テキスト ボックス 19"/>
          <p:cNvSpPr txBox="1"/>
          <p:nvPr/>
        </p:nvSpPr>
        <p:spPr>
          <a:xfrm>
            <a:off x="4572000" y="1594722"/>
            <a:ext cx="595035"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喫食者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1472" y="0"/>
            <a:ext cx="4572528"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喫食者の年齢差はｎ数が少ないため参考値</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・一般、喫食者ともあてはまる（上位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8</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強と高い。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・年齢差は高齢層ほど高い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836736"/>
            <a:ext cx="4183975" cy="216000"/>
          </a:xfrm>
          <a:prstGeom prst="rect">
            <a:avLst/>
          </a:prstGeom>
          <a:solidFill>
            <a:schemeClr val="bg1"/>
          </a:solidFill>
          <a:ln w="63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出来る限り残飯を減らすよう心掛けるようになった</a:t>
            </a:r>
            <a:endParaRPr kumimoji="1"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105258" y="460397"/>
            <a:ext cx="3204723"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a:t>
            </a:r>
            <a:r>
              <a:rPr lang="ja-JP" altLang="en-US" sz="900" dirty="0" smtClean="0">
                <a:latin typeface="HGPｺﾞｼｯｸM" panose="020B0600000000000000" pitchFamily="50" charset="-128"/>
                <a:ea typeface="HGPｺﾞｼｯｸM" panose="020B0600000000000000" pitchFamily="50" charset="-128"/>
              </a:rPr>
              <a:t>年</a:t>
            </a:r>
            <a:r>
              <a:rPr kumimoji="1" lang="ja-JP" altLang="en-US" sz="900" dirty="0" smtClean="0">
                <a:latin typeface="HGPｺﾞｼｯｸM" panose="020B0600000000000000" pitchFamily="50" charset="-128"/>
                <a:ea typeface="HGPｺﾞｼｯｸM" panose="020B0600000000000000" pitchFamily="50" charset="-128"/>
              </a:rPr>
              <a:t>前（</a:t>
            </a:r>
            <a:r>
              <a:rPr kumimoji="1" lang="en-US" altLang="ja-JP" sz="900" dirty="0" smtClean="0">
                <a:latin typeface="HGPｺﾞｼｯｸM" panose="020B0600000000000000" pitchFamily="50" charset="-128"/>
                <a:ea typeface="HGPｺﾞｼｯｸM" panose="020B0600000000000000" pitchFamily="50" charset="-128"/>
              </a:rPr>
              <a:t>2012</a:t>
            </a:r>
            <a:r>
              <a:rPr kumimoji="1" lang="ja-JP" altLang="en-US" sz="900" dirty="0" smtClean="0">
                <a:latin typeface="HGPｺﾞｼｯｸM" panose="020B0600000000000000" pitchFamily="50" charset="-128"/>
                <a:ea typeface="HGPｺﾞｼｯｸM" panose="020B0600000000000000" pitchFamily="50" charset="-128"/>
              </a:rPr>
              <a:t>年）と</a:t>
            </a:r>
            <a:r>
              <a:rPr lang="ja-JP" altLang="en-US" sz="900" dirty="0">
                <a:latin typeface="HGPｺﾞｼｯｸM" panose="020B0600000000000000" pitchFamily="50" charset="-128"/>
                <a:ea typeface="HGPｺﾞｼｯｸM" panose="020B0600000000000000" pitchFamily="50" charset="-128"/>
              </a:rPr>
              <a:t>比べて</a:t>
            </a:r>
            <a:r>
              <a:rPr lang="ja-JP" altLang="en-US" sz="900" dirty="0" smtClean="0">
                <a:latin typeface="HGPｺﾞｼｯｸM" panose="020B0600000000000000" pitchFamily="50" charset="-128"/>
                <a:ea typeface="HGPｺﾞｼｯｸM" panose="020B0600000000000000" pitchFamily="50" charset="-128"/>
              </a:rPr>
              <a:t>、以下の食品の安全・安心に関する</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　意識変化の度合いをお答えください。（</a:t>
            </a:r>
            <a:r>
              <a:rPr lang="en-US" altLang="ja-JP" sz="900" dirty="0" smtClean="0">
                <a:latin typeface="HGPｺﾞｼｯｸM" panose="020B0600000000000000" pitchFamily="50" charset="-128"/>
                <a:ea typeface="HGPｺﾞｼｯｸM" panose="020B0600000000000000" pitchFamily="50" charset="-128"/>
              </a:rPr>
              <a:t>SA)</a:t>
            </a:r>
          </a:p>
        </p:txBody>
      </p:sp>
      <p:sp>
        <p:nvSpPr>
          <p:cNvPr id="16" name="正方形/長方形 15"/>
          <p:cNvSpPr/>
          <p:nvPr/>
        </p:nvSpPr>
        <p:spPr>
          <a:xfrm>
            <a:off x="172001" y="119675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236"/>
          <a:stretch/>
        </p:blipFill>
        <p:spPr bwMode="auto">
          <a:xfrm>
            <a:off x="2393472" y="1482855"/>
            <a:ext cx="4356000" cy="10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860800"/>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7759" y="3860101"/>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3253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688" y="1753389"/>
            <a:ext cx="4204800" cy="215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56" y="1749291"/>
            <a:ext cx="4204800" cy="21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食意識変化</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64</a:t>
            </a:fld>
            <a:endParaRPr lang="ja-JP" altLang="en-US"/>
          </a:p>
        </p:txBody>
      </p:sp>
      <p:sp>
        <p:nvSpPr>
          <p:cNvPr id="19" name="テキスト ボックス 18"/>
          <p:cNvSpPr txBox="1"/>
          <p:nvPr/>
        </p:nvSpPr>
        <p:spPr>
          <a:xfrm>
            <a:off x="80072" y="1594722"/>
            <a:ext cx="800219"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一般消費者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20" name="テキスト ボックス 19"/>
          <p:cNvSpPr txBox="1"/>
          <p:nvPr/>
        </p:nvSpPr>
        <p:spPr>
          <a:xfrm>
            <a:off x="4572000" y="1594722"/>
            <a:ext cx="595035"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喫食者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喫食者の年齢差はｎ数が少ないため参考値</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一般はあてはまる（上位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ボックス）が</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6</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割強と高い。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・喫食者は</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あてはまる（上位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強と高い。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50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831403"/>
            <a:ext cx="4183975" cy="216000"/>
          </a:xfrm>
          <a:prstGeom prst="rect">
            <a:avLst/>
          </a:prstGeom>
          <a:solidFill>
            <a:schemeClr val="bg1"/>
          </a:solidFill>
          <a:ln w="63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メーカーそのものを信用しなくなった</a:t>
            </a:r>
            <a:endParaRPr kumimoji="1"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105258" y="460397"/>
            <a:ext cx="3204723"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a:t>
            </a:r>
            <a:r>
              <a:rPr lang="ja-JP" altLang="en-US" sz="900" dirty="0" smtClean="0">
                <a:latin typeface="HGPｺﾞｼｯｸM" panose="020B0600000000000000" pitchFamily="50" charset="-128"/>
                <a:ea typeface="HGPｺﾞｼｯｸM" panose="020B0600000000000000" pitchFamily="50" charset="-128"/>
              </a:rPr>
              <a:t>年</a:t>
            </a:r>
            <a:r>
              <a:rPr kumimoji="1" lang="ja-JP" altLang="en-US" sz="900" dirty="0" smtClean="0">
                <a:latin typeface="HGPｺﾞｼｯｸM" panose="020B0600000000000000" pitchFamily="50" charset="-128"/>
                <a:ea typeface="HGPｺﾞｼｯｸM" panose="020B0600000000000000" pitchFamily="50" charset="-128"/>
              </a:rPr>
              <a:t>前（</a:t>
            </a:r>
            <a:r>
              <a:rPr kumimoji="1" lang="en-US" altLang="ja-JP" sz="900" dirty="0" smtClean="0">
                <a:latin typeface="HGPｺﾞｼｯｸM" panose="020B0600000000000000" pitchFamily="50" charset="-128"/>
                <a:ea typeface="HGPｺﾞｼｯｸM" panose="020B0600000000000000" pitchFamily="50" charset="-128"/>
              </a:rPr>
              <a:t>2012</a:t>
            </a:r>
            <a:r>
              <a:rPr kumimoji="1" lang="ja-JP" altLang="en-US" sz="900" dirty="0" smtClean="0">
                <a:latin typeface="HGPｺﾞｼｯｸM" panose="020B0600000000000000" pitchFamily="50" charset="-128"/>
                <a:ea typeface="HGPｺﾞｼｯｸM" panose="020B0600000000000000" pitchFamily="50" charset="-128"/>
              </a:rPr>
              <a:t>年）と</a:t>
            </a:r>
            <a:r>
              <a:rPr lang="ja-JP" altLang="en-US" sz="900" dirty="0">
                <a:latin typeface="HGPｺﾞｼｯｸM" panose="020B0600000000000000" pitchFamily="50" charset="-128"/>
                <a:ea typeface="HGPｺﾞｼｯｸM" panose="020B0600000000000000" pitchFamily="50" charset="-128"/>
              </a:rPr>
              <a:t>比べて</a:t>
            </a:r>
            <a:r>
              <a:rPr lang="ja-JP" altLang="en-US" sz="900" dirty="0" smtClean="0">
                <a:latin typeface="HGPｺﾞｼｯｸM" panose="020B0600000000000000" pitchFamily="50" charset="-128"/>
                <a:ea typeface="HGPｺﾞｼｯｸM" panose="020B0600000000000000" pitchFamily="50" charset="-128"/>
              </a:rPr>
              <a:t>、以下の食品の安全・安心に関する</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　意識変化の度合いをお答えください。（</a:t>
            </a:r>
            <a:r>
              <a:rPr lang="en-US" altLang="ja-JP" sz="900" dirty="0" smtClean="0">
                <a:latin typeface="HGPｺﾞｼｯｸM" panose="020B0600000000000000" pitchFamily="50" charset="-128"/>
                <a:ea typeface="HGPｺﾞｼｯｸM" panose="020B0600000000000000" pitchFamily="50" charset="-128"/>
              </a:rPr>
              <a:t>SA)</a:t>
            </a:r>
          </a:p>
        </p:txBody>
      </p:sp>
      <p:sp>
        <p:nvSpPr>
          <p:cNvPr id="16" name="正方形/長方形 15"/>
          <p:cNvSpPr/>
          <p:nvPr/>
        </p:nvSpPr>
        <p:spPr>
          <a:xfrm>
            <a:off x="172001" y="119675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236"/>
          <a:stretch/>
        </p:blipFill>
        <p:spPr bwMode="auto">
          <a:xfrm>
            <a:off x="2393472" y="1482855"/>
            <a:ext cx="4356000" cy="10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853159"/>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6225" y="3853159"/>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3253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9688" y="1758722"/>
            <a:ext cx="4204800" cy="215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800" y="1749577"/>
            <a:ext cx="4204800" cy="21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食意識変化</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65</a:t>
            </a:fld>
            <a:endParaRPr lang="ja-JP" altLang="en-US"/>
          </a:p>
        </p:txBody>
      </p:sp>
      <p:sp>
        <p:nvSpPr>
          <p:cNvPr id="19" name="テキスト ボックス 18"/>
          <p:cNvSpPr txBox="1"/>
          <p:nvPr/>
        </p:nvSpPr>
        <p:spPr>
          <a:xfrm>
            <a:off x="78928" y="1610330"/>
            <a:ext cx="800219"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一般消費者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20" name="テキスト ボックス 19"/>
          <p:cNvSpPr txBox="1"/>
          <p:nvPr/>
        </p:nvSpPr>
        <p:spPr>
          <a:xfrm>
            <a:off x="4572000" y="1594722"/>
            <a:ext cx="595035" cy="215444"/>
          </a:xfrm>
          <a:prstGeom prst="rect">
            <a:avLst/>
          </a:prstGeom>
          <a:noFill/>
        </p:spPr>
        <p:txBody>
          <a:bodyPr wrap="none" rtlCol="0">
            <a:sp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喫食者</a:t>
            </a:r>
            <a:r>
              <a:rPr lang="en-US" altLang="ja-JP"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1472" y="0"/>
            <a:ext cx="4572528"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喫食者の年齢差はｎ数が少ないため参考値</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・一般、喫食者ともあてはまる（上位</a:t>
            </a:r>
            <a:r>
              <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ボックス）</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が約</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8</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割と</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・年齢差は高齢層ほど高い</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836736"/>
            <a:ext cx="4183975" cy="216000"/>
          </a:xfrm>
          <a:prstGeom prst="rect">
            <a:avLst/>
          </a:prstGeom>
          <a:solidFill>
            <a:schemeClr val="bg1"/>
          </a:solidFill>
          <a:ln w="63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rPr>
              <a:t>工場</a:t>
            </a:r>
            <a:r>
              <a:rPr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を検査する第三者機関が必要だと感じるようになった</a:t>
            </a:r>
            <a:endParaRPr kumimoji="1"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105258" y="460397"/>
            <a:ext cx="3204723"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a:t>
            </a:r>
            <a:r>
              <a:rPr lang="ja-JP" altLang="en-US" sz="900" dirty="0" smtClean="0">
                <a:latin typeface="HGPｺﾞｼｯｸM" panose="020B0600000000000000" pitchFamily="50" charset="-128"/>
                <a:ea typeface="HGPｺﾞｼｯｸM" panose="020B0600000000000000" pitchFamily="50" charset="-128"/>
              </a:rPr>
              <a:t>年</a:t>
            </a:r>
            <a:r>
              <a:rPr kumimoji="1" lang="ja-JP" altLang="en-US" sz="900" dirty="0" smtClean="0">
                <a:latin typeface="HGPｺﾞｼｯｸM" panose="020B0600000000000000" pitchFamily="50" charset="-128"/>
                <a:ea typeface="HGPｺﾞｼｯｸM" panose="020B0600000000000000" pitchFamily="50" charset="-128"/>
              </a:rPr>
              <a:t>前（</a:t>
            </a:r>
            <a:r>
              <a:rPr kumimoji="1" lang="en-US" altLang="ja-JP" sz="900" dirty="0" smtClean="0">
                <a:latin typeface="HGPｺﾞｼｯｸM" panose="020B0600000000000000" pitchFamily="50" charset="-128"/>
                <a:ea typeface="HGPｺﾞｼｯｸM" panose="020B0600000000000000" pitchFamily="50" charset="-128"/>
              </a:rPr>
              <a:t>2012</a:t>
            </a:r>
            <a:r>
              <a:rPr kumimoji="1" lang="ja-JP" altLang="en-US" sz="900" dirty="0" smtClean="0">
                <a:latin typeface="HGPｺﾞｼｯｸM" panose="020B0600000000000000" pitchFamily="50" charset="-128"/>
                <a:ea typeface="HGPｺﾞｼｯｸM" panose="020B0600000000000000" pitchFamily="50" charset="-128"/>
              </a:rPr>
              <a:t>年）と</a:t>
            </a:r>
            <a:r>
              <a:rPr lang="ja-JP" altLang="en-US" sz="900" dirty="0">
                <a:latin typeface="HGPｺﾞｼｯｸM" panose="020B0600000000000000" pitchFamily="50" charset="-128"/>
                <a:ea typeface="HGPｺﾞｼｯｸM" panose="020B0600000000000000" pitchFamily="50" charset="-128"/>
              </a:rPr>
              <a:t>比べて</a:t>
            </a:r>
            <a:r>
              <a:rPr lang="ja-JP" altLang="en-US" sz="900" dirty="0" smtClean="0">
                <a:latin typeface="HGPｺﾞｼｯｸM" panose="020B0600000000000000" pitchFamily="50" charset="-128"/>
                <a:ea typeface="HGPｺﾞｼｯｸM" panose="020B0600000000000000" pitchFamily="50" charset="-128"/>
              </a:rPr>
              <a:t>、以下の食品の安全・安心に関する</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　意識変化の度合いをお答えください。（</a:t>
            </a:r>
            <a:r>
              <a:rPr lang="en-US" altLang="ja-JP" sz="900" dirty="0" smtClean="0">
                <a:latin typeface="HGPｺﾞｼｯｸM" panose="020B0600000000000000" pitchFamily="50" charset="-128"/>
                <a:ea typeface="HGPｺﾞｼｯｸM" panose="020B0600000000000000" pitchFamily="50" charset="-128"/>
              </a:rPr>
              <a:t>SA)</a:t>
            </a:r>
          </a:p>
        </p:txBody>
      </p:sp>
      <p:sp>
        <p:nvSpPr>
          <p:cNvPr id="16" name="正方形/長方形 15"/>
          <p:cNvSpPr/>
          <p:nvPr/>
        </p:nvSpPr>
        <p:spPr>
          <a:xfrm>
            <a:off x="172001" y="119675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236"/>
          <a:stretch/>
        </p:blipFill>
        <p:spPr bwMode="auto">
          <a:xfrm>
            <a:off x="2393472" y="1482855"/>
            <a:ext cx="4356000" cy="10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6225" y="3855132"/>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855132"/>
            <a:ext cx="4122679" cy="29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3253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9918" y="1124390"/>
            <a:ext cx="3309388"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食意識変化</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66</a:t>
            </a:fld>
            <a:endParaRPr lang="ja-JP" altLang="en-US"/>
          </a:p>
        </p:txBody>
      </p:sp>
      <p:sp>
        <p:nvSpPr>
          <p:cNvPr id="4" name="テキスト ボックス 3"/>
          <p:cNvSpPr txBox="1"/>
          <p:nvPr/>
        </p:nvSpPr>
        <p:spPr>
          <a:xfrm>
            <a:off x="97979" y="468075"/>
            <a:ext cx="3770584" cy="3693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a:t>
            </a:r>
            <a:r>
              <a:rPr lang="en-US" altLang="ja-JP" sz="900" dirty="0" smtClean="0">
                <a:latin typeface="HGPｺﾞｼｯｸM" panose="020B0600000000000000" pitchFamily="50" charset="-128"/>
                <a:ea typeface="HGPｺﾞｼｯｸM" panose="020B0600000000000000" pitchFamily="50" charset="-128"/>
              </a:rPr>
              <a:t>3</a:t>
            </a:r>
            <a:r>
              <a:rPr lang="ja-JP" altLang="en-US" sz="900" dirty="0" smtClean="0">
                <a:latin typeface="HGPｺﾞｼｯｸM" panose="020B0600000000000000" pitchFamily="50" charset="-128"/>
                <a:ea typeface="HGPｺﾞｼｯｸM" panose="020B0600000000000000" pitchFamily="50" charset="-128"/>
              </a:rPr>
              <a:t>年</a:t>
            </a:r>
            <a:r>
              <a:rPr kumimoji="1" lang="ja-JP" altLang="en-US" sz="900" dirty="0" smtClean="0">
                <a:latin typeface="HGPｺﾞｼｯｸM" panose="020B0600000000000000" pitchFamily="50" charset="-128"/>
                <a:ea typeface="HGPｺﾞｼｯｸM" panose="020B0600000000000000" pitchFamily="50" charset="-128"/>
              </a:rPr>
              <a:t>前（</a:t>
            </a:r>
            <a:r>
              <a:rPr kumimoji="1" lang="en-US" altLang="ja-JP" sz="900" dirty="0" smtClean="0">
                <a:latin typeface="HGPｺﾞｼｯｸM" panose="020B0600000000000000" pitchFamily="50" charset="-128"/>
                <a:ea typeface="HGPｺﾞｼｯｸM" panose="020B0600000000000000" pitchFamily="50" charset="-128"/>
              </a:rPr>
              <a:t>2012</a:t>
            </a:r>
            <a:r>
              <a:rPr kumimoji="1" lang="ja-JP" altLang="en-US" sz="900" dirty="0" smtClean="0">
                <a:latin typeface="HGPｺﾞｼｯｸM" panose="020B0600000000000000" pitchFamily="50" charset="-128"/>
                <a:ea typeface="HGPｺﾞｼｯｸM" panose="020B0600000000000000" pitchFamily="50" charset="-128"/>
              </a:rPr>
              <a:t>年）と</a:t>
            </a:r>
            <a:r>
              <a:rPr lang="ja-JP" altLang="en-US" sz="900" dirty="0">
                <a:latin typeface="HGPｺﾞｼｯｸM" panose="020B0600000000000000" pitchFamily="50" charset="-128"/>
                <a:ea typeface="HGPｺﾞｼｯｸM" panose="020B0600000000000000" pitchFamily="50" charset="-128"/>
              </a:rPr>
              <a:t>比べて</a:t>
            </a:r>
            <a:r>
              <a:rPr lang="ja-JP" altLang="en-US" sz="900" dirty="0" smtClean="0">
                <a:latin typeface="HGPｺﾞｼｯｸM" panose="020B0600000000000000" pitchFamily="50" charset="-128"/>
                <a:ea typeface="HGPｺﾞｼｯｸM" panose="020B0600000000000000" pitchFamily="50" charset="-128"/>
              </a:rPr>
              <a:t>、以下の食品の安全・安心に関する意識変化の</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度合いをお答えください。（</a:t>
            </a:r>
            <a:r>
              <a:rPr lang="en-US" altLang="ja-JP" sz="900" dirty="0" smtClean="0">
                <a:latin typeface="HGPｺﾞｼｯｸM" panose="020B0600000000000000" pitchFamily="50" charset="-128"/>
                <a:ea typeface="HGPｺﾞｼｯｸM" panose="020B0600000000000000" pitchFamily="50" charset="-128"/>
              </a:rPr>
              <a:t>FA)</a:t>
            </a:r>
          </a:p>
        </p:txBody>
      </p:sp>
      <p:sp>
        <p:nvSpPr>
          <p:cNvPr id="5" name="正方形/長方形 4"/>
          <p:cNvSpPr/>
          <p:nvPr/>
        </p:nvSpPr>
        <p:spPr>
          <a:xfrm>
            <a:off x="4571472" y="0"/>
            <a:ext cx="4572528"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・異物混入についてのコメントが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位、原産国についてのコメントが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異物混入のニュースの影響を受けてのコメントが目立つ。</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・震災から</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年が経過後も放射能に関するコメントも出現。</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6" name="正方形/長方形 5"/>
          <p:cNvSpPr/>
          <p:nvPr/>
        </p:nvSpPr>
        <p:spPr>
          <a:xfrm>
            <a:off x="172001" y="836736"/>
            <a:ext cx="4183975" cy="216000"/>
          </a:xfrm>
          <a:prstGeom prst="rect">
            <a:avLst/>
          </a:prstGeom>
          <a:solidFill>
            <a:schemeClr val="bg1"/>
          </a:solidFill>
          <a:ln w="63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食品の安全・安心に関することで、最近、気になっていることは</a:t>
            </a:r>
            <a:r>
              <a:rPr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rPr>
              <a:t>何です</a:t>
            </a:r>
            <a:r>
              <a:rPr lang="ja-JP" altLang="en-US" sz="1000" b="1" dirty="0" smtClean="0">
                <a:solidFill>
                  <a:schemeClr val="accent6">
                    <a:lumMod val="50000"/>
                  </a:schemeClr>
                </a:solidFill>
                <a:latin typeface="HGPｺﾞｼｯｸM" panose="020B0600000000000000" pitchFamily="50" charset="-128"/>
                <a:ea typeface="HGPｺﾞｼｯｸM" panose="020B0600000000000000" pitchFamily="50" charset="-128"/>
              </a:rPr>
              <a:t>か</a:t>
            </a:r>
            <a:endParaRPr kumimoji="1" lang="ja-JP" altLang="en-US" sz="1000" b="1" dirty="0">
              <a:solidFill>
                <a:schemeClr val="accent6">
                  <a:lumMod val="50000"/>
                </a:schemeClr>
              </a:solidFill>
              <a:latin typeface="HGPｺﾞｼｯｸM" panose="020B0600000000000000" pitchFamily="50" charset="-128"/>
              <a:ea typeface="HGPｺﾞｼｯｸM" panose="020B0600000000000000" pitchFamily="50" charset="-128"/>
            </a:endParaRPr>
          </a:p>
        </p:txBody>
      </p:sp>
      <p:sp>
        <p:nvSpPr>
          <p:cNvPr id="9" name="テキスト ボックス 8"/>
          <p:cNvSpPr txBox="1"/>
          <p:nvPr/>
        </p:nvSpPr>
        <p:spPr>
          <a:xfrm>
            <a:off x="172001" y="1196752"/>
            <a:ext cx="4446264" cy="5591719"/>
          </a:xfrm>
          <a:prstGeom prst="rect">
            <a:avLst/>
          </a:prstGeom>
          <a:noFill/>
        </p:spPr>
        <p:txBody>
          <a:bodyPr wrap="none" lIns="72000" tIns="0" rIns="72000" bIns="0" rtlCol="0" anchor="ctr" anchorCtr="1">
            <a:spAutoFit/>
          </a:bodyPr>
          <a:lstStyle/>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異物混入</a:t>
            </a:r>
            <a:r>
              <a:rPr kumimoji="1" lang="en-US" altLang="ja-JP" sz="900" dirty="0" smtClean="0">
                <a:latin typeface="HGPｺﾞｼｯｸM" panose="020B0600000000000000" pitchFamily="50" charset="-128"/>
                <a:ea typeface="HGPｺﾞｼｯｸM" panose="020B0600000000000000" pitchFamily="50" charset="-128"/>
              </a:rPr>
              <a:t>】</a:t>
            </a:r>
          </a:p>
          <a:p>
            <a:r>
              <a:rPr lang="ja-JP" altLang="en-US" sz="800" dirty="0">
                <a:latin typeface="HGPｺﾞｼｯｸM" panose="020B0600000000000000" pitchFamily="50" charset="-128"/>
                <a:ea typeface="HGPｺﾞｼｯｸM" panose="020B0600000000000000" pitchFamily="50" charset="-128"/>
              </a:rPr>
              <a:t>　・異物混入が多くなった</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30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男性）</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lang="ja-JP" altLang="en-US" sz="800" dirty="0">
                <a:latin typeface="HGPｺﾞｼｯｸM" panose="020B0600000000000000" pitchFamily="50" charset="-128"/>
                <a:ea typeface="HGPｺﾞｼｯｸM" panose="020B0600000000000000" pitchFamily="50" charset="-128"/>
              </a:rPr>
              <a:t>・異物混入等が報じられたり、安心して、食べられない、信用できなくなってきた</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60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lang="ja-JP" altLang="en-US" sz="800" dirty="0">
                <a:latin typeface="HGPｺﾞｼｯｸM" panose="020B0600000000000000" pitchFamily="50" charset="-128"/>
                <a:ea typeface="HGPｺﾞｼｯｸM" panose="020B0600000000000000" pitchFamily="50" charset="-128"/>
              </a:rPr>
              <a:t>・以前冷凍食品に毒物を入れる事件があって以降冷凍食品を買うのは</a:t>
            </a:r>
            <a:r>
              <a:rPr lang="ja-JP" altLang="en-US" sz="800" dirty="0" smtClean="0">
                <a:latin typeface="HGPｺﾞｼｯｸM" panose="020B0600000000000000" pitchFamily="50" charset="-128"/>
                <a:ea typeface="HGPｺﾞｼｯｸM" panose="020B0600000000000000" pitchFamily="50" charset="-128"/>
              </a:rPr>
              <a:t>少し不安</a:t>
            </a:r>
            <a:r>
              <a:rPr lang="ja-JP" altLang="en-US" sz="800" dirty="0">
                <a:latin typeface="HGPｺﾞｼｯｸM" panose="020B0600000000000000" pitchFamily="50" charset="-128"/>
                <a:ea typeface="HGPｺﾞｼｯｸM" panose="020B0600000000000000" pitchFamily="50" charset="-128"/>
              </a:rPr>
              <a:t>に</a:t>
            </a:r>
            <a:r>
              <a:rPr lang="ja-JP" altLang="en-US" sz="800" dirty="0" smtClean="0">
                <a:latin typeface="HGPｺﾞｼｯｸM" panose="020B0600000000000000" pitchFamily="50" charset="-128"/>
                <a:ea typeface="HGPｺﾞｼｯｸM" panose="020B0600000000000000" pitchFamily="50" charset="-128"/>
              </a:rPr>
              <a:t>思う（</a:t>
            </a:r>
            <a:r>
              <a:rPr lang="en-US" altLang="ja-JP" sz="800" dirty="0" smtClean="0">
                <a:latin typeface="HGPｺﾞｼｯｸM" panose="020B0600000000000000" pitchFamily="50" charset="-128"/>
                <a:ea typeface="HGPｺﾞｼｯｸM" panose="020B0600000000000000" pitchFamily="50" charset="-128"/>
              </a:rPr>
              <a:t>20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lang="ja-JP" altLang="en-US" sz="800" dirty="0">
                <a:latin typeface="HGPｺﾞｼｯｸM" panose="020B0600000000000000" pitchFamily="50" charset="-128"/>
                <a:ea typeface="HGPｺﾞｼｯｸM" panose="020B0600000000000000" pitchFamily="50" charset="-128"/>
              </a:rPr>
              <a:t>・異物混入が増えている安全対策に注意して</a:t>
            </a:r>
            <a:r>
              <a:rPr lang="ja-JP" altLang="en-US" sz="800" dirty="0" smtClean="0">
                <a:latin typeface="HGPｺﾞｼｯｸM" panose="020B0600000000000000" pitchFamily="50" charset="-128"/>
                <a:ea typeface="HGPｺﾞｼｯｸM" panose="020B0600000000000000" pitchFamily="50" charset="-128"/>
              </a:rPr>
              <a:t>欲しい（</a:t>
            </a:r>
            <a:r>
              <a:rPr lang="en-US" altLang="ja-JP" sz="800" dirty="0" smtClean="0">
                <a:latin typeface="HGPｺﾞｼｯｸM" panose="020B0600000000000000" pitchFamily="50" charset="-128"/>
                <a:ea typeface="HGPｺﾞｼｯｸM" panose="020B0600000000000000" pitchFamily="50" charset="-128"/>
              </a:rPr>
              <a:t>70</a:t>
            </a:r>
            <a:r>
              <a:rPr lang="ja-JP" altLang="en-US" sz="800" dirty="0" smtClean="0">
                <a:latin typeface="HGPｺﾞｼｯｸM" panose="020B0600000000000000" pitchFamily="50" charset="-128"/>
                <a:ea typeface="HGPｺﾞｼｯｸM" panose="020B0600000000000000" pitchFamily="50" charset="-128"/>
              </a:rPr>
              <a:t>代以上</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男性）</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lang="ja-JP" altLang="en-US" sz="800" dirty="0">
                <a:latin typeface="HGPｺﾞｼｯｸM" panose="020B0600000000000000" pitchFamily="50" charset="-128"/>
                <a:ea typeface="HGPｺﾞｼｯｸM" panose="020B0600000000000000" pitchFamily="50" charset="-128"/>
              </a:rPr>
              <a:t>・メーカーのものでも虫混入とかが有り、非常に不安だ</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60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kumimoji="1" lang="en-US" altLang="ja-JP" sz="800" dirty="0" smtClean="0">
              <a:latin typeface="HGPｺﾞｼｯｸM" panose="020B0600000000000000" pitchFamily="50" charset="-128"/>
              <a:ea typeface="HGPｺﾞｼｯｸM" panose="020B0600000000000000" pitchFamily="50" charset="-128"/>
            </a:endParaRPr>
          </a:p>
          <a:p>
            <a:endParaRPr lang="en-US" altLang="ja-JP" sz="700" dirty="0" smtClean="0">
              <a:latin typeface="HGPｺﾞｼｯｸM" panose="020B0600000000000000" pitchFamily="50" charset="-128"/>
              <a:ea typeface="HGPｺﾞｼｯｸM" panose="020B0600000000000000" pitchFamily="50" charset="-128"/>
            </a:endParaRPr>
          </a:p>
          <a:p>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原産国</a:t>
            </a:r>
            <a:r>
              <a:rPr lang="en-US" altLang="ja-JP" sz="900" dirty="0" smtClean="0">
                <a:latin typeface="HGPｺﾞｼｯｸM" panose="020B0600000000000000" pitchFamily="50" charset="-128"/>
                <a:ea typeface="HGPｺﾞｼｯｸM" panose="020B0600000000000000" pitchFamily="50" charset="-128"/>
              </a:rPr>
              <a:t>】</a:t>
            </a:r>
          </a:p>
          <a:p>
            <a:r>
              <a:rPr lang="ja-JP" altLang="en-US" sz="800" dirty="0">
                <a:latin typeface="HGPｺﾞｼｯｸM" panose="020B0600000000000000" pitchFamily="50" charset="-128"/>
                <a:ea typeface="HGPｺﾞｼｯｸM" panose="020B0600000000000000" pitchFamily="50" charset="-128"/>
              </a:rPr>
              <a:t>　・中国韓国産のずさんな管理体制</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a:latin typeface="HGPｺﾞｼｯｸM" panose="020B0600000000000000" pitchFamily="50" charset="-128"/>
                <a:ea typeface="HGPｺﾞｼｯｸM" panose="020B0600000000000000" pitchFamily="50" charset="-128"/>
              </a:rPr>
              <a:t>40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男性）</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・輸入食品の品質と</a:t>
            </a:r>
            <a:r>
              <a:rPr lang="ja-JP" altLang="en-US" sz="800" dirty="0" smtClean="0">
                <a:latin typeface="HGPｺﾞｼｯｸM" panose="020B0600000000000000" pitchFamily="50" charset="-128"/>
                <a:ea typeface="HGPｺﾞｼｯｸM" panose="020B0600000000000000" pitchFamily="50" charset="-128"/>
              </a:rPr>
              <a:t>安全性（</a:t>
            </a:r>
            <a:r>
              <a:rPr lang="en-US" altLang="ja-JP" sz="800" dirty="0" smtClean="0">
                <a:latin typeface="HGPｺﾞｼｯｸM" panose="020B0600000000000000" pitchFamily="50" charset="-128"/>
                <a:ea typeface="HGPｺﾞｼｯｸM" panose="020B0600000000000000" pitchFamily="50" charset="-128"/>
              </a:rPr>
              <a:t>50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・外国で作っていて、出来上がりを日本にもってくるものに不信感がある</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20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・国産かどうかは必ずチェックして国産でないものはほとんど購入しなくなりました。</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a:latin typeface="HGPｺﾞｼｯｸM" panose="020B0600000000000000" pitchFamily="50" charset="-128"/>
                <a:ea typeface="HGPｺﾞｼｯｸM" panose="020B0600000000000000" pitchFamily="50" charset="-128"/>
              </a:rPr>
              <a:t>3</a:t>
            </a:r>
            <a:r>
              <a:rPr lang="en-US" altLang="ja-JP" sz="800" dirty="0" smtClean="0">
                <a:latin typeface="HGPｺﾞｼｯｸM" panose="020B0600000000000000" pitchFamily="50" charset="-128"/>
                <a:ea typeface="HGPｺﾞｼｯｸM" panose="020B0600000000000000" pitchFamily="50" charset="-128"/>
              </a:rPr>
              <a:t>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・原産地の食品に対する意識が問題だ。全く意識が違う国で製造されたものは危険だ</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60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男性）</a:t>
            </a:r>
            <a:endParaRPr lang="en-US" altLang="ja-JP" sz="800" dirty="0" smtClean="0">
              <a:latin typeface="HGPｺﾞｼｯｸM" panose="020B0600000000000000" pitchFamily="50" charset="-128"/>
              <a:ea typeface="HGPｺﾞｼｯｸM" panose="020B0600000000000000" pitchFamily="50" charset="-128"/>
            </a:endParaRPr>
          </a:p>
          <a:p>
            <a:endParaRPr kumimoji="1" lang="en-US" altLang="ja-JP" sz="700" dirty="0" smtClean="0">
              <a:latin typeface="HGPｺﾞｼｯｸM" panose="020B0600000000000000" pitchFamily="50" charset="-128"/>
              <a:ea typeface="HGPｺﾞｼｯｸM" panose="020B0600000000000000" pitchFamily="50" charset="-128"/>
            </a:endParaRPr>
          </a:p>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偽装</a:t>
            </a:r>
            <a:r>
              <a:rPr kumimoji="1" lang="en-US" altLang="ja-JP" sz="900" dirty="0" smtClean="0">
                <a:latin typeface="HGPｺﾞｼｯｸM" panose="020B0600000000000000" pitchFamily="50" charset="-128"/>
                <a:ea typeface="HGPｺﾞｼｯｸM" panose="020B0600000000000000" pitchFamily="50" charset="-128"/>
              </a:rPr>
              <a:t>】</a:t>
            </a:r>
          </a:p>
          <a:p>
            <a:r>
              <a:rPr lang="ja-JP" altLang="en-US" sz="800" dirty="0">
                <a:latin typeface="HGPｺﾞｼｯｸM" panose="020B0600000000000000" pitchFamily="50" charset="-128"/>
                <a:ea typeface="HGPｺﾞｼｯｸM" panose="020B0600000000000000" pitchFamily="50" charset="-128"/>
              </a:rPr>
              <a:t>　・賞味期限の付け替えをしていないか</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50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男性）</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lang="ja-JP" altLang="en-US" sz="800" dirty="0">
                <a:latin typeface="HGPｺﾞｼｯｸM" panose="020B0600000000000000" pitchFamily="50" charset="-128"/>
                <a:ea typeface="HGPｺﾞｼｯｸM" panose="020B0600000000000000" pitchFamily="50" charset="-128"/>
              </a:rPr>
              <a:t>・消費期限や原産国偽装</a:t>
            </a:r>
            <a:r>
              <a:rPr lang="ja-JP" altLang="en-US" sz="800" dirty="0" smtClean="0">
                <a:latin typeface="HGPｺﾞｼｯｸM" panose="020B0600000000000000" pitchFamily="50" charset="-128"/>
                <a:ea typeface="HGPｺﾞｼｯｸM" panose="020B0600000000000000" pitchFamily="50" charset="-128"/>
              </a:rPr>
              <a:t>など（</a:t>
            </a:r>
            <a:r>
              <a:rPr lang="en-US" altLang="ja-JP" sz="800" dirty="0" smtClean="0">
                <a:latin typeface="HGPｺﾞｼｯｸM" panose="020B0600000000000000" pitchFamily="50" charset="-128"/>
                <a:ea typeface="HGPｺﾞｼｯｸM" panose="020B0600000000000000" pitchFamily="50" charset="-128"/>
              </a:rPr>
              <a:t>30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lang="ja-JP" altLang="en-US" sz="800" dirty="0">
                <a:latin typeface="HGPｺﾞｼｯｸM" panose="020B0600000000000000" pitchFamily="50" charset="-128"/>
                <a:ea typeface="HGPｺﾞｼｯｸM" panose="020B0600000000000000" pitchFamily="50" charset="-128"/>
              </a:rPr>
              <a:t>・表示等が信用できるかどうか</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20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男性）</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lang="ja-JP" altLang="en-US" sz="800" dirty="0">
                <a:latin typeface="HGPｺﾞｼｯｸM" panose="020B0600000000000000" pitchFamily="50" charset="-128"/>
                <a:ea typeface="HGPｺﾞｼｯｸM" panose="020B0600000000000000" pitchFamily="50" charset="-128"/>
              </a:rPr>
              <a:t>・偽装多いから第三機関の検査は</a:t>
            </a:r>
            <a:r>
              <a:rPr lang="ja-JP" altLang="en-US" sz="800" dirty="0" smtClean="0">
                <a:latin typeface="HGPｺﾞｼｯｸM" panose="020B0600000000000000" pitchFamily="50" charset="-128"/>
                <a:ea typeface="HGPｺﾞｼｯｸM" panose="020B0600000000000000" pitchFamily="50" charset="-128"/>
              </a:rPr>
              <a:t>必要（</a:t>
            </a:r>
            <a:r>
              <a:rPr lang="en-US" altLang="ja-JP" sz="800" dirty="0" smtClean="0">
                <a:latin typeface="HGPｺﾞｼｯｸM" panose="020B0600000000000000" pitchFamily="50" charset="-128"/>
                <a:ea typeface="HGPｺﾞｼｯｸM" panose="020B0600000000000000" pitchFamily="50" charset="-128"/>
              </a:rPr>
              <a:t>20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男性）</a:t>
            </a:r>
            <a:endParaRPr lang="en-US" altLang="ja-JP" sz="800" dirty="0" smtClean="0">
              <a:latin typeface="HGPｺﾞｼｯｸM" panose="020B0600000000000000" pitchFamily="50" charset="-128"/>
              <a:ea typeface="HGPｺﾞｼｯｸM" panose="020B0600000000000000" pitchFamily="50" charset="-128"/>
            </a:endParaRPr>
          </a:p>
          <a:p>
            <a:endParaRPr kumimoji="1" lang="en-US" altLang="ja-JP" sz="700" dirty="0" smtClean="0">
              <a:latin typeface="HGPｺﾞｼｯｸM" panose="020B0600000000000000" pitchFamily="50" charset="-128"/>
              <a:ea typeface="HGPｺﾞｼｯｸM" panose="020B0600000000000000" pitchFamily="50" charset="-128"/>
            </a:endParaRPr>
          </a:p>
          <a:p>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添加物</a:t>
            </a:r>
            <a:r>
              <a:rPr lang="en-US" altLang="ja-JP" sz="900" dirty="0" smtClean="0">
                <a:latin typeface="HGPｺﾞｼｯｸM" panose="020B0600000000000000" pitchFamily="50" charset="-128"/>
                <a:ea typeface="HGPｺﾞｼｯｸM" panose="020B0600000000000000" pitchFamily="50" charset="-128"/>
              </a:rPr>
              <a:t>】</a:t>
            </a:r>
          </a:p>
          <a:p>
            <a:r>
              <a:rPr lang="ja-JP" altLang="en-US" sz="800" dirty="0">
                <a:latin typeface="HGPｺﾞｼｯｸM" panose="020B0600000000000000" pitchFamily="50" charset="-128"/>
                <a:ea typeface="HGPｺﾞｼｯｸM" panose="020B0600000000000000" pitchFamily="50" charset="-128"/>
              </a:rPr>
              <a:t>　・添加物の使用が増えているのが気になるし、影響が心配</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30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男性）</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・遺伝子組み換え保存料</a:t>
            </a:r>
            <a:r>
              <a:rPr lang="ja-JP" altLang="en-US" sz="800" dirty="0" smtClean="0">
                <a:latin typeface="HGPｺﾞｼｯｸM" panose="020B0600000000000000" pitchFamily="50" charset="-128"/>
                <a:ea typeface="HGPｺﾞｼｯｸM" panose="020B0600000000000000" pitchFamily="50" charset="-128"/>
              </a:rPr>
              <a:t>着色料（</a:t>
            </a:r>
            <a:r>
              <a:rPr lang="en-US" altLang="ja-JP" sz="800" dirty="0" smtClean="0">
                <a:latin typeface="HGPｺﾞｼｯｸM" panose="020B0600000000000000" pitchFamily="50" charset="-128"/>
                <a:ea typeface="HGPｺﾞｼｯｸM" panose="020B0600000000000000" pitchFamily="50" charset="-128"/>
              </a:rPr>
              <a:t>70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・添加物の詳細が知りたいです</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50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・身体によくない添加物が入ってないか、最近気になる</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30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endParaRPr lang="en-US" altLang="ja-JP" sz="700" dirty="0" smtClean="0">
              <a:latin typeface="HGPｺﾞｼｯｸM" panose="020B0600000000000000" pitchFamily="50" charset="-128"/>
              <a:ea typeface="HGPｺﾞｼｯｸM" panose="020B0600000000000000" pitchFamily="50" charset="-128"/>
            </a:endParaRPr>
          </a:p>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外食</a:t>
            </a:r>
            <a:r>
              <a:rPr kumimoji="1" lang="en-US" altLang="ja-JP" sz="900" dirty="0" smtClean="0">
                <a:latin typeface="HGPｺﾞｼｯｸM" panose="020B0600000000000000" pitchFamily="50" charset="-128"/>
                <a:ea typeface="HGPｺﾞｼｯｸM" panose="020B0600000000000000" pitchFamily="50" charset="-128"/>
              </a:rPr>
              <a:t>】</a:t>
            </a:r>
          </a:p>
          <a:p>
            <a:r>
              <a:rPr lang="ja-JP" altLang="en-US" sz="800" dirty="0">
                <a:latin typeface="HGPｺﾞｼｯｸM" panose="020B0600000000000000" pitchFamily="50" charset="-128"/>
                <a:ea typeface="HGPｺﾞｼｯｸM" panose="020B0600000000000000" pitchFamily="50" charset="-128"/>
              </a:rPr>
              <a:t>　・ファストフードの安さと安全性の関係が気に</a:t>
            </a:r>
            <a:r>
              <a:rPr lang="ja-JP" altLang="en-US" sz="800" dirty="0" smtClean="0">
                <a:latin typeface="HGPｺﾞｼｯｸM" panose="020B0600000000000000" pitchFamily="50" charset="-128"/>
                <a:ea typeface="HGPｺﾞｼｯｸM" panose="020B0600000000000000" pitchFamily="50" charset="-128"/>
              </a:rPr>
              <a:t>なる（</a:t>
            </a:r>
            <a:r>
              <a:rPr lang="en-US" altLang="ja-JP" sz="800" dirty="0" smtClean="0">
                <a:latin typeface="HGPｺﾞｼｯｸM" panose="020B0600000000000000" pitchFamily="50" charset="-128"/>
                <a:ea typeface="HGPｺﾞｼｯｸM" panose="020B0600000000000000" pitchFamily="50" charset="-128"/>
              </a:rPr>
              <a:t>30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男性）</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・外で買う惣菜・デリバリー・ファーストフードなど</a:t>
            </a:r>
            <a:r>
              <a:rPr lang="ja-JP" altLang="en-US" sz="800" dirty="0" smtClean="0">
                <a:latin typeface="HGPｺﾞｼｯｸM" panose="020B0600000000000000" pitchFamily="50" charset="-128"/>
                <a:ea typeface="HGPｺﾞｼｯｸM" panose="020B0600000000000000" pitchFamily="50" charset="-128"/>
              </a:rPr>
              <a:t>怪しみだした（</a:t>
            </a:r>
            <a:r>
              <a:rPr lang="en-US" altLang="ja-JP" sz="800" dirty="0" smtClean="0">
                <a:latin typeface="HGPｺﾞｼｯｸM" panose="020B0600000000000000" pitchFamily="50" charset="-128"/>
                <a:ea typeface="HGPｺﾞｼｯｸM" panose="020B0600000000000000" pitchFamily="50" charset="-128"/>
              </a:rPr>
              <a:t>50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lang="ja-JP" altLang="en-US" sz="800" dirty="0">
                <a:latin typeface="HGPｺﾞｼｯｸM" panose="020B0600000000000000" pitchFamily="50" charset="-128"/>
                <a:ea typeface="HGPｺﾞｼｯｸM" panose="020B0600000000000000" pitchFamily="50" charset="-128"/>
              </a:rPr>
              <a:t>・マクドナルドの事があり企業に対しての不安感や不信感はややあります。また震災の影響で</a:t>
            </a:r>
            <a:r>
              <a:rPr lang="ja-JP" altLang="en-US" sz="800" dirty="0" smtClean="0">
                <a:latin typeface="HGPｺﾞｼｯｸM" panose="020B0600000000000000" pitchFamily="50" charset="-128"/>
                <a:ea typeface="HGPｺﾞｼｯｸM" panose="020B0600000000000000" pitchFamily="50" charset="-128"/>
              </a:rPr>
              <a:t>の</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a:t>
            </a:r>
            <a:r>
              <a:rPr lang="ja-JP" altLang="en-US" sz="800" dirty="0" smtClean="0">
                <a:latin typeface="HGPｺﾞｼｯｸM" panose="020B0600000000000000" pitchFamily="50" charset="-128"/>
                <a:ea typeface="HGPｺﾞｼｯｸM" panose="020B0600000000000000" pitchFamily="50" charset="-128"/>
              </a:rPr>
              <a:t>　放射能</a:t>
            </a:r>
            <a:r>
              <a:rPr lang="ja-JP" altLang="en-US" sz="800" dirty="0">
                <a:latin typeface="HGPｺﾞｼｯｸM" panose="020B0600000000000000" pitchFamily="50" charset="-128"/>
                <a:ea typeface="HGPｺﾞｼｯｸM" panose="020B0600000000000000" pitchFamily="50" charset="-128"/>
              </a:rPr>
              <a:t>も気になるのでなるべく地野菜か西の方の野菜の安全性がありそうな食品を購入しています</a:t>
            </a:r>
            <a:r>
              <a:rPr lang="ja-JP" altLang="en-US" sz="800" dirty="0" smtClean="0">
                <a:latin typeface="HGPｺﾞｼｯｸM" panose="020B0600000000000000" pitchFamily="50" charset="-128"/>
                <a:ea typeface="HGPｺﾞｼｯｸM" panose="020B0600000000000000" pitchFamily="50" charset="-128"/>
              </a:rPr>
              <a:t>。</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kumimoji="1" lang="ja-JP" altLang="en-US" sz="800" dirty="0" smtClean="0">
                <a:latin typeface="HGPｺﾞｼｯｸM" panose="020B0600000000000000" pitchFamily="50" charset="-128"/>
                <a:ea typeface="HGPｺﾞｼｯｸM" panose="020B0600000000000000" pitchFamily="50" charset="-128"/>
              </a:rPr>
              <a:t>　（</a:t>
            </a:r>
            <a:r>
              <a:rPr kumimoji="1" lang="en-US" altLang="ja-JP" sz="800" dirty="0" smtClean="0">
                <a:latin typeface="HGPｺﾞｼｯｸM" panose="020B0600000000000000" pitchFamily="50" charset="-128"/>
                <a:ea typeface="HGPｺﾞｼｯｸM" panose="020B0600000000000000" pitchFamily="50" charset="-128"/>
              </a:rPr>
              <a:t>50</a:t>
            </a:r>
            <a:r>
              <a:rPr kumimoji="1" lang="ja-JP" altLang="en-US" sz="800" dirty="0" smtClean="0">
                <a:latin typeface="HGPｺﾞｼｯｸM" panose="020B0600000000000000" pitchFamily="50" charset="-128"/>
                <a:ea typeface="HGPｺﾞｼｯｸM" panose="020B0600000000000000" pitchFamily="50" charset="-128"/>
              </a:rPr>
              <a:t>代</a:t>
            </a:r>
            <a:r>
              <a:rPr kumimoji="1" lang="en-US" altLang="ja-JP" sz="800" dirty="0" smtClean="0">
                <a:latin typeface="HGPｺﾞｼｯｸM" panose="020B0600000000000000" pitchFamily="50" charset="-128"/>
                <a:ea typeface="HGPｺﾞｼｯｸM" panose="020B0600000000000000" pitchFamily="50" charset="-128"/>
              </a:rPr>
              <a:t>/</a:t>
            </a:r>
            <a:r>
              <a:rPr kumimoji="1" lang="ja-JP" altLang="en-US" sz="800" dirty="0" smtClean="0">
                <a:latin typeface="HGPｺﾞｼｯｸM" panose="020B0600000000000000" pitchFamily="50" charset="-128"/>
                <a:ea typeface="HGPｺﾞｼｯｸM" panose="020B0600000000000000" pitchFamily="50" charset="-128"/>
              </a:rPr>
              <a:t>女性）</a:t>
            </a:r>
            <a:endParaRPr kumimoji="1" lang="en-US" altLang="ja-JP" sz="800" dirty="0" smtClean="0">
              <a:latin typeface="HGPｺﾞｼｯｸM" panose="020B0600000000000000" pitchFamily="50" charset="-128"/>
              <a:ea typeface="HGPｺﾞｼｯｸM" panose="020B0600000000000000" pitchFamily="50" charset="-128"/>
            </a:endParaRPr>
          </a:p>
          <a:p>
            <a:endParaRPr kumimoji="1" lang="en-US" altLang="ja-JP" sz="700" dirty="0" smtClean="0">
              <a:latin typeface="HGPｺﾞｼｯｸM" panose="020B0600000000000000" pitchFamily="50" charset="-128"/>
              <a:ea typeface="HGPｺﾞｼｯｸM" panose="020B0600000000000000" pitchFamily="50" charset="-128"/>
            </a:endParaRPr>
          </a:p>
          <a:p>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管理・モラル・クレーム</a:t>
            </a:r>
            <a:r>
              <a:rPr lang="en-US" altLang="ja-JP" sz="900" dirty="0" smtClean="0">
                <a:latin typeface="HGPｺﾞｼｯｸM" panose="020B0600000000000000" pitchFamily="50" charset="-128"/>
                <a:ea typeface="HGPｺﾞｼｯｸM" panose="020B0600000000000000" pitchFamily="50" charset="-128"/>
              </a:rPr>
              <a:t>】</a:t>
            </a:r>
          </a:p>
          <a:p>
            <a:r>
              <a:rPr lang="ja-JP" altLang="en-US" sz="800" dirty="0">
                <a:latin typeface="HGPｺﾞｼｯｸM" panose="020B0600000000000000" pitchFamily="50" charset="-128"/>
                <a:ea typeface="HGPｺﾞｼｯｸM" panose="020B0600000000000000" pitchFamily="50" charset="-128"/>
              </a:rPr>
              <a:t>　・業者の</a:t>
            </a:r>
            <a:r>
              <a:rPr lang="ja-JP" altLang="en-US" sz="800" dirty="0" smtClean="0">
                <a:latin typeface="HGPｺﾞｼｯｸM" panose="020B0600000000000000" pitchFamily="50" charset="-128"/>
                <a:ea typeface="HGPｺﾞｼｯｸM" panose="020B0600000000000000" pitchFamily="50" charset="-128"/>
              </a:rPr>
              <a:t>モラル（</a:t>
            </a:r>
            <a:r>
              <a:rPr lang="en-US" altLang="ja-JP" sz="800" dirty="0" smtClean="0">
                <a:latin typeface="HGPｺﾞｼｯｸM" panose="020B0600000000000000" pitchFamily="50" charset="-128"/>
                <a:ea typeface="HGPｺﾞｼｯｸM" panose="020B0600000000000000" pitchFamily="50" charset="-128"/>
              </a:rPr>
              <a:t>70</a:t>
            </a:r>
            <a:r>
              <a:rPr lang="ja-JP" altLang="en-US" sz="800" dirty="0" smtClean="0">
                <a:latin typeface="HGPｺﾞｼｯｸM" panose="020B0600000000000000" pitchFamily="50" charset="-128"/>
                <a:ea typeface="HGPｺﾞｼｯｸM" panose="020B0600000000000000" pitchFamily="50" charset="-128"/>
              </a:rPr>
              <a:t>代以上</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男性）</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・工場の衛生管理が杜撰で気に</a:t>
            </a:r>
            <a:r>
              <a:rPr lang="ja-JP" altLang="en-US" sz="800" dirty="0" smtClean="0">
                <a:latin typeface="HGPｺﾞｼｯｸM" panose="020B0600000000000000" pitchFamily="50" charset="-128"/>
                <a:ea typeface="HGPｺﾞｼｯｸM" panose="020B0600000000000000" pitchFamily="50" charset="-128"/>
              </a:rPr>
              <a:t>なる（</a:t>
            </a:r>
            <a:r>
              <a:rPr lang="en-US" altLang="ja-JP" sz="800" dirty="0" smtClean="0">
                <a:latin typeface="HGPｺﾞｼｯｸM" panose="020B0600000000000000" pitchFamily="50" charset="-128"/>
                <a:ea typeface="HGPｺﾞｼｯｸM" panose="020B0600000000000000" pitchFamily="50" charset="-128"/>
              </a:rPr>
              <a:t>20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endParaRPr lang="en-US" altLang="ja-JP" sz="700" dirty="0" smtClean="0">
              <a:latin typeface="HGPｺﾞｼｯｸM" panose="020B0600000000000000" pitchFamily="50" charset="-128"/>
              <a:ea typeface="HGPｺﾞｼｯｸM" panose="020B0600000000000000" pitchFamily="50" charset="-128"/>
            </a:endParaRPr>
          </a:p>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放射能</a:t>
            </a:r>
            <a:r>
              <a:rPr kumimoji="1" lang="en-US" altLang="ja-JP" sz="900" dirty="0" smtClean="0">
                <a:latin typeface="HGPｺﾞｼｯｸM" panose="020B0600000000000000" pitchFamily="50" charset="-128"/>
                <a:ea typeface="HGPｺﾞｼｯｸM" panose="020B0600000000000000" pitchFamily="50" charset="-128"/>
              </a:rPr>
              <a:t>】</a:t>
            </a:r>
          </a:p>
          <a:p>
            <a:r>
              <a:rPr lang="ja-JP" altLang="en-US" sz="800" dirty="0">
                <a:latin typeface="HGPｺﾞｼｯｸM" panose="020B0600000000000000" pitchFamily="50" charset="-128"/>
                <a:ea typeface="HGPｺﾞｼｯｸM" panose="020B0600000000000000" pitchFamily="50" charset="-128"/>
              </a:rPr>
              <a:t>　・放射能汚染の問題があまり報道されない</a:t>
            </a:r>
            <a:r>
              <a:rPr lang="ja-JP" altLang="en-US" sz="800" dirty="0" smtClean="0">
                <a:latin typeface="HGPｺﾞｼｯｸM" panose="020B0600000000000000" pitchFamily="50" charset="-128"/>
                <a:ea typeface="HGPｺﾞｼｯｸM" panose="020B0600000000000000" pitchFamily="50" charset="-128"/>
              </a:rPr>
              <a:t>こと（</a:t>
            </a:r>
            <a:r>
              <a:rPr lang="en-US" altLang="ja-JP" sz="800" dirty="0" smtClean="0">
                <a:latin typeface="HGPｺﾞｼｯｸM" panose="020B0600000000000000" pitchFamily="50" charset="-128"/>
                <a:ea typeface="HGPｺﾞｼｯｸM" panose="020B0600000000000000" pitchFamily="50" charset="-128"/>
              </a:rPr>
              <a:t>50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lang="ja-JP" altLang="en-US" sz="800" dirty="0">
                <a:latin typeface="HGPｺﾞｼｯｸM" panose="020B0600000000000000" pitchFamily="50" charset="-128"/>
                <a:ea typeface="HGPｺﾞｼｯｸM" panose="020B0600000000000000" pitchFamily="50" charset="-128"/>
              </a:rPr>
              <a:t>・福島産の食品の今</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30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kumimoji="1" lang="en-US" altLang="ja-JP" sz="800" dirty="0" smtClean="0">
              <a:latin typeface="HGPｺﾞｼｯｸM" panose="020B0600000000000000" pitchFamily="50" charset="-128"/>
              <a:ea typeface="HGPｺﾞｼｯｸM" panose="020B0600000000000000" pitchFamily="50" charset="-128"/>
            </a:endParaRPr>
          </a:p>
          <a:p>
            <a:endParaRPr kumimoji="1" lang="en-US" altLang="ja-JP" sz="700" dirty="0" smtClean="0">
              <a:latin typeface="HGPｺﾞｼｯｸM" panose="020B0600000000000000" pitchFamily="50" charset="-128"/>
              <a:ea typeface="HGPｺﾞｼｯｸM" panose="020B0600000000000000" pitchFamily="50" charset="-128"/>
            </a:endParaRPr>
          </a:p>
          <a:p>
            <a:r>
              <a:rPr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その他</a:t>
            </a:r>
            <a:r>
              <a:rPr lang="en-US" altLang="ja-JP" sz="900" dirty="0" smtClean="0">
                <a:latin typeface="HGPｺﾞｼｯｸM" panose="020B0600000000000000" pitchFamily="50" charset="-128"/>
                <a:ea typeface="HGPｺﾞｼｯｸM" panose="020B0600000000000000" pitchFamily="50" charset="-128"/>
              </a:rPr>
              <a:t>】</a:t>
            </a:r>
          </a:p>
          <a:p>
            <a:r>
              <a:rPr kumimoji="1" lang="ja-JP" altLang="en-US" sz="800" dirty="0">
                <a:latin typeface="HGPｺﾞｼｯｸM" panose="020B0600000000000000" pitchFamily="50" charset="-128"/>
                <a:ea typeface="HGPｺﾞｼｯｸM" panose="020B0600000000000000" pitchFamily="50" charset="-128"/>
              </a:rPr>
              <a:t>　</a:t>
            </a:r>
            <a:r>
              <a:rPr lang="ja-JP" altLang="en-US" sz="800" dirty="0">
                <a:latin typeface="HGPｺﾞｼｯｸM" panose="020B0600000000000000" pitchFamily="50" charset="-128"/>
                <a:ea typeface="HGPｺﾞｼｯｸM" panose="020B0600000000000000" pitchFamily="50" charset="-128"/>
              </a:rPr>
              <a:t>・食品メーカーは真剣に取り組んで</a:t>
            </a:r>
            <a:r>
              <a:rPr lang="ja-JP" altLang="en-US" sz="800" dirty="0" smtClean="0">
                <a:latin typeface="HGPｺﾞｼｯｸM" panose="020B0600000000000000" pitchFamily="50" charset="-128"/>
                <a:ea typeface="HGPｺﾞｼｯｸM" panose="020B0600000000000000" pitchFamily="50" charset="-128"/>
              </a:rPr>
              <a:t>ほしい（</a:t>
            </a:r>
            <a:r>
              <a:rPr lang="en-US" altLang="ja-JP" sz="800" dirty="0" smtClean="0">
                <a:latin typeface="HGPｺﾞｼｯｸM" panose="020B0600000000000000" pitchFamily="50" charset="-128"/>
                <a:ea typeface="HGPｺﾞｼｯｸM" panose="020B0600000000000000" pitchFamily="50" charset="-128"/>
              </a:rPr>
              <a:t>60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・何を信じていいか</a:t>
            </a:r>
            <a:r>
              <a:rPr lang="ja-JP" altLang="en-US" sz="800" dirty="0" smtClean="0">
                <a:latin typeface="HGPｺﾞｼｯｸM" panose="020B0600000000000000" pitchFamily="50" charset="-128"/>
                <a:ea typeface="HGPｺﾞｼｯｸM" panose="020B0600000000000000" pitchFamily="50" charset="-128"/>
              </a:rPr>
              <a:t>わからない（</a:t>
            </a:r>
            <a:r>
              <a:rPr lang="en-US" altLang="ja-JP" sz="800" dirty="0" smtClean="0">
                <a:latin typeface="HGPｺﾞｼｯｸM" panose="020B0600000000000000" pitchFamily="50" charset="-128"/>
                <a:ea typeface="HGPｺﾞｼｯｸM" panose="020B0600000000000000" pitchFamily="50" charset="-128"/>
              </a:rPr>
              <a:t>30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lang="ja-JP" altLang="en-US" sz="800" dirty="0">
                <a:latin typeface="HGPｺﾞｼｯｸM" panose="020B0600000000000000" pitchFamily="50" charset="-128"/>
                <a:ea typeface="HGPｺﾞｼｯｸM" panose="020B0600000000000000" pitchFamily="50" charset="-128"/>
              </a:rPr>
              <a:t>・子供がアレルギー持ちなので、</a:t>
            </a:r>
            <a:r>
              <a:rPr lang="ja-JP" altLang="en-US" sz="800" dirty="0" smtClean="0">
                <a:latin typeface="HGPｺﾞｼｯｸM" panose="020B0600000000000000" pitchFamily="50" charset="-128"/>
                <a:ea typeface="HGPｺﾞｼｯｸM" panose="020B0600000000000000" pitchFamily="50" charset="-128"/>
              </a:rPr>
              <a:t>アレルギー食材（</a:t>
            </a:r>
            <a:r>
              <a:rPr lang="en-US" altLang="ja-JP" sz="800" dirty="0" smtClean="0">
                <a:latin typeface="HGPｺﾞｼｯｸM" panose="020B0600000000000000" pitchFamily="50" charset="-128"/>
                <a:ea typeface="HGPｺﾞｼｯｸM" panose="020B0600000000000000" pitchFamily="50" charset="-128"/>
              </a:rPr>
              <a:t>20</a:t>
            </a:r>
            <a:r>
              <a:rPr lang="ja-JP" altLang="en-US" sz="800" dirty="0" smtClean="0">
                <a:latin typeface="HGPｺﾞｼｯｸM" panose="020B0600000000000000" pitchFamily="50" charset="-128"/>
                <a:ea typeface="HGPｺﾞｼｯｸM" panose="020B0600000000000000" pitchFamily="50" charset="-128"/>
              </a:rPr>
              <a:t>代</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女性）</a:t>
            </a:r>
            <a:endParaRPr kumimoji="1" lang="en-US" altLang="ja-JP" sz="800" dirty="0" smtClean="0">
              <a:latin typeface="HGPｺﾞｼｯｸM" panose="020B0600000000000000" pitchFamily="50" charset="-128"/>
              <a:ea typeface="HGPｺﾞｼｯｸM" panose="020B0600000000000000" pitchFamily="50" charset="-128"/>
            </a:endParaRPr>
          </a:p>
        </p:txBody>
      </p:sp>
      <p:sp>
        <p:nvSpPr>
          <p:cNvPr id="7" name="正方形/長方形 6"/>
          <p:cNvSpPr/>
          <p:nvPr/>
        </p:nvSpPr>
        <p:spPr>
          <a:xfrm>
            <a:off x="4742128" y="5055708"/>
            <a:ext cx="4320480" cy="158571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latin typeface="HGPｺﾞｼｯｸM" panose="020B0600000000000000" pitchFamily="50" charset="-128"/>
                <a:ea typeface="HGPｺﾞｼｯｸM" panose="020B0600000000000000" pitchFamily="50" charset="-128"/>
              </a:rPr>
              <a:t>【</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各項目抽出条件・キーワードについて</a:t>
            </a:r>
            <a:r>
              <a:rPr kumimoji="1" lang="en-US" altLang="ja-JP" sz="800" dirty="0" smtClean="0">
                <a:solidFill>
                  <a:schemeClr val="tx1"/>
                </a:solidFill>
                <a:latin typeface="HGPｺﾞｼｯｸM" panose="020B0600000000000000" pitchFamily="50" charset="-128"/>
                <a:ea typeface="HGPｺﾞｼｯｸM" panose="020B0600000000000000" pitchFamily="50" charset="-128"/>
              </a:rPr>
              <a:t>】※</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複数キーワードを含む</a:t>
            </a:r>
            <a:r>
              <a:rPr kumimoji="1" lang="en-US" altLang="ja-JP" sz="800" dirty="0" smtClean="0">
                <a:solidFill>
                  <a:schemeClr val="tx1"/>
                </a:solidFill>
                <a:latin typeface="HGPｺﾞｼｯｸM" panose="020B0600000000000000" pitchFamily="50" charset="-128"/>
                <a:ea typeface="HGPｺﾞｼｯｸM" panose="020B0600000000000000" pitchFamily="50" charset="-128"/>
              </a:rPr>
              <a:t>FA</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あり</a:t>
            </a:r>
            <a:endParaRPr kumimoji="1" lang="en-US" altLang="ja-JP" sz="8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800" dirty="0">
                <a:solidFill>
                  <a:schemeClr val="tx1"/>
                </a:solidFill>
                <a:latin typeface="HGPｺﾞｼｯｸM" panose="020B0600000000000000" pitchFamily="50" charset="-128"/>
                <a:ea typeface="HGPｺﾞｼｯｸM" panose="020B0600000000000000" pitchFamily="50" charset="-128"/>
              </a:rPr>
              <a:t>異物混入</a:t>
            </a:r>
            <a:r>
              <a:rPr lang="ja-JP" altLang="en-US" sz="800" dirty="0" smtClean="0">
                <a:solidFill>
                  <a:schemeClr val="tx1"/>
                </a:solidFill>
                <a:latin typeface="HGPｺﾞｼｯｸM" panose="020B0600000000000000" pitchFamily="50" charset="-128"/>
                <a:ea typeface="HGPｺﾞｼｯｸM" panose="020B0600000000000000" pitchFamily="50" charset="-128"/>
              </a:rPr>
              <a:t>：</a:t>
            </a:r>
            <a:r>
              <a:rPr lang="zh-TW" altLang="en-US" sz="800" dirty="0">
                <a:solidFill>
                  <a:schemeClr val="tx1"/>
                </a:solidFill>
                <a:latin typeface="HGPｺﾞｼｯｸM" panose="020B0600000000000000" pitchFamily="50" charset="-128"/>
                <a:ea typeface="HGPｺﾞｼｯｸM" panose="020B0600000000000000" pitchFamily="50" charset="-128"/>
              </a:rPr>
              <a:t>異物</a:t>
            </a:r>
            <a:r>
              <a:rPr lang="en-US" altLang="zh-TW" sz="800" dirty="0">
                <a:solidFill>
                  <a:schemeClr val="tx1"/>
                </a:solidFill>
                <a:latin typeface="HGPｺﾞｼｯｸM" panose="020B0600000000000000" pitchFamily="50" charset="-128"/>
                <a:ea typeface="HGPｺﾞｼｯｸM" panose="020B0600000000000000" pitchFamily="50" charset="-128"/>
              </a:rPr>
              <a:t>/</a:t>
            </a:r>
            <a:r>
              <a:rPr lang="zh-TW" altLang="en-US" sz="800" dirty="0">
                <a:solidFill>
                  <a:schemeClr val="tx1"/>
                </a:solidFill>
                <a:latin typeface="HGPｺﾞｼｯｸM" panose="020B0600000000000000" pitchFamily="50" charset="-128"/>
                <a:ea typeface="HGPｺﾞｼｯｸM" panose="020B0600000000000000" pitchFamily="50" charset="-128"/>
              </a:rPr>
              <a:t>遺物</a:t>
            </a:r>
            <a:r>
              <a:rPr lang="en-US" altLang="zh-TW" sz="800" dirty="0">
                <a:solidFill>
                  <a:schemeClr val="tx1"/>
                </a:solidFill>
                <a:latin typeface="HGPｺﾞｼｯｸM" panose="020B0600000000000000" pitchFamily="50" charset="-128"/>
                <a:ea typeface="HGPｺﾞｼｯｸM" panose="020B0600000000000000" pitchFamily="50" charset="-128"/>
              </a:rPr>
              <a:t>/</a:t>
            </a:r>
            <a:r>
              <a:rPr lang="zh-TW" altLang="en-US" sz="800" dirty="0">
                <a:solidFill>
                  <a:schemeClr val="tx1"/>
                </a:solidFill>
                <a:latin typeface="HGPｺﾞｼｯｸM" panose="020B0600000000000000" pitchFamily="50" charset="-128"/>
                <a:ea typeface="HGPｺﾞｼｯｸM" panose="020B0600000000000000" pitchFamily="50" charset="-128"/>
              </a:rPr>
              <a:t>混入</a:t>
            </a:r>
            <a:r>
              <a:rPr lang="en-US" altLang="zh-TW" sz="800" dirty="0">
                <a:solidFill>
                  <a:schemeClr val="tx1"/>
                </a:solidFill>
                <a:latin typeface="HGPｺﾞｼｯｸM" panose="020B0600000000000000" pitchFamily="50" charset="-128"/>
                <a:ea typeface="HGPｺﾞｼｯｸM" panose="020B0600000000000000" pitchFamily="50" charset="-128"/>
              </a:rPr>
              <a:t>/</a:t>
            </a:r>
            <a:r>
              <a:rPr lang="zh-TW" altLang="en-US" sz="800" dirty="0">
                <a:solidFill>
                  <a:schemeClr val="tx1"/>
                </a:solidFill>
                <a:latin typeface="HGPｺﾞｼｯｸM" panose="020B0600000000000000" pitchFamily="50" charset="-128"/>
                <a:ea typeface="HGPｺﾞｼｯｸM" panose="020B0600000000000000" pitchFamily="50" charset="-128"/>
              </a:rPr>
              <a:t>毒物（毒）</a:t>
            </a:r>
            <a:r>
              <a:rPr lang="ja-JP" altLang="en-US" sz="800" dirty="0" smtClean="0">
                <a:solidFill>
                  <a:schemeClr val="tx1"/>
                </a:solidFill>
                <a:latin typeface="HGPｺﾞｼｯｸM" panose="020B0600000000000000" pitchFamily="50" charset="-128"/>
                <a:ea typeface="HGPｺﾞｼｯｸM" panose="020B0600000000000000" pitchFamily="50" charset="-128"/>
              </a:rPr>
              <a:t>　　を含む</a:t>
            </a:r>
            <a:r>
              <a:rPr lang="en-US" altLang="ja-JP" sz="800" dirty="0" smtClean="0">
                <a:solidFill>
                  <a:schemeClr val="tx1"/>
                </a:solidFill>
                <a:latin typeface="HGPｺﾞｼｯｸM" panose="020B0600000000000000" pitchFamily="50" charset="-128"/>
                <a:ea typeface="HGPｺﾞｼｯｸM" panose="020B0600000000000000" pitchFamily="50" charset="-128"/>
              </a:rPr>
              <a:t>FA</a:t>
            </a:r>
            <a:r>
              <a:rPr lang="ja-JP" altLang="en-US" sz="800" dirty="0" err="1" smtClean="0">
                <a:solidFill>
                  <a:schemeClr val="tx1"/>
                </a:solidFill>
                <a:latin typeface="HGPｺﾞｼｯｸM" panose="020B0600000000000000" pitchFamily="50" charset="-128"/>
                <a:ea typeface="HGPｺﾞｼｯｸM" panose="020B0600000000000000" pitchFamily="50" charset="-128"/>
              </a:rPr>
              <a:t>を抽</a:t>
            </a:r>
            <a:r>
              <a:rPr lang="ja-JP" altLang="en-US" sz="800" dirty="0" smtClean="0">
                <a:solidFill>
                  <a:schemeClr val="tx1"/>
                </a:solidFill>
                <a:latin typeface="HGPｺﾞｼｯｸM" panose="020B0600000000000000" pitchFamily="50" charset="-128"/>
                <a:ea typeface="HGPｺﾞｼｯｸM" panose="020B0600000000000000" pitchFamily="50" charset="-128"/>
              </a:rPr>
              <a:t>出</a:t>
            </a:r>
            <a:endParaRPr lang="en-US" altLang="ja-JP" sz="80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800" dirty="0">
                <a:solidFill>
                  <a:schemeClr val="tx1"/>
                </a:solidFill>
                <a:latin typeface="HGPｺﾞｼｯｸM" panose="020B0600000000000000" pitchFamily="50" charset="-128"/>
                <a:ea typeface="HGPｺﾞｼｯｸM" panose="020B0600000000000000" pitchFamily="50" charset="-128"/>
              </a:rPr>
              <a:t>原産</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国：</a:t>
            </a:r>
            <a:r>
              <a:rPr lang="ja-JP" altLang="en-US" sz="800" dirty="0">
                <a:solidFill>
                  <a:schemeClr val="tx1"/>
                </a:solidFill>
                <a:latin typeface="HGPｺﾞｼｯｸM" panose="020B0600000000000000" pitchFamily="50" charset="-128"/>
                <a:ea typeface="HGPｺﾞｼｯｸM" panose="020B0600000000000000" pitchFamily="50" charset="-128"/>
              </a:rPr>
              <a:t>中国</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韓国</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外国</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海外</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生産国</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原産国</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原産地</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生産地</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産地</a:t>
            </a:r>
            <a:r>
              <a:rPr lang="en-US" altLang="ja-JP" sz="800" dirty="0">
                <a:solidFill>
                  <a:schemeClr val="tx1"/>
                </a:solidFill>
                <a:latin typeface="HGPｺﾞｼｯｸM" panose="020B0600000000000000" pitchFamily="50" charset="-128"/>
                <a:ea typeface="HGPｺﾞｼｯｸM" panose="020B0600000000000000" pitchFamily="50" charset="-128"/>
              </a:rPr>
              <a:t>/</a:t>
            </a:r>
          </a:p>
          <a:p>
            <a:r>
              <a:rPr lang="ja-JP" altLang="en-US" sz="800" dirty="0">
                <a:solidFill>
                  <a:schemeClr val="tx1"/>
                </a:solidFill>
                <a:latin typeface="HGPｺﾞｼｯｸM" panose="020B0600000000000000" pitchFamily="50" charset="-128"/>
                <a:ea typeface="HGPｺﾞｼｯｸM" panose="020B0600000000000000" pitchFamily="50" charset="-128"/>
              </a:rPr>
              <a:t>　　　　　</a:t>
            </a:r>
            <a:r>
              <a:rPr lang="ja-JP" altLang="en-US" sz="800" dirty="0" smtClean="0">
                <a:solidFill>
                  <a:schemeClr val="tx1"/>
                </a:solidFill>
                <a:latin typeface="HGPｺﾞｼｯｸM" panose="020B0600000000000000" pitchFamily="50" charset="-128"/>
                <a:ea typeface="HGPｺﾞｼｯｸM" panose="020B0600000000000000" pitchFamily="50" charset="-128"/>
              </a:rPr>
              <a:t>　山地</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アジア</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smtClean="0">
                <a:solidFill>
                  <a:schemeClr val="tx1"/>
                </a:solidFill>
                <a:latin typeface="HGPｺﾞｼｯｸM" panose="020B0600000000000000" pitchFamily="50" charset="-128"/>
                <a:ea typeface="HGPｺﾞｼｯｸM" panose="020B0600000000000000" pitchFamily="50" charset="-128"/>
              </a:rPr>
              <a:t>輸入</a:t>
            </a:r>
            <a:r>
              <a:rPr lang="en-US" altLang="ja-JP" sz="800" dirty="0" smtClean="0">
                <a:solidFill>
                  <a:schemeClr val="tx1"/>
                </a:solidFill>
                <a:latin typeface="HGPｺﾞｼｯｸM" panose="020B0600000000000000" pitchFamily="50" charset="-128"/>
                <a:ea typeface="HGPｺﾞｼｯｸM" panose="020B0600000000000000" pitchFamily="50" charset="-128"/>
              </a:rPr>
              <a:t>/</a:t>
            </a:r>
            <a:r>
              <a:rPr lang="ja-JP" altLang="en-US" sz="800" dirty="0" smtClean="0">
                <a:solidFill>
                  <a:schemeClr val="tx1"/>
                </a:solidFill>
                <a:latin typeface="HGPｺﾞｼｯｸM" panose="020B0600000000000000" pitchFamily="50" charset="-128"/>
                <a:ea typeface="HGPｺﾞｼｯｸM" panose="020B0600000000000000" pitchFamily="50" charset="-128"/>
              </a:rPr>
              <a:t>国産</a:t>
            </a:r>
            <a:r>
              <a:rPr lang="en-US" altLang="ja-JP" sz="800" dirty="0" smtClean="0">
                <a:solidFill>
                  <a:schemeClr val="tx1"/>
                </a:solidFill>
                <a:latin typeface="HGPｺﾞｼｯｸM" panose="020B0600000000000000" pitchFamily="50" charset="-128"/>
                <a:ea typeface="HGPｺﾞｼｯｸM" panose="020B0600000000000000" pitchFamily="50" charset="-128"/>
              </a:rPr>
              <a:t>/</a:t>
            </a:r>
            <a:r>
              <a:rPr lang="ja-JP" altLang="en-US" sz="800" dirty="0" smtClean="0">
                <a:solidFill>
                  <a:schemeClr val="tx1"/>
                </a:solidFill>
                <a:latin typeface="HGPｺﾞｼｯｸM" panose="020B0600000000000000" pitchFamily="50" charset="-128"/>
                <a:ea typeface="HGPｺﾞｼｯｸM" panose="020B0600000000000000" pitchFamily="50" charset="-128"/>
              </a:rPr>
              <a:t>国</a:t>
            </a:r>
            <a:r>
              <a:rPr lang="en-US" altLang="ja-JP" sz="800" dirty="0" smtClean="0">
                <a:solidFill>
                  <a:schemeClr val="tx1"/>
                </a:solidFill>
                <a:latin typeface="HGPｺﾞｼｯｸM" panose="020B0600000000000000" pitchFamily="50" charset="-128"/>
                <a:ea typeface="HGPｺﾞｼｯｸM" panose="020B0600000000000000" pitchFamily="50" charset="-128"/>
              </a:rPr>
              <a:t>/</a:t>
            </a:r>
            <a:r>
              <a:rPr lang="ja-JP" altLang="en-US" sz="800" dirty="0" smtClean="0">
                <a:solidFill>
                  <a:schemeClr val="tx1"/>
                </a:solidFill>
                <a:latin typeface="HGPｺﾞｼｯｸM" panose="020B0600000000000000" pitchFamily="50" charset="-128"/>
                <a:ea typeface="HGPｺﾞｼｯｸM" panose="020B0600000000000000" pitchFamily="50" charset="-128"/>
              </a:rPr>
              <a:t>日本</a:t>
            </a:r>
            <a:r>
              <a:rPr lang="ja-JP" altLang="en-US" sz="800" dirty="0">
                <a:solidFill>
                  <a:schemeClr val="tx1"/>
                </a:solidFill>
                <a:latin typeface="HGPｺﾞｼｯｸM" panose="020B0600000000000000" pitchFamily="50" charset="-128"/>
                <a:ea typeface="HGPｺﾞｼｯｸM" panose="020B0600000000000000" pitchFamily="50" charset="-128"/>
              </a:rPr>
              <a:t>　</a:t>
            </a:r>
            <a:r>
              <a:rPr lang="ja-JP" altLang="en-US" sz="800" dirty="0" smtClean="0">
                <a:solidFill>
                  <a:schemeClr val="tx1"/>
                </a:solidFill>
                <a:latin typeface="HGPｺﾞｼｯｸM" panose="020B0600000000000000" pitchFamily="50" charset="-128"/>
                <a:ea typeface="HGPｺﾞｼｯｸM" panose="020B0600000000000000" pitchFamily="50" charset="-128"/>
              </a:rPr>
              <a:t>を</a:t>
            </a:r>
            <a:r>
              <a:rPr lang="ja-JP" altLang="en-US" sz="800" dirty="0">
                <a:solidFill>
                  <a:schemeClr val="tx1"/>
                </a:solidFill>
                <a:latin typeface="HGPｺﾞｼｯｸM" panose="020B0600000000000000" pitchFamily="50" charset="-128"/>
                <a:ea typeface="HGPｺﾞｼｯｸM" panose="020B0600000000000000" pitchFamily="50" charset="-128"/>
              </a:rPr>
              <a:t>含む</a:t>
            </a:r>
            <a:r>
              <a:rPr lang="en-US" altLang="ja-JP" sz="800" dirty="0">
                <a:solidFill>
                  <a:schemeClr val="tx1"/>
                </a:solidFill>
                <a:latin typeface="HGPｺﾞｼｯｸM" panose="020B0600000000000000" pitchFamily="50" charset="-128"/>
                <a:ea typeface="HGPｺﾞｼｯｸM" panose="020B0600000000000000" pitchFamily="50" charset="-128"/>
              </a:rPr>
              <a:t>FA</a:t>
            </a:r>
            <a:r>
              <a:rPr lang="ja-JP" altLang="en-US" sz="800" dirty="0" err="1">
                <a:solidFill>
                  <a:schemeClr val="tx1"/>
                </a:solidFill>
                <a:latin typeface="HGPｺﾞｼｯｸM" panose="020B0600000000000000" pitchFamily="50" charset="-128"/>
                <a:ea typeface="HGPｺﾞｼｯｸM" panose="020B0600000000000000" pitchFamily="50" charset="-128"/>
              </a:rPr>
              <a:t>を抽</a:t>
            </a:r>
            <a:r>
              <a:rPr lang="ja-JP" altLang="en-US" sz="800" dirty="0" smtClean="0">
                <a:solidFill>
                  <a:schemeClr val="tx1"/>
                </a:solidFill>
                <a:latin typeface="HGPｺﾞｼｯｸM" panose="020B0600000000000000" pitchFamily="50" charset="-128"/>
                <a:ea typeface="HGPｺﾞｼｯｸM" panose="020B0600000000000000" pitchFamily="50" charset="-128"/>
              </a:rPr>
              <a:t>出</a:t>
            </a:r>
            <a:endParaRPr kumimoji="1" lang="en-US" altLang="ja-JP" sz="8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800" dirty="0">
                <a:solidFill>
                  <a:schemeClr val="tx1"/>
                </a:solidFill>
                <a:latin typeface="HGPｺﾞｼｯｸM" panose="020B0600000000000000" pitchFamily="50" charset="-128"/>
                <a:ea typeface="HGPｺﾞｼｯｸM" panose="020B0600000000000000" pitchFamily="50" charset="-128"/>
              </a:rPr>
              <a:t>偽装：偽装</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虚偽</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偽造</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偽（偽り</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真偽など）</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嘘</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うそ</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表示</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賞味</a:t>
            </a:r>
            <a:r>
              <a:rPr lang="ja-JP" altLang="en-US" sz="800" dirty="0" smtClean="0">
                <a:solidFill>
                  <a:schemeClr val="tx1"/>
                </a:solidFill>
                <a:latin typeface="HGPｺﾞｼｯｸM" panose="020B0600000000000000" pitchFamily="50" charset="-128"/>
                <a:ea typeface="HGPｺﾞｼｯｸM" panose="020B0600000000000000" pitchFamily="50" charset="-128"/>
              </a:rPr>
              <a:t>期限　</a:t>
            </a:r>
            <a:r>
              <a:rPr lang="en-US" altLang="ja-JP" sz="800" dirty="0">
                <a:solidFill>
                  <a:schemeClr val="tx1"/>
                </a:solidFill>
                <a:latin typeface="HGPｺﾞｼｯｸM" panose="020B0600000000000000" pitchFamily="50" charset="-128"/>
                <a:ea typeface="HGPｺﾞｼｯｸM" panose="020B0600000000000000" pitchFamily="50" charset="-128"/>
              </a:rPr>
              <a:t> </a:t>
            </a:r>
            <a:r>
              <a:rPr lang="ja-JP" altLang="en-US" sz="800" dirty="0" smtClean="0">
                <a:solidFill>
                  <a:schemeClr val="tx1"/>
                </a:solidFill>
                <a:latin typeface="HGPｺﾞｼｯｸM" panose="020B0600000000000000" pitchFamily="50" charset="-128"/>
                <a:ea typeface="HGPｺﾞｼｯｸM" panose="020B0600000000000000" pitchFamily="50" charset="-128"/>
              </a:rPr>
              <a:t>を含む</a:t>
            </a:r>
            <a:r>
              <a:rPr lang="en-US" altLang="ja-JP" sz="800" dirty="0" smtClean="0">
                <a:solidFill>
                  <a:schemeClr val="tx1"/>
                </a:solidFill>
                <a:latin typeface="HGPｺﾞｼｯｸM" panose="020B0600000000000000" pitchFamily="50" charset="-128"/>
                <a:ea typeface="HGPｺﾞｼｯｸM" panose="020B0600000000000000" pitchFamily="50" charset="-128"/>
              </a:rPr>
              <a:t>FA</a:t>
            </a:r>
            <a:r>
              <a:rPr lang="ja-JP" altLang="en-US" sz="800" dirty="0" err="1" smtClean="0">
                <a:solidFill>
                  <a:schemeClr val="tx1"/>
                </a:solidFill>
                <a:latin typeface="HGPｺﾞｼｯｸM" panose="020B0600000000000000" pitchFamily="50" charset="-128"/>
                <a:ea typeface="HGPｺﾞｼｯｸM" panose="020B0600000000000000" pitchFamily="50" charset="-128"/>
              </a:rPr>
              <a:t>を抽</a:t>
            </a:r>
            <a:r>
              <a:rPr lang="ja-JP" altLang="en-US" sz="800" dirty="0" smtClean="0">
                <a:solidFill>
                  <a:schemeClr val="tx1"/>
                </a:solidFill>
                <a:latin typeface="HGPｺﾞｼｯｸM" panose="020B0600000000000000" pitchFamily="50" charset="-128"/>
                <a:ea typeface="HGPｺﾞｼｯｸM" panose="020B0600000000000000" pitchFamily="50" charset="-128"/>
              </a:rPr>
              <a:t>出</a:t>
            </a:r>
            <a:endParaRPr lang="en-US" altLang="ja-JP" sz="8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800" dirty="0">
                <a:solidFill>
                  <a:schemeClr val="tx1"/>
                </a:solidFill>
                <a:latin typeface="HGPｺﾞｼｯｸM" panose="020B0600000000000000" pitchFamily="50" charset="-128"/>
                <a:ea typeface="HGPｺﾞｼｯｸM" panose="020B0600000000000000" pitchFamily="50" charset="-128"/>
              </a:rPr>
              <a:t>添加物：添加</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甘味料</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着色料</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香料</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保存料</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酸化防止剤</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遺伝子（遺伝子組み換え食品</a:t>
            </a:r>
            <a:r>
              <a:rPr lang="ja-JP" altLang="en-US" sz="800" dirty="0" smtClean="0">
                <a:solidFill>
                  <a:schemeClr val="tx1"/>
                </a:solidFill>
                <a:latin typeface="HGPｺﾞｼｯｸM" panose="020B0600000000000000" pitchFamily="50" charset="-128"/>
                <a:ea typeface="HGPｺﾞｼｯｸM" panose="020B0600000000000000" pitchFamily="50" charset="-128"/>
              </a:rPr>
              <a:t>）</a:t>
            </a:r>
            <a:endParaRPr lang="en-US" altLang="ja-JP" sz="80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800" dirty="0">
                <a:solidFill>
                  <a:schemeClr val="tx1"/>
                </a:solidFill>
                <a:latin typeface="HGPｺﾞｼｯｸM" panose="020B0600000000000000" pitchFamily="50" charset="-128"/>
                <a:ea typeface="HGPｺﾞｼｯｸM" panose="020B0600000000000000" pitchFamily="50" charset="-128"/>
              </a:rPr>
              <a:t> </a:t>
            </a:r>
            <a:r>
              <a:rPr kumimoji="1" lang="en-US" altLang="ja-JP" sz="800" dirty="0" smtClean="0">
                <a:solidFill>
                  <a:schemeClr val="tx1"/>
                </a:solidFill>
                <a:latin typeface="HGPｺﾞｼｯｸM" panose="020B0600000000000000" pitchFamily="50" charset="-128"/>
                <a:ea typeface="HGPｺﾞｼｯｸM" panose="020B0600000000000000" pitchFamily="50" charset="-128"/>
              </a:rPr>
              <a:t>          </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を含む</a:t>
            </a:r>
            <a:r>
              <a:rPr kumimoji="1" lang="en-US" altLang="ja-JP" sz="800" dirty="0" smtClean="0">
                <a:solidFill>
                  <a:schemeClr val="tx1"/>
                </a:solidFill>
                <a:latin typeface="HGPｺﾞｼｯｸM" panose="020B0600000000000000" pitchFamily="50" charset="-128"/>
                <a:ea typeface="HGPｺﾞｼｯｸM" panose="020B0600000000000000" pitchFamily="50" charset="-128"/>
              </a:rPr>
              <a:t>FA</a:t>
            </a:r>
            <a:r>
              <a:rPr kumimoji="1" lang="ja-JP" altLang="en-US" sz="800" dirty="0" err="1" smtClean="0">
                <a:solidFill>
                  <a:schemeClr val="tx1"/>
                </a:solidFill>
                <a:latin typeface="HGPｺﾞｼｯｸM" panose="020B0600000000000000" pitchFamily="50" charset="-128"/>
                <a:ea typeface="HGPｺﾞｼｯｸM" panose="020B0600000000000000" pitchFamily="50" charset="-128"/>
              </a:rPr>
              <a:t>を抽</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出</a:t>
            </a:r>
            <a:endParaRPr kumimoji="1" lang="en-US" altLang="ja-JP" sz="8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800" dirty="0">
                <a:solidFill>
                  <a:schemeClr val="tx1"/>
                </a:solidFill>
                <a:latin typeface="HGPｺﾞｼｯｸM" panose="020B0600000000000000" pitchFamily="50" charset="-128"/>
                <a:ea typeface="HGPｺﾞｼｯｸM" panose="020B0600000000000000" pitchFamily="50" charset="-128"/>
              </a:rPr>
              <a:t>外食：外食</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マクドナルド（マック</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マクド）</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ファーストフード（ファストフード）</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惣菜</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デリバリー</a:t>
            </a:r>
            <a:r>
              <a:rPr lang="en-US" altLang="ja-JP" sz="800" dirty="0" smtClean="0">
                <a:solidFill>
                  <a:schemeClr val="tx1"/>
                </a:solidFill>
                <a:latin typeface="HGPｺﾞｼｯｸM" panose="020B0600000000000000" pitchFamily="50" charset="-128"/>
                <a:ea typeface="HGPｺﾞｼｯｸM" panose="020B0600000000000000" pitchFamily="50" charset="-128"/>
              </a:rPr>
              <a:t>/</a:t>
            </a:r>
          </a:p>
          <a:p>
            <a:r>
              <a:rPr lang="ja-JP" altLang="en-US" sz="800" dirty="0">
                <a:solidFill>
                  <a:schemeClr val="tx1"/>
                </a:solidFill>
                <a:latin typeface="HGPｺﾞｼｯｸM" panose="020B0600000000000000" pitchFamily="50" charset="-128"/>
                <a:ea typeface="HGPｺﾞｼｯｸM" panose="020B0600000000000000" pitchFamily="50" charset="-128"/>
              </a:rPr>
              <a:t>　</a:t>
            </a:r>
            <a:r>
              <a:rPr lang="ja-JP" altLang="en-US" sz="800" dirty="0" smtClean="0">
                <a:solidFill>
                  <a:schemeClr val="tx1"/>
                </a:solidFill>
                <a:latin typeface="HGPｺﾞｼｯｸM" panose="020B0600000000000000" pitchFamily="50" charset="-128"/>
                <a:ea typeface="HGPｺﾞｼｯｸM" panose="020B0600000000000000" pitchFamily="50" charset="-128"/>
              </a:rPr>
              <a:t>　　　ファミリーレストラン</a:t>
            </a:r>
            <a:r>
              <a:rPr lang="ja-JP" altLang="en-US" sz="800" dirty="0">
                <a:solidFill>
                  <a:schemeClr val="tx1"/>
                </a:solidFill>
                <a:latin typeface="HGPｺﾞｼｯｸM" panose="020B0600000000000000" pitchFamily="50" charset="-128"/>
                <a:ea typeface="HGPｺﾞｼｯｸM" panose="020B0600000000000000" pitchFamily="50" charset="-128"/>
              </a:rPr>
              <a:t>（ファミレス）</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チキンナゲット（ナゲット</a:t>
            </a:r>
            <a:r>
              <a:rPr lang="ja-JP" altLang="en-US" sz="800" dirty="0" smtClean="0">
                <a:solidFill>
                  <a:schemeClr val="tx1"/>
                </a:solidFill>
                <a:latin typeface="HGPｺﾞｼｯｸM" panose="020B0600000000000000" pitchFamily="50" charset="-128"/>
                <a:ea typeface="HGPｺﾞｼｯｸM" panose="020B0600000000000000" pitchFamily="50" charset="-128"/>
              </a:rPr>
              <a:t>）　を含む</a:t>
            </a:r>
            <a:r>
              <a:rPr lang="en-US" altLang="ja-JP" sz="800" dirty="0" smtClean="0">
                <a:solidFill>
                  <a:schemeClr val="tx1"/>
                </a:solidFill>
                <a:latin typeface="HGPｺﾞｼｯｸM" panose="020B0600000000000000" pitchFamily="50" charset="-128"/>
                <a:ea typeface="HGPｺﾞｼｯｸM" panose="020B0600000000000000" pitchFamily="50" charset="-128"/>
              </a:rPr>
              <a:t>FA</a:t>
            </a:r>
            <a:r>
              <a:rPr lang="ja-JP" altLang="en-US" sz="800" dirty="0" err="1" smtClean="0">
                <a:solidFill>
                  <a:schemeClr val="tx1"/>
                </a:solidFill>
                <a:latin typeface="HGPｺﾞｼｯｸM" panose="020B0600000000000000" pitchFamily="50" charset="-128"/>
                <a:ea typeface="HGPｺﾞｼｯｸM" panose="020B0600000000000000" pitchFamily="50" charset="-128"/>
              </a:rPr>
              <a:t>を抽</a:t>
            </a:r>
            <a:r>
              <a:rPr lang="ja-JP" altLang="en-US" sz="800" dirty="0" smtClean="0">
                <a:solidFill>
                  <a:schemeClr val="tx1"/>
                </a:solidFill>
                <a:latin typeface="HGPｺﾞｼｯｸM" panose="020B0600000000000000" pitchFamily="50" charset="-128"/>
                <a:ea typeface="HGPｺﾞｼｯｸM" panose="020B0600000000000000" pitchFamily="50" charset="-128"/>
              </a:rPr>
              <a:t>出</a:t>
            </a:r>
            <a:endParaRPr lang="en-US" altLang="ja-JP" sz="80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管理・モラル・</a:t>
            </a:r>
            <a:r>
              <a:rPr lang="ja-JP" altLang="en-US" sz="800" dirty="0">
                <a:solidFill>
                  <a:schemeClr val="tx1"/>
                </a:solidFill>
                <a:latin typeface="HGPｺﾞｼｯｸM" panose="020B0600000000000000" pitchFamily="50" charset="-128"/>
                <a:ea typeface="HGPｺﾞｼｯｸM" panose="020B0600000000000000" pitchFamily="50" charset="-128"/>
              </a:rPr>
              <a:t>クレーム：管理</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モラル</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smtClean="0">
                <a:solidFill>
                  <a:schemeClr val="tx1"/>
                </a:solidFill>
                <a:latin typeface="HGPｺﾞｼｯｸM" panose="020B0600000000000000" pitchFamily="50" charset="-128"/>
                <a:ea typeface="HGPｺﾞｼｯｸM" panose="020B0600000000000000" pitchFamily="50" charset="-128"/>
              </a:rPr>
              <a:t>クレーム　を含む</a:t>
            </a:r>
            <a:r>
              <a:rPr lang="en-US" altLang="ja-JP" sz="800" dirty="0" smtClean="0">
                <a:solidFill>
                  <a:schemeClr val="tx1"/>
                </a:solidFill>
                <a:latin typeface="HGPｺﾞｼｯｸM" panose="020B0600000000000000" pitchFamily="50" charset="-128"/>
                <a:ea typeface="HGPｺﾞｼｯｸM" panose="020B0600000000000000" pitchFamily="50" charset="-128"/>
              </a:rPr>
              <a:t>FA</a:t>
            </a:r>
            <a:r>
              <a:rPr lang="ja-JP" altLang="en-US" sz="800" dirty="0" err="1" smtClean="0">
                <a:solidFill>
                  <a:schemeClr val="tx1"/>
                </a:solidFill>
                <a:latin typeface="HGPｺﾞｼｯｸM" panose="020B0600000000000000" pitchFamily="50" charset="-128"/>
                <a:ea typeface="HGPｺﾞｼｯｸM" panose="020B0600000000000000" pitchFamily="50" charset="-128"/>
              </a:rPr>
              <a:t>を抽</a:t>
            </a:r>
            <a:r>
              <a:rPr lang="ja-JP" altLang="en-US" sz="800" dirty="0" smtClean="0">
                <a:solidFill>
                  <a:schemeClr val="tx1"/>
                </a:solidFill>
                <a:latin typeface="HGPｺﾞｼｯｸM" panose="020B0600000000000000" pitchFamily="50" charset="-128"/>
                <a:ea typeface="HGPｺﾞｼｯｸM" panose="020B0600000000000000" pitchFamily="50" charset="-128"/>
              </a:rPr>
              <a:t>出</a:t>
            </a:r>
            <a:endParaRPr kumimoji="1" lang="en-US" altLang="ja-JP" sz="8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800" dirty="0">
                <a:solidFill>
                  <a:schemeClr val="tx1"/>
                </a:solidFill>
                <a:latin typeface="HGPｺﾞｼｯｸM" panose="020B0600000000000000" pitchFamily="50" charset="-128"/>
                <a:ea typeface="HGPｺﾞｼｯｸM" panose="020B0600000000000000" pitchFamily="50" charset="-128"/>
              </a:rPr>
              <a:t>放射能：放射能</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放射線</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放射</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a:solidFill>
                  <a:schemeClr val="tx1"/>
                </a:solidFill>
                <a:latin typeface="HGPｺﾞｼｯｸM" panose="020B0600000000000000" pitchFamily="50" charset="-128"/>
                <a:ea typeface="HGPｺﾞｼｯｸM" panose="020B0600000000000000" pitchFamily="50" charset="-128"/>
              </a:rPr>
              <a:t>セシウム</a:t>
            </a:r>
            <a:r>
              <a:rPr lang="en-US" altLang="ja-JP" sz="800" dirty="0">
                <a:solidFill>
                  <a:schemeClr val="tx1"/>
                </a:solidFill>
                <a:latin typeface="HGPｺﾞｼｯｸM" panose="020B0600000000000000" pitchFamily="50" charset="-128"/>
                <a:ea typeface="HGPｺﾞｼｯｸM" panose="020B0600000000000000" pitchFamily="50" charset="-128"/>
              </a:rPr>
              <a:t>/</a:t>
            </a:r>
            <a:r>
              <a:rPr lang="ja-JP" altLang="en-US" sz="800" dirty="0" smtClean="0">
                <a:solidFill>
                  <a:schemeClr val="tx1"/>
                </a:solidFill>
                <a:latin typeface="HGPｺﾞｼｯｸM" panose="020B0600000000000000" pitchFamily="50" charset="-128"/>
                <a:ea typeface="HGPｺﾞｼｯｸM" panose="020B0600000000000000" pitchFamily="50" charset="-128"/>
              </a:rPr>
              <a:t>福島　を含む</a:t>
            </a:r>
            <a:r>
              <a:rPr lang="en-US" altLang="ja-JP" sz="800" dirty="0" smtClean="0">
                <a:solidFill>
                  <a:schemeClr val="tx1"/>
                </a:solidFill>
                <a:latin typeface="HGPｺﾞｼｯｸM" panose="020B0600000000000000" pitchFamily="50" charset="-128"/>
                <a:ea typeface="HGPｺﾞｼｯｸM" panose="020B0600000000000000" pitchFamily="50" charset="-128"/>
              </a:rPr>
              <a:t>FA</a:t>
            </a:r>
            <a:r>
              <a:rPr lang="ja-JP" altLang="en-US" sz="800" dirty="0" err="1" smtClean="0">
                <a:solidFill>
                  <a:schemeClr val="tx1"/>
                </a:solidFill>
                <a:latin typeface="HGPｺﾞｼｯｸM" panose="020B0600000000000000" pitchFamily="50" charset="-128"/>
                <a:ea typeface="HGPｺﾞｼｯｸM" panose="020B0600000000000000" pitchFamily="50" charset="-128"/>
              </a:rPr>
              <a:t>を抽</a:t>
            </a:r>
            <a:r>
              <a:rPr lang="ja-JP" altLang="en-US" sz="800" dirty="0" smtClean="0">
                <a:solidFill>
                  <a:schemeClr val="tx1"/>
                </a:solidFill>
                <a:latin typeface="HGPｺﾞｼｯｸM" panose="020B0600000000000000" pitchFamily="50" charset="-128"/>
                <a:ea typeface="HGPｺﾞｼｯｸM" panose="020B0600000000000000" pitchFamily="50" charset="-128"/>
              </a:rPr>
              <a:t>出</a:t>
            </a:r>
            <a:endParaRPr lang="en-US" altLang="ja-JP" sz="80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その他：上記キーワードを</a:t>
            </a:r>
            <a:r>
              <a:rPr kumimoji="1" lang="en-US" altLang="ja-JP" sz="80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800" dirty="0" err="1" smtClean="0">
                <a:solidFill>
                  <a:schemeClr val="tx1"/>
                </a:solidFill>
                <a:latin typeface="HGPｺﾞｼｯｸM" panose="020B0600000000000000" pitchFamily="50" charset="-128"/>
                <a:ea typeface="HGPｺﾞｼｯｸM" panose="020B0600000000000000" pitchFamily="50" charset="-128"/>
              </a:rPr>
              <a:t>つも</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含まない</a:t>
            </a:r>
            <a:r>
              <a:rPr kumimoji="1" lang="en-US" altLang="ja-JP" sz="800" dirty="0" smtClean="0">
                <a:solidFill>
                  <a:schemeClr val="tx1"/>
                </a:solidFill>
                <a:latin typeface="HGPｺﾞｼｯｸM" panose="020B0600000000000000" pitchFamily="50" charset="-128"/>
                <a:ea typeface="HGPｺﾞｼｯｸM" panose="020B0600000000000000" pitchFamily="50" charset="-128"/>
              </a:rPr>
              <a:t>FA</a:t>
            </a:r>
            <a:r>
              <a:rPr kumimoji="1" lang="ja-JP" altLang="en-US" sz="800" dirty="0" err="1" smtClean="0">
                <a:solidFill>
                  <a:schemeClr val="tx1"/>
                </a:solidFill>
                <a:latin typeface="HGPｺﾞｼｯｸM" panose="020B0600000000000000" pitchFamily="50" charset="-128"/>
                <a:ea typeface="HGPｺﾞｼｯｸM" panose="020B0600000000000000" pitchFamily="50" charset="-128"/>
              </a:rPr>
              <a:t>を抽</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出</a:t>
            </a:r>
            <a:endParaRPr kumimoji="1" lang="ja-JP" altLang="en-US" sz="800" dirty="0">
              <a:solidFill>
                <a:schemeClr val="tx1"/>
              </a:solidFill>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90977" y="1014985"/>
            <a:ext cx="1024639" cy="200055"/>
          </a:xfrm>
          <a:prstGeom prst="rect">
            <a:avLst/>
          </a:prstGeom>
          <a:noFill/>
        </p:spPr>
        <p:txBody>
          <a:bodyPr wrap="none" rtlCol="0">
            <a:spAutoFit/>
          </a:bodyPr>
          <a:lstStyle/>
          <a:p>
            <a:r>
              <a:rPr lang="en-US" altLang="ja-JP" sz="700" dirty="0" smtClean="0">
                <a:latin typeface="HGPｺﾞｼｯｸM" panose="020B0600000000000000" pitchFamily="50" charset="-128"/>
                <a:ea typeface="HGPｺﾞｼｯｸM" panose="020B0600000000000000" pitchFamily="50" charset="-128"/>
              </a:rPr>
              <a:t>※</a:t>
            </a:r>
            <a:r>
              <a:rPr lang="ja-JP" altLang="en-US" sz="700" dirty="0" smtClean="0">
                <a:latin typeface="HGPｺﾞｼｯｸM" panose="020B0600000000000000" pitchFamily="50" charset="-128"/>
                <a:ea typeface="HGPｺﾞｼｯｸM" panose="020B0600000000000000" pitchFamily="50" charset="-128"/>
              </a:rPr>
              <a:t>自由回答から抜粋。</a:t>
            </a:r>
            <a:endParaRPr lang="en-US" altLang="ja-JP" sz="70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0352126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220" y="4286255"/>
            <a:ext cx="3758677" cy="246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176" y="1628800"/>
            <a:ext cx="3758677" cy="246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食意識変化</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67</a:t>
            </a:fld>
            <a:endParaRPr lang="ja-JP" altLang="en-US"/>
          </a:p>
        </p:txBody>
      </p:sp>
      <p:sp>
        <p:nvSpPr>
          <p:cNvPr id="4" name="テキスト ボックス 3"/>
          <p:cNvSpPr txBox="1"/>
          <p:nvPr/>
        </p:nvSpPr>
        <p:spPr>
          <a:xfrm>
            <a:off x="97308" y="513284"/>
            <a:ext cx="3940502"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：そのうち「もっとも意識が変化したこと」についてひとつだけお答えください。（</a:t>
            </a:r>
            <a:r>
              <a:rPr kumimoji="1" lang="en-US" altLang="ja-JP" sz="900" dirty="0" smtClean="0">
                <a:latin typeface="HGPｺﾞｼｯｸM" panose="020B0600000000000000" pitchFamily="50" charset="-128"/>
                <a:ea typeface="HGPｺﾞｼｯｸM" panose="020B0600000000000000" pitchFamily="50" charset="-128"/>
              </a:rPr>
              <a:t>SA)</a:t>
            </a:r>
            <a:endParaRPr lang="en-US" altLang="ja-JP" sz="900" dirty="0" smtClean="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・一般、喫食者とも</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「原産国を意識するようになった」が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　「工場を検査する第三者機関が必要だと感じるようになった」が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　「加工食品に使用されている食品</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原料に</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対する不安感が増した」が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　</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年前に比べ食品の品質に対する意識変化が大きくなっている。</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5038852" y="1340768"/>
            <a:ext cx="1665956" cy="21602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327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124744"/>
            <a:ext cx="4104456" cy="338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411751"/>
            <a:ext cx="4392000" cy="204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2097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総評①</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68</a:t>
            </a:fld>
            <a:endParaRPr lang="ja-JP" altLang="en-US"/>
          </a:p>
        </p:txBody>
      </p:sp>
      <p:sp>
        <p:nvSpPr>
          <p:cNvPr id="6" name="正方形/長方形 5"/>
          <p:cNvSpPr/>
          <p:nvPr/>
        </p:nvSpPr>
        <p:spPr>
          <a:xfrm>
            <a:off x="179512" y="620688"/>
            <a:ext cx="2237927" cy="216024"/>
          </a:xfrm>
          <a:prstGeom prst="rect">
            <a:avLst/>
          </a:prstGeom>
          <a:solidFill>
            <a:schemeClr val="tx1">
              <a:lumMod val="50000"/>
              <a:lumOff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00" dirty="0" smtClean="0">
                <a:solidFill>
                  <a:schemeClr val="bg1"/>
                </a:solidFill>
                <a:latin typeface="HGPｺﾞｼｯｸM" panose="020B0600000000000000" pitchFamily="50" charset="-128"/>
                <a:ea typeface="HGPｺﾞｼｯｸM" panose="020B0600000000000000" pitchFamily="50" charset="-128"/>
              </a:rPr>
              <a:t>一般消費者対象調査結果より</a:t>
            </a:r>
            <a:endParaRPr kumimoji="1" lang="ja-JP" altLang="en-US" sz="1000" dirty="0">
              <a:solidFill>
                <a:schemeClr val="bg1"/>
              </a:solidFill>
              <a:latin typeface="HGPｺﾞｼｯｸM" panose="020B0600000000000000" pitchFamily="50" charset="-128"/>
              <a:ea typeface="HGPｺﾞｼｯｸM" panose="020B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705411733"/>
              </p:ext>
            </p:extLst>
          </p:nvPr>
        </p:nvGraphicFramePr>
        <p:xfrm>
          <a:off x="310223" y="1627656"/>
          <a:ext cx="8509927" cy="1541644"/>
        </p:xfrm>
        <a:graphic>
          <a:graphicData uri="http://schemas.openxmlformats.org/drawingml/2006/table">
            <a:tbl>
              <a:tblPr firstRow="1" bandRow="1">
                <a:tableStyleId>{5C22544A-7EE6-4342-B048-85BDC9FD1C3A}</a:tableStyleId>
              </a:tblPr>
              <a:tblGrid>
                <a:gridCol w="800337"/>
                <a:gridCol w="7709590"/>
              </a:tblGrid>
              <a:tr h="385411">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うどん</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3</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週間に</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回程度以上の喫食頻度が約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6</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割と他の麺類と比べ一番高い。</a:t>
                      </a:r>
                      <a:endParaRPr kumimoji="1" lang="en-US" altLang="ja-JP" sz="800" b="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冷凍麺の認知は約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7</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割。女性や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40</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代は特に高い。喫食経験は約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6</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割と高い。</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385411">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そば</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ほとんど食べない層が徐々に増加し約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割。特に</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20</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代は</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3</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ヶ月に</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回程度以下の喫食頻度が</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5</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割強と非常に低い。だだし</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60</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代以上の喫食頻度は高い。</a:t>
                      </a:r>
                      <a:endParaRPr kumimoji="1" lang="en-US" altLang="ja-JP" sz="800" b="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冷凍麺の認知は約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3.5</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割。喫食経験は約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割と他の麺類に比べ低い。</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385411">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ラーメン</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3</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週間に</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回程度以上の喫食頻度が</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5</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割強とうどんに次いで高い。</a:t>
                      </a:r>
                      <a:endParaRPr kumimoji="1" lang="en-US" altLang="ja-JP" sz="800" b="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冷凍麺の認知は約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4</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割。喫食経験は約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割と他の麺類に比べ低い。</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385411">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スパゲティ</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3</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週間に</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回程度以上の喫食頻度は約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4</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割だが、女性に限定すれば、約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5</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割と高い。</a:t>
                      </a:r>
                      <a:endParaRPr kumimoji="1" lang="en-US" altLang="ja-JP" sz="800" b="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冷凍麺の認知は</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4</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割弱。喫食経験は約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割と、乾麺に次いで高い。（</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2012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年で</a:t>
                      </a:r>
                      <a:r>
                        <a:rPr kumimoji="1" lang="ja-JP" altLang="en-US" sz="800" b="0" dirty="0" err="1" smtClean="0">
                          <a:solidFill>
                            <a:schemeClr val="tx1"/>
                          </a:solidFill>
                          <a:latin typeface="HGPｺﾞｼｯｸM" panose="020B0600000000000000" pitchFamily="50" charset="-128"/>
                          <a:ea typeface="HGPｺﾞｼｯｸM" panose="020B0600000000000000" pitchFamily="50" charset="-128"/>
                        </a:rPr>
                        <a:t>なま</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麺を抜いて</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3</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位から</a:t>
                      </a: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位に上がった）</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5" name="テキスト ボックス 4"/>
          <p:cNvSpPr txBox="1"/>
          <p:nvPr/>
        </p:nvSpPr>
        <p:spPr>
          <a:xfrm>
            <a:off x="63803" y="919353"/>
            <a:ext cx="1973617"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喫食頻度・認知・喫食経験について</a:t>
            </a:r>
            <a:r>
              <a:rPr kumimoji="1" lang="en-US" altLang="ja-JP"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778238399"/>
              </p:ext>
            </p:extLst>
          </p:nvPr>
        </p:nvGraphicFramePr>
        <p:xfrm>
          <a:off x="303182" y="4204032"/>
          <a:ext cx="8516968" cy="1817256"/>
        </p:xfrm>
        <a:graphic>
          <a:graphicData uri="http://schemas.openxmlformats.org/drawingml/2006/table">
            <a:tbl>
              <a:tblPr firstRow="1" bandRow="1">
                <a:tableStyleId>{5C22544A-7EE6-4342-B048-85BDC9FD1C3A}</a:tableStyleId>
              </a:tblPr>
              <a:tblGrid>
                <a:gridCol w="808117"/>
                <a:gridCol w="5116885"/>
                <a:gridCol w="2591966"/>
              </a:tblGrid>
              <a:tr h="198487">
                <a:tc>
                  <a:txBody>
                    <a:bodyPr/>
                    <a:lstStyle/>
                    <a:p>
                      <a:pPr algn="ctr"/>
                      <a:endParaRPr kumimoji="1" lang="ja-JP" altLang="en-US" sz="9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smtClean="0">
                          <a:solidFill>
                            <a:schemeClr val="tx1"/>
                          </a:solidFill>
                          <a:latin typeface="HGPｺﾞｼｯｸM" panose="020B0600000000000000" pitchFamily="50" charset="-128"/>
                          <a:ea typeface="HGPｺﾞｼｯｸM" panose="020B0600000000000000" pitchFamily="50" charset="-128"/>
                        </a:rPr>
                        <a:t>最頻喫食タイプ</a:t>
                      </a:r>
                      <a:endParaRPr kumimoji="1" lang="ja-JP" altLang="en-US" sz="9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smtClean="0">
                          <a:solidFill>
                            <a:schemeClr val="tx1"/>
                          </a:solidFill>
                          <a:latin typeface="HGPｺﾞｼｯｸM" panose="020B0600000000000000" pitchFamily="50" charset="-128"/>
                          <a:ea typeface="HGPｺﾞｼｯｸM" panose="020B0600000000000000" pitchFamily="50" charset="-128"/>
                        </a:rPr>
                        <a:t>冷凍麺最頻喫食理由　麺類別特徴</a:t>
                      </a:r>
                      <a:endParaRPr kumimoji="1" lang="ja-JP" altLang="en-US" sz="9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r>
              <a:tr h="397164">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うどん</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ゆで麺が最もよく食べられる。</a:t>
                      </a:r>
                      <a:endParaRPr kumimoji="1" lang="en-US" altLang="ja-JP" sz="800" b="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2012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年と比べ乾麺と即席麺が増加。</a:t>
                      </a:r>
                      <a:r>
                        <a:rPr kumimoji="1" lang="ja-JP" altLang="en-US" sz="800" b="0" dirty="0" err="1" smtClean="0">
                          <a:solidFill>
                            <a:schemeClr val="tx1"/>
                          </a:solidFill>
                          <a:latin typeface="HGPｺﾞｼｯｸM" panose="020B0600000000000000" pitchFamily="50" charset="-128"/>
                          <a:ea typeface="HGPｺﾞｼｯｸM" panose="020B0600000000000000" pitchFamily="50" charset="-128"/>
                        </a:rPr>
                        <a:t>なま</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麺、ゆで麺、冷凍麺が減少。</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「保存性」「値頃感」「おいしさ」</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397164">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そば</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乾麺が最もよく食べられる。</a:t>
                      </a:r>
                      <a:endParaRPr kumimoji="1" lang="en-US" altLang="ja-JP" sz="800" b="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他の麺類と比べ冷凍麺は一番低い。ただし増加傾向。</a:t>
                      </a:r>
                      <a:endParaRPr kumimoji="1" lang="en-US" altLang="ja-JP" sz="800" b="0" dirty="0" smtClean="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「適量感」</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397164">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ラーメン</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即席麺が最もよく食べられる。</a:t>
                      </a:r>
                      <a:endParaRPr kumimoji="1" lang="en-US" altLang="ja-JP" sz="800" b="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他の麺類と比べ冷凍麺は一番低い。そして横ばい。</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397164">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スパゲティ</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乾麺が最もよく食べられる。</a:t>
                      </a:r>
                      <a:endParaRPr kumimoji="1" lang="en-US" altLang="ja-JP" sz="800" b="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2012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年と比べ冷凍麺は増加。増加率も高い。</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「保存性」「簡便性」「値頃感」</a:t>
                      </a:r>
                      <a:endParaRPr kumimoji="1" lang="en-US" altLang="ja-JP" sz="800" b="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「おいしさ」「ゴミ少ない」「種類豊富」</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1" name="テキスト ボックス 10"/>
          <p:cNvSpPr txBox="1"/>
          <p:nvPr/>
        </p:nvSpPr>
        <p:spPr>
          <a:xfrm>
            <a:off x="56762" y="3458321"/>
            <a:ext cx="1435008"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最頻</a:t>
            </a:r>
            <a:r>
              <a:rPr kumimoji="1" lang="ja-JP" altLang="en-US" sz="900" dirty="0" smtClean="0">
                <a:latin typeface="HGPｺﾞｼｯｸM" panose="020B0600000000000000" pitchFamily="50" charset="-128"/>
                <a:ea typeface="HGPｺﾞｼｯｸM" panose="020B0600000000000000" pitchFamily="50" charset="-128"/>
              </a:rPr>
              <a:t>喫食タイプについて</a:t>
            </a:r>
            <a:r>
              <a:rPr kumimoji="1" lang="en-US" altLang="ja-JP"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241565" y="1133888"/>
            <a:ext cx="7282763" cy="461665"/>
          </a:xfrm>
          <a:prstGeom prst="rect">
            <a:avLst/>
          </a:prstGeom>
        </p:spPr>
        <p:txBody>
          <a:bodyPr wrap="none">
            <a:spAutoFit/>
          </a:bodyPr>
          <a:lstStyle/>
          <a:p>
            <a:r>
              <a:rPr lang="ja-JP" altLang="en-US" sz="1200" b="1" dirty="0" smtClean="0">
                <a:solidFill>
                  <a:srgbClr val="CC0000"/>
                </a:solidFill>
                <a:latin typeface="HGPｺﾞｼｯｸM" panose="020B0600000000000000" pitchFamily="50" charset="-128"/>
                <a:ea typeface="HGPｺﾞｼｯｸM" panose="020B0600000000000000" pitchFamily="50" charset="-128"/>
              </a:rPr>
              <a:t>全体的にダウントレンド。その中でうどんは安定した強さ。うどんは一番喫食され、冷凍麺の認知・喫食経験は高い。</a:t>
            </a:r>
            <a:endParaRPr lang="en-US" altLang="ja-JP" sz="1200" b="1" dirty="0" smtClean="0">
              <a:solidFill>
                <a:srgbClr val="CC0000"/>
              </a:solidFill>
              <a:latin typeface="HGPｺﾞｼｯｸM" panose="020B0600000000000000" pitchFamily="50" charset="-128"/>
              <a:ea typeface="HGPｺﾞｼｯｸM" panose="020B0600000000000000" pitchFamily="50" charset="-128"/>
            </a:endParaRPr>
          </a:p>
          <a:p>
            <a:r>
              <a:rPr lang="ja-JP" altLang="en-US" sz="1200" b="1" dirty="0" smtClean="0">
                <a:solidFill>
                  <a:srgbClr val="CC0000"/>
                </a:solidFill>
                <a:latin typeface="HGPｺﾞｼｯｸM" panose="020B0600000000000000" pitchFamily="50" charset="-128"/>
                <a:ea typeface="HGPｺﾞｼｯｸM" panose="020B0600000000000000" pitchFamily="50" charset="-128"/>
              </a:rPr>
              <a:t>スパゲティは注目株。スパゲティの冷凍麺の認知・喫食経験は乾麺に次ぐ</a:t>
            </a:r>
            <a:r>
              <a:rPr lang="en-US" altLang="ja-JP" sz="1200" b="1" dirty="0" smtClean="0">
                <a:solidFill>
                  <a:srgbClr val="CC0000"/>
                </a:solidFill>
                <a:latin typeface="HGPｺﾞｼｯｸM" panose="020B0600000000000000" pitchFamily="50" charset="-128"/>
                <a:ea typeface="HGPｺﾞｼｯｸM" panose="020B0600000000000000" pitchFamily="50" charset="-128"/>
              </a:rPr>
              <a:t>2</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位に上昇。</a:t>
            </a:r>
            <a:endParaRPr lang="ja-JP" altLang="en-US" sz="1200" dirty="0">
              <a:solidFill>
                <a:srgbClr val="CC0000"/>
              </a:solidFill>
            </a:endParaRPr>
          </a:p>
        </p:txBody>
      </p:sp>
      <p:sp>
        <p:nvSpPr>
          <p:cNvPr id="17" name="正方形/長方形 16"/>
          <p:cNvSpPr/>
          <p:nvPr/>
        </p:nvSpPr>
        <p:spPr>
          <a:xfrm>
            <a:off x="214944" y="3665201"/>
            <a:ext cx="7474614" cy="461665"/>
          </a:xfrm>
          <a:prstGeom prst="rect">
            <a:avLst/>
          </a:prstGeom>
        </p:spPr>
        <p:txBody>
          <a:bodyPr wrap="square">
            <a:spAutoFit/>
          </a:bodyPr>
          <a:lstStyle/>
          <a:p>
            <a:r>
              <a:rPr lang="ja-JP" altLang="en-US" sz="1200" b="1" dirty="0">
                <a:solidFill>
                  <a:srgbClr val="CC0000"/>
                </a:solidFill>
                <a:latin typeface="HGPｺﾞｼｯｸM" panose="020B0600000000000000" pitchFamily="50" charset="-128"/>
                <a:ea typeface="HGPｺﾞｼｯｸM" panose="020B0600000000000000" pitchFamily="50" charset="-128"/>
              </a:rPr>
              <a:t>冷凍</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麺はうどんが</a:t>
            </a:r>
            <a:r>
              <a:rPr lang="en-US" altLang="ja-JP" sz="1200" b="1" dirty="0" smtClean="0">
                <a:solidFill>
                  <a:srgbClr val="CC0000"/>
                </a:solidFill>
                <a:latin typeface="HGPｺﾞｼｯｸM" panose="020B0600000000000000" pitchFamily="50" charset="-128"/>
                <a:ea typeface="HGPｺﾞｼｯｸM" panose="020B0600000000000000" pitchFamily="50" charset="-128"/>
              </a:rPr>
              <a:t>1</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位。ただし減少傾向。</a:t>
            </a:r>
            <a:endParaRPr lang="en-US" altLang="ja-JP" sz="1200" b="1" dirty="0" smtClean="0">
              <a:solidFill>
                <a:srgbClr val="CC0000"/>
              </a:solidFill>
              <a:latin typeface="HGPｺﾞｼｯｸM" panose="020B0600000000000000" pitchFamily="50" charset="-128"/>
              <a:ea typeface="HGPｺﾞｼｯｸM" panose="020B0600000000000000" pitchFamily="50" charset="-128"/>
            </a:endParaRPr>
          </a:p>
          <a:p>
            <a:r>
              <a:rPr lang="ja-JP" altLang="en-US" sz="1200" b="1" dirty="0" smtClean="0">
                <a:solidFill>
                  <a:srgbClr val="CC0000"/>
                </a:solidFill>
                <a:latin typeface="HGPｺﾞｼｯｸM" panose="020B0600000000000000" pitchFamily="50" charset="-128"/>
                <a:ea typeface="HGPｺﾞｼｯｸM" panose="020B0600000000000000" pitchFamily="50" charset="-128"/>
              </a:rPr>
              <a:t>スパゲティは増加傾向にあり、喫食理由も多岐にわたっている</a:t>
            </a:r>
            <a:r>
              <a:rPr lang="ja-JP" altLang="en-US" sz="1200" b="1" dirty="0">
                <a:solidFill>
                  <a:srgbClr val="CC0000"/>
                </a:solidFill>
                <a:latin typeface="HGPｺﾞｼｯｸM" panose="020B0600000000000000" pitchFamily="50" charset="-128"/>
                <a:ea typeface="HGPｺﾞｼｯｸM" panose="020B0600000000000000" pitchFamily="50" charset="-128"/>
              </a:rPr>
              <a:t>。</a:t>
            </a:r>
            <a:endParaRPr lang="en-US" altLang="ja-JP" sz="1200" b="1" dirty="0" smtClean="0">
              <a:solidFill>
                <a:srgbClr val="CC000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92120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2436" y="3435237"/>
            <a:ext cx="4204800" cy="320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9436" y="1185511"/>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68" y="3190572"/>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喫食頻度</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6</a:t>
            </a:fld>
            <a:endParaRPr lang="ja-JP" altLang="en-US"/>
          </a:p>
        </p:txBody>
      </p:sp>
      <p:sp>
        <p:nvSpPr>
          <p:cNvPr id="5" name="正方形/長方形 4"/>
          <p:cNvSpPr/>
          <p:nvPr/>
        </p:nvSpPr>
        <p:spPr>
          <a:xfrm>
            <a:off x="172001" y="835215"/>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smtClean="0">
                <a:solidFill>
                  <a:schemeClr val="bg1"/>
                </a:solidFill>
                <a:latin typeface="HGPｺﾞｼｯｸM" panose="020B0600000000000000" pitchFamily="50" charset="-128"/>
                <a:ea typeface="HGPｺﾞｼｯｸM" panose="020B0600000000000000" pitchFamily="50" charset="-128"/>
              </a:rPr>
              <a:t>スパゲティ</a:t>
            </a:r>
            <a:endParaRPr lang="en-US" altLang="ja-JP" sz="1050" b="1" dirty="0" smtClean="0">
              <a:solidFill>
                <a:schemeClr val="bg1"/>
              </a:solidFill>
              <a:latin typeface="HGPｺﾞｼｯｸM" panose="020B0600000000000000" pitchFamily="50" charset="-128"/>
              <a:ea typeface="HGPｺﾞｼｯｸM" panose="020B0600000000000000" pitchFamily="50" charset="-128"/>
            </a:endParaRPr>
          </a:p>
        </p:txBody>
      </p:sp>
      <p:sp>
        <p:nvSpPr>
          <p:cNvPr id="6" name="正方形/長方形 5"/>
          <p:cNvSpPr/>
          <p:nvPr/>
        </p:nvSpPr>
        <p:spPr>
          <a:xfrm>
            <a:off x="172001" y="1185511"/>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172001"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4572000" y="0"/>
            <a:ext cx="4572000" cy="1125538"/>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2005</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年より徐々</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に減少傾向。</a:t>
            </a:r>
            <a:endParaRPr lang="en-US" altLang="ja-JP" sz="1000" dirty="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・地域差は東ほど高い。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70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代以上が低い。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テキスト ボックス 13"/>
          <p:cNvSpPr txBox="1"/>
          <p:nvPr/>
        </p:nvSpPr>
        <p:spPr>
          <a:xfrm>
            <a:off x="78929" y="474097"/>
            <a:ext cx="3284874"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：あなたは、以下の麺類をどれくらいの頻度で食べますか？（</a:t>
            </a:r>
            <a:r>
              <a:rPr kumimoji="1" lang="en-US" altLang="ja-JP" sz="900" dirty="0" smtClean="0">
                <a:latin typeface="HGPｺﾞｼｯｸM" panose="020B0600000000000000" pitchFamily="50" charset="-128"/>
                <a:ea typeface="HGPｺﾞｼｯｸM" panose="020B0600000000000000" pitchFamily="50" charset="-128"/>
              </a:rPr>
              <a:t>SA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7"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7090" b="3533"/>
          <a:stretch/>
        </p:blipFill>
        <p:spPr bwMode="auto">
          <a:xfrm>
            <a:off x="4755600" y="6613352"/>
            <a:ext cx="4204800" cy="16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107504" y="2461390"/>
            <a:ext cx="2016899" cy="184666"/>
          </a:xfrm>
          <a:prstGeom prst="rect">
            <a:avLst/>
          </a:prstGeom>
          <a:noFill/>
        </p:spPr>
        <p:txBody>
          <a:bodyPr wrap="none" rtlCol="0">
            <a:spAutoFit/>
          </a:bodyPr>
          <a:lstStyle/>
          <a:p>
            <a:r>
              <a:rPr lang="en-US" altLang="ja-JP" sz="600" dirty="0" smtClean="0">
                <a:latin typeface="HGPｺﾞｼｯｸM" panose="020B0600000000000000" pitchFamily="50" charset="-128"/>
                <a:ea typeface="HGPｺﾞｼｯｸM" panose="020B0600000000000000" pitchFamily="50" charset="-128"/>
              </a:rPr>
              <a:t>※</a:t>
            </a:r>
            <a:r>
              <a:rPr lang="ja-JP" altLang="en-US" sz="600" dirty="0" smtClean="0">
                <a:latin typeface="HGPｺﾞｼｯｸM" panose="020B0600000000000000" pitchFamily="50" charset="-128"/>
                <a:ea typeface="HGPｺﾞｼｯｸM" panose="020B0600000000000000" pitchFamily="50" charset="-128"/>
              </a:rPr>
              <a:t>「それ以下」には「この麺は食べたことがない」を含みます</a:t>
            </a:r>
            <a:endParaRPr lang="en-US" altLang="ja-JP" sz="600" dirty="0" smtClean="0">
              <a:latin typeface="HGPｺﾞｼｯｸM" panose="020B0600000000000000" pitchFamily="50" charset="-128"/>
              <a:ea typeface="HGPｺﾞｼｯｸM" panose="020B0600000000000000" pitchFamily="50" charset="-128"/>
            </a:endParaRP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001" y="1484784"/>
            <a:ext cx="3729600" cy="102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3267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総評②</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69</a:t>
            </a:fld>
            <a:endParaRPr lang="ja-JP" altLang="en-US"/>
          </a:p>
        </p:txBody>
      </p:sp>
      <p:grpSp>
        <p:nvGrpSpPr>
          <p:cNvPr id="8" name="グループ化 7"/>
          <p:cNvGrpSpPr/>
          <p:nvPr/>
        </p:nvGrpSpPr>
        <p:grpSpPr>
          <a:xfrm>
            <a:off x="64972" y="2924944"/>
            <a:ext cx="7171852" cy="779746"/>
            <a:chOff x="64972" y="2924944"/>
            <a:chExt cx="7171852" cy="779746"/>
          </a:xfrm>
        </p:grpSpPr>
        <p:sp>
          <p:nvSpPr>
            <p:cNvPr id="45" name="テキスト ボックス 44"/>
            <p:cNvSpPr txBox="1"/>
            <p:nvPr/>
          </p:nvSpPr>
          <p:spPr>
            <a:xfrm>
              <a:off x="64972" y="2924944"/>
              <a:ext cx="1620957"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冷凍</a:t>
              </a:r>
              <a:r>
                <a:rPr kumimoji="1" lang="ja-JP" altLang="en-US" sz="900" dirty="0" err="1" smtClean="0">
                  <a:latin typeface="HGPｺﾞｼｯｸM" panose="020B0600000000000000" pitchFamily="50" charset="-128"/>
                  <a:ea typeface="HGPｺﾞｼｯｸM" panose="020B0600000000000000" pitchFamily="50" charset="-128"/>
                </a:rPr>
                <a:t>めんの</a:t>
              </a:r>
              <a:r>
                <a:rPr kumimoji="1" lang="ja-JP" altLang="en-US" sz="900" dirty="0" smtClean="0">
                  <a:latin typeface="HGPｺﾞｼｯｸM" panose="020B0600000000000000" pitchFamily="50" charset="-128"/>
                  <a:ea typeface="HGPｺﾞｼｯｸM" panose="020B0600000000000000" pitchFamily="50" charset="-128"/>
                </a:rPr>
                <a:t>イメージについて</a:t>
              </a:r>
              <a:r>
                <a:rPr kumimoji="1" lang="en-US" altLang="ja-JP"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46" name="テキスト ボックス 45"/>
            <p:cNvSpPr txBox="1"/>
            <p:nvPr/>
          </p:nvSpPr>
          <p:spPr>
            <a:xfrm>
              <a:off x="240887" y="3366136"/>
              <a:ext cx="3445174" cy="338554"/>
            </a:xfrm>
            <a:prstGeom prst="rect">
              <a:avLst/>
            </a:prstGeom>
            <a:noFill/>
          </p:spPr>
          <p:txBody>
            <a:bodyPr wrap="none" rtlCol="0">
              <a:spAutoFit/>
            </a:bodyPr>
            <a:lstStyle/>
            <a:p>
              <a:r>
                <a:rPr kumimoji="1" lang="ja-JP" altLang="en-US" sz="800" dirty="0" smtClean="0">
                  <a:latin typeface="HGPｺﾞｼｯｸM" panose="020B0600000000000000" pitchFamily="50" charset="-128"/>
                  <a:ea typeface="HGPｺﾞｼｯｸM" panose="020B0600000000000000" pitchFamily="50" charset="-128"/>
                </a:rPr>
                <a:t>・良いイメージは「保存性」と「簡便性」が上位で、女性がそれを強く感じている。</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・悪いイメージは「冷蔵庫の中で場所を取る」が</a:t>
              </a:r>
              <a:r>
                <a:rPr lang="en-US" altLang="ja-JP" sz="800" dirty="0" smtClean="0">
                  <a:latin typeface="HGPｺﾞｼｯｸM" panose="020B0600000000000000" pitchFamily="50" charset="-128"/>
                  <a:ea typeface="HGPｺﾞｼｯｸM" panose="020B0600000000000000" pitchFamily="50" charset="-128"/>
                </a:rPr>
                <a:t>4</a:t>
              </a:r>
              <a:r>
                <a:rPr lang="ja-JP" altLang="en-US" sz="800" dirty="0" smtClean="0">
                  <a:latin typeface="HGPｺﾞｼｯｸM" panose="020B0600000000000000" pitchFamily="50" charset="-128"/>
                  <a:ea typeface="HGPｺﾞｼｯｸM" panose="020B0600000000000000" pitchFamily="50" charset="-128"/>
                </a:rPr>
                <a:t>割強と最も高い。</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56" name="正方形/長方形 55"/>
            <p:cNvSpPr/>
            <p:nvPr/>
          </p:nvSpPr>
          <p:spPr>
            <a:xfrm>
              <a:off x="250191" y="3142857"/>
              <a:ext cx="6986633" cy="276999"/>
            </a:xfrm>
            <a:prstGeom prst="rect">
              <a:avLst/>
            </a:prstGeom>
          </p:spPr>
          <p:txBody>
            <a:bodyPr wrap="square">
              <a:spAutoFit/>
            </a:bodyPr>
            <a:lstStyle/>
            <a:p>
              <a:r>
                <a:rPr lang="ja-JP" altLang="en-US" sz="1200" b="1" dirty="0" smtClean="0">
                  <a:solidFill>
                    <a:srgbClr val="CC0000"/>
                  </a:solidFill>
                  <a:latin typeface="HGPｺﾞｼｯｸM" panose="020B0600000000000000" pitchFamily="50" charset="-128"/>
                  <a:ea typeface="HGPｺﾞｼｯｸM" panose="020B0600000000000000" pitchFamily="50" charset="-128"/>
                </a:rPr>
                <a:t>冷凍</a:t>
              </a:r>
              <a:r>
                <a:rPr lang="ja-JP" altLang="en-US" sz="1200" b="1" dirty="0" err="1" smtClean="0">
                  <a:solidFill>
                    <a:srgbClr val="CC0000"/>
                  </a:solidFill>
                  <a:latin typeface="HGPｺﾞｼｯｸM" panose="020B0600000000000000" pitchFamily="50" charset="-128"/>
                  <a:ea typeface="HGPｺﾞｼｯｸM" panose="020B0600000000000000" pitchFamily="50" charset="-128"/>
                </a:rPr>
                <a:t>めんは</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長期</a:t>
              </a:r>
              <a:r>
                <a:rPr lang="ja-JP" altLang="en-US" sz="1200" b="1" dirty="0">
                  <a:solidFill>
                    <a:srgbClr val="CC0000"/>
                  </a:solidFill>
                  <a:latin typeface="HGPｺﾞｼｯｸM" panose="020B0600000000000000" pitchFamily="50" charset="-128"/>
                  <a:ea typeface="HGPｺﾞｼｯｸM" panose="020B0600000000000000" pitchFamily="50" charset="-128"/>
                </a:rPr>
                <a:t>保存出来て良いが、保存する場所がないというジレンマを感じているようだ</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a:t>
              </a:r>
              <a:endParaRPr lang="ja-JP" altLang="en-US" sz="1200" dirty="0">
                <a:solidFill>
                  <a:srgbClr val="CC0000"/>
                </a:solidFill>
              </a:endParaRPr>
            </a:p>
          </p:txBody>
        </p:sp>
      </p:grpSp>
      <p:grpSp>
        <p:nvGrpSpPr>
          <p:cNvPr id="5" name="グループ化 4"/>
          <p:cNvGrpSpPr/>
          <p:nvPr/>
        </p:nvGrpSpPr>
        <p:grpSpPr>
          <a:xfrm>
            <a:off x="68564" y="3905277"/>
            <a:ext cx="7167732" cy="770602"/>
            <a:chOff x="68564" y="4005064"/>
            <a:chExt cx="7167732" cy="770602"/>
          </a:xfrm>
        </p:grpSpPr>
        <p:sp>
          <p:nvSpPr>
            <p:cNvPr id="48" name="テキスト ボックス 47"/>
            <p:cNvSpPr txBox="1"/>
            <p:nvPr/>
          </p:nvSpPr>
          <p:spPr>
            <a:xfrm>
              <a:off x="68564" y="4005064"/>
              <a:ext cx="139653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a:t>
              </a:r>
              <a:r>
                <a:rPr lang="ja-JP" altLang="en-US" sz="900" dirty="0">
                  <a:latin typeface="HGPｺﾞｼｯｸM" panose="020B0600000000000000" pitchFamily="50" charset="-128"/>
                  <a:ea typeface="HGPｺﾞｼｯｸM" panose="020B0600000000000000" pitchFamily="50" charset="-128"/>
                </a:rPr>
                <a:t>特長</a:t>
              </a:r>
              <a:r>
                <a:rPr lang="ja-JP" altLang="en-US" sz="900" dirty="0" smtClean="0">
                  <a:latin typeface="HGPｺﾞｼｯｸM" panose="020B0600000000000000" pitchFamily="50" charset="-128"/>
                  <a:ea typeface="HGPｺﾞｼｯｸM" panose="020B0600000000000000" pitchFamily="50" charset="-128"/>
                </a:rPr>
                <a:t>別魅力度</a:t>
              </a:r>
              <a:r>
                <a:rPr kumimoji="1" lang="ja-JP" altLang="en-US" sz="900" dirty="0" smtClean="0">
                  <a:latin typeface="HGPｺﾞｼｯｸM" panose="020B0600000000000000" pitchFamily="50" charset="-128"/>
                  <a:ea typeface="HGPｺﾞｼｯｸM" panose="020B0600000000000000" pitchFamily="50" charset="-128"/>
                </a:rPr>
                <a:t>について</a:t>
              </a:r>
              <a:r>
                <a:rPr kumimoji="1" lang="en-US" altLang="ja-JP"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49" name="テキスト ボックス 48"/>
            <p:cNvSpPr txBox="1"/>
            <p:nvPr/>
          </p:nvSpPr>
          <p:spPr>
            <a:xfrm>
              <a:off x="244479" y="4437112"/>
              <a:ext cx="4376519" cy="338554"/>
            </a:xfrm>
            <a:prstGeom prst="rect">
              <a:avLst/>
            </a:prstGeom>
            <a:noFill/>
          </p:spPr>
          <p:txBody>
            <a:bodyPr wrap="none" rtlCol="0">
              <a:spAutoFit/>
            </a:bodyPr>
            <a:lstStyle/>
            <a:p>
              <a:r>
                <a:rPr kumimoji="1" lang="ja-JP" altLang="en-US"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全体として</a:t>
              </a:r>
              <a:r>
                <a:rPr kumimoji="1" lang="ja-JP" altLang="en-US" sz="800" dirty="0" smtClean="0">
                  <a:latin typeface="HGPｺﾞｼｯｸM" panose="020B0600000000000000" pitchFamily="50" charset="-128"/>
                  <a:ea typeface="HGPｺﾞｼｯｸM" panose="020B0600000000000000" pitchFamily="50" charset="-128"/>
                </a:rPr>
                <a:t>冷凍</a:t>
              </a:r>
              <a:r>
                <a:rPr kumimoji="1" lang="ja-JP" altLang="en-US" sz="800" dirty="0" err="1" smtClean="0">
                  <a:latin typeface="HGPｺﾞｼｯｸM" panose="020B0600000000000000" pitchFamily="50" charset="-128"/>
                  <a:ea typeface="HGPｺﾞｼｯｸM" panose="020B0600000000000000" pitchFamily="50" charset="-128"/>
                </a:rPr>
                <a:t>め</a:t>
              </a:r>
              <a:r>
                <a:rPr lang="ja-JP" altLang="en-US" sz="800" dirty="0" err="1">
                  <a:latin typeface="HGPｺﾞｼｯｸM" panose="020B0600000000000000" pitchFamily="50" charset="-128"/>
                  <a:ea typeface="HGPｺﾞｼｯｸM" panose="020B0600000000000000" pitchFamily="50" charset="-128"/>
                </a:rPr>
                <a:t>ん</a:t>
              </a:r>
              <a:r>
                <a:rPr kumimoji="1" lang="ja-JP" altLang="en-US" sz="800" dirty="0" err="1" smtClean="0">
                  <a:latin typeface="HGPｺﾞｼｯｸM" panose="020B0600000000000000" pitchFamily="50" charset="-128"/>
                  <a:ea typeface="HGPｺﾞｼｯｸM" panose="020B0600000000000000" pitchFamily="50" charset="-128"/>
                </a:rPr>
                <a:t>の</a:t>
              </a:r>
              <a:r>
                <a:rPr kumimoji="1" lang="ja-JP" altLang="en-US" sz="800" dirty="0" smtClean="0">
                  <a:latin typeface="HGPｺﾞｼｯｸM" panose="020B0600000000000000" pitchFamily="50" charset="-128"/>
                  <a:ea typeface="HGPｺﾞｼｯｸM" panose="020B0600000000000000" pitchFamily="50" charset="-128"/>
                </a:rPr>
                <a:t>特長について魅力を感じている。特に女性や</a:t>
              </a:r>
              <a:r>
                <a:rPr kumimoji="1" lang="en-US" altLang="ja-JP" sz="800" dirty="0" smtClean="0">
                  <a:latin typeface="HGPｺﾞｼｯｸM" panose="020B0600000000000000" pitchFamily="50" charset="-128"/>
                  <a:ea typeface="HGPｺﾞｼｯｸM" panose="020B0600000000000000" pitchFamily="50" charset="-128"/>
                </a:rPr>
                <a:t>60</a:t>
              </a:r>
              <a:r>
                <a:rPr kumimoji="1" lang="ja-JP" altLang="en-US" sz="800" dirty="0" smtClean="0">
                  <a:latin typeface="HGPｺﾞｼｯｸM" panose="020B0600000000000000" pitchFamily="50" charset="-128"/>
                  <a:ea typeface="HGPｺﾞｼｯｸM" panose="020B0600000000000000" pitchFamily="50" charset="-128"/>
                </a:rPr>
                <a:t>代がその傾向が強い。</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女性</a:t>
              </a:r>
              <a:r>
                <a:rPr lang="ja-JP" altLang="en-US" sz="800" dirty="0" smtClean="0">
                  <a:latin typeface="HGPｺﾞｼｯｸM" panose="020B0600000000000000" pitchFamily="50" charset="-128"/>
                  <a:ea typeface="HGPｺﾞｼｯｸM" panose="020B0600000000000000" pitchFamily="50" charset="-128"/>
                </a:rPr>
                <a:t>の魅力度は「保存料不要で長持ち」が</a:t>
              </a:r>
              <a:r>
                <a:rPr lang="en-US" altLang="ja-JP" sz="800" dirty="0" smtClean="0">
                  <a:latin typeface="HGPｺﾞｼｯｸM" panose="020B0600000000000000" pitchFamily="50" charset="-128"/>
                  <a:ea typeface="HGPｺﾞｼｯｸM" panose="020B0600000000000000" pitchFamily="50" charset="-128"/>
                </a:rPr>
                <a:t>1</a:t>
              </a:r>
              <a:r>
                <a:rPr lang="ja-JP" altLang="en-US" sz="800" dirty="0" smtClean="0">
                  <a:latin typeface="HGPｺﾞｼｯｸM" panose="020B0600000000000000" pitchFamily="50" charset="-128"/>
                  <a:ea typeface="HGPｺﾞｼｯｸM" panose="020B0600000000000000" pitchFamily="50" charset="-128"/>
                </a:rPr>
                <a:t>位。「いつでもすぐ本物を」が</a:t>
              </a:r>
              <a:r>
                <a:rPr lang="en-US" altLang="ja-JP" sz="800" dirty="0" smtClean="0">
                  <a:latin typeface="HGPｺﾞｼｯｸM" panose="020B0600000000000000" pitchFamily="50" charset="-128"/>
                  <a:ea typeface="HGPｺﾞｼｯｸM" panose="020B0600000000000000" pitchFamily="50" charset="-128"/>
                </a:rPr>
                <a:t>2</a:t>
              </a:r>
              <a:r>
                <a:rPr lang="ja-JP" altLang="en-US" sz="800" dirty="0" smtClean="0">
                  <a:latin typeface="HGPｺﾞｼｯｸM" panose="020B0600000000000000" pitchFamily="50" charset="-128"/>
                  <a:ea typeface="HGPｺﾞｼｯｸM" panose="020B0600000000000000" pitchFamily="50" charset="-128"/>
                </a:rPr>
                <a:t>位。「急速冷凍」が</a:t>
              </a:r>
              <a:r>
                <a:rPr lang="en-US" altLang="ja-JP" sz="800" dirty="0" smtClean="0">
                  <a:latin typeface="HGPｺﾞｼｯｸM" panose="020B0600000000000000" pitchFamily="50" charset="-128"/>
                  <a:ea typeface="HGPｺﾞｼｯｸM" panose="020B0600000000000000" pitchFamily="50" charset="-128"/>
                </a:rPr>
                <a:t>3</a:t>
              </a:r>
              <a:r>
                <a:rPr lang="ja-JP" altLang="en-US" sz="800" dirty="0" smtClean="0">
                  <a:latin typeface="HGPｺﾞｼｯｸM" panose="020B0600000000000000" pitchFamily="50" charset="-128"/>
                  <a:ea typeface="HGPｺﾞｼｯｸM" panose="020B0600000000000000" pitchFamily="50" charset="-128"/>
                </a:rPr>
                <a:t>位。</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57" name="正方形/長方形 56"/>
            <p:cNvSpPr/>
            <p:nvPr/>
          </p:nvSpPr>
          <p:spPr>
            <a:xfrm>
              <a:off x="249663" y="4212435"/>
              <a:ext cx="6986633" cy="276999"/>
            </a:xfrm>
            <a:prstGeom prst="rect">
              <a:avLst/>
            </a:prstGeom>
          </p:spPr>
          <p:txBody>
            <a:bodyPr wrap="square">
              <a:spAutoFit/>
            </a:bodyPr>
            <a:lstStyle/>
            <a:p>
              <a:r>
                <a:rPr lang="ja-JP" altLang="en-US" sz="1200" b="1" dirty="0" smtClean="0">
                  <a:solidFill>
                    <a:srgbClr val="CC0000"/>
                  </a:solidFill>
                  <a:latin typeface="HGPｺﾞｼｯｸM" panose="020B0600000000000000" pitchFamily="50" charset="-128"/>
                  <a:ea typeface="HGPｺﾞｼｯｸM" panose="020B0600000000000000" pitchFamily="50" charset="-128"/>
                </a:rPr>
                <a:t>冷凍</a:t>
              </a:r>
              <a:r>
                <a:rPr lang="ja-JP" altLang="en-US" sz="1200" b="1" dirty="0" err="1" smtClean="0">
                  <a:solidFill>
                    <a:srgbClr val="CC0000"/>
                  </a:solidFill>
                  <a:latin typeface="HGPｺﾞｼｯｸM" panose="020B0600000000000000" pitchFamily="50" charset="-128"/>
                  <a:ea typeface="HGPｺﾞｼｯｸM" panose="020B0600000000000000" pitchFamily="50" charset="-128"/>
                </a:rPr>
                <a:t>めんの</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特長は女性や</a:t>
              </a:r>
              <a:r>
                <a:rPr lang="en-US" altLang="ja-JP" sz="1200" b="1" dirty="0" smtClean="0">
                  <a:solidFill>
                    <a:srgbClr val="CC0000"/>
                  </a:solidFill>
                  <a:latin typeface="HGPｺﾞｼｯｸM" panose="020B0600000000000000" pitchFamily="50" charset="-128"/>
                  <a:ea typeface="HGPｺﾞｼｯｸM" panose="020B0600000000000000" pitchFamily="50" charset="-128"/>
                </a:rPr>
                <a:t>60</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代を中心に魅力的と感じている。</a:t>
              </a:r>
              <a:endParaRPr lang="ja-JP" altLang="en-US" sz="1200" dirty="0">
                <a:solidFill>
                  <a:srgbClr val="CC0000"/>
                </a:solidFill>
              </a:endParaRPr>
            </a:p>
          </p:txBody>
        </p:sp>
      </p:grpSp>
      <p:grpSp>
        <p:nvGrpSpPr>
          <p:cNvPr id="7" name="グループ化 6"/>
          <p:cNvGrpSpPr/>
          <p:nvPr/>
        </p:nvGrpSpPr>
        <p:grpSpPr>
          <a:xfrm>
            <a:off x="64972" y="4876466"/>
            <a:ext cx="7171324" cy="785410"/>
            <a:chOff x="64972" y="4926360"/>
            <a:chExt cx="7171324" cy="785410"/>
          </a:xfrm>
        </p:grpSpPr>
        <p:sp>
          <p:nvSpPr>
            <p:cNvPr id="51" name="テキスト ボックス 50"/>
            <p:cNvSpPr txBox="1"/>
            <p:nvPr/>
          </p:nvSpPr>
          <p:spPr>
            <a:xfrm>
              <a:off x="64972" y="4926360"/>
              <a:ext cx="1217000"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〈RMK</a:t>
              </a:r>
              <a:r>
                <a:rPr kumimoji="1" lang="ja-JP" altLang="en-US" sz="900" dirty="0" smtClean="0">
                  <a:latin typeface="HGPｺﾞｼｯｸM" panose="020B0600000000000000" pitchFamily="50" charset="-128"/>
                  <a:ea typeface="HGPｺﾞｼｯｸM" panose="020B0600000000000000" pitchFamily="50" charset="-128"/>
                </a:rPr>
                <a:t>マークについて</a:t>
              </a:r>
              <a:r>
                <a:rPr kumimoji="1" lang="en-US" altLang="ja-JP"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52" name="テキスト ボックス 51"/>
            <p:cNvSpPr txBox="1"/>
            <p:nvPr/>
          </p:nvSpPr>
          <p:spPr>
            <a:xfrm>
              <a:off x="240887" y="5373216"/>
              <a:ext cx="4281941" cy="338554"/>
            </a:xfrm>
            <a:prstGeom prst="rect">
              <a:avLst/>
            </a:prstGeom>
            <a:noFill/>
          </p:spPr>
          <p:txBody>
            <a:bodyPr wrap="none" rtlCol="0">
              <a:spAutoFit/>
            </a:bodyPr>
            <a:lstStyle/>
            <a:p>
              <a:r>
                <a:rPr kumimoji="1" lang="ja-JP" altLang="en-US" sz="800" dirty="0" smtClean="0">
                  <a:latin typeface="HGPｺﾞｼｯｸM" panose="020B0600000000000000" pitchFamily="50" charset="-128"/>
                  <a:ea typeface="HGPｺﾞｼｯｸM" panose="020B0600000000000000" pitchFamily="50" charset="-128"/>
                </a:rPr>
                <a:t>・</a:t>
              </a:r>
              <a:r>
                <a:rPr kumimoji="1" lang="en-US" altLang="ja-JP" sz="800" dirty="0" smtClean="0">
                  <a:latin typeface="HGPｺﾞｼｯｸM" panose="020B0600000000000000" pitchFamily="50" charset="-128"/>
                  <a:ea typeface="HGPｺﾞｼｯｸM" panose="020B0600000000000000" pitchFamily="50" charset="-128"/>
                </a:rPr>
                <a:t>2009</a:t>
              </a:r>
              <a:r>
                <a:rPr kumimoji="1" lang="ja-JP" altLang="en-US" sz="800" dirty="0" smtClean="0">
                  <a:latin typeface="HGPｺﾞｼｯｸM" panose="020B0600000000000000" pitchFamily="50" charset="-128"/>
                  <a:ea typeface="HGPｺﾞｼｯｸM" panose="020B0600000000000000" pitchFamily="50" charset="-128"/>
                </a:rPr>
                <a:t>年より認知率はほぼ横ばい。見たことはないが約</a:t>
              </a:r>
              <a:r>
                <a:rPr kumimoji="1" lang="en-US" altLang="ja-JP" sz="800" dirty="0" smtClean="0">
                  <a:latin typeface="HGPｺﾞｼｯｸM" panose="020B0600000000000000" pitchFamily="50" charset="-128"/>
                  <a:ea typeface="HGPｺﾞｼｯｸM" panose="020B0600000000000000" pitchFamily="50" charset="-128"/>
                </a:rPr>
                <a:t>9</a:t>
              </a:r>
              <a:r>
                <a:rPr kumimoji="1" lang="ja-JP" altLang="en-US" sz="800" dirty="0" smtClean="0">
                  <a:latin typeface="HGPｺﾞｼｯｸM" panose="020B0600000000000000" pitchFamily="50" charset="-128"/>
                  <a:ea typeface="HGPｺﾞｼｯｸM" panose="020B0600000000000000" pitchFamily="50" charset="-128"/>
                </a:rPr>
                <a:t>割。</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2012</a:t>
              </a:r>
              <a:r>
                <a:rPr lang="ja-JP" altLang="en-US" sz="800" dirty="0" smtClean="0">
                  <a:latin typeface="HGPｺﾞｼｯｸM" panose="020B0600000000000000" pitchFamily="50" charset="-128"/>
                  <a:ea typeface="HGPｺﾞｼｯｸM" panose="020B0600000000000000" pitchFamily="50" charset="-128"/>
                </a:rPr>
                <a:t>年に比べ</a:t>
              </a:r>
              <a:r>
                <a:rPr lang="en-US" altLang="ja-JP" sz="800" dirty="0" smtClean="0">
                  <a:latin typeface="HGPｺﾞｼｯｸM" panose="020B0600000000000000" pitchFamily="50" charset="-128"/>
                  <a:ea typeface="HGPｺﾞｼｯｸM" panose="020B0600000000000000" pitchFamily="50" charset="-128"/>
                </a:rPr>
                <a:t>RMK</a:t>
              </a:r>
              <a:r>
                <a:rPr lang="ja-JP" altLang="en-US" sz="800" dirty="0" smtClean="0">
                  <a:latin typeface="HGPｺﾞｼｯｸM" panose="020B0600000000000000" pitchFamily="50" charset="-128"/>
                  <a:ea typeface="HGPｺﾞｼｯｸM" panose="020B0600000000000000" pitchFamily="50" charset="-128"/>
                </a:rPr>
                <a:t>マーク認識後影響ある人は減少。ただし女性や高齢層には影響が高い傾向。</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58" name="正方形/長方形 57"/>
            <p:cNvSpPr/>
            <p:nvPr/>
          </p:nvSpPr>
          <p:spPr>
            <a:xfrm>
              <a:off x="249663" y="5149192"/>
              <a:ext cx="6986633" cy="276999"/>
            </a:xfrm>
            <a:prstGeom prst="rect">
              <a:avLst/>
            </a:prstGeom>
          </p:spPr>
          <p:txBody>
            <a:bodyPr wrap="square">
              <a:spAutoFit/>
            </a:bodyPr>
            <a:lstStyle/>
            <a:p>
              <a:r>
                <a:rPr lang="ja-JP" altLang="en-US" sz="1200" b="1" dirty="0" smtClean="0">
                  <a:solidFill>
                    <a:srgbClr val="CC0000"/>
                  </a:solidFill>
                  <a:latin typeface="HGPｺﾞｼｯｸM" panose="020B0600000000000000" pitchFamily="50" charset="-128"/>
                  <a:ea typeface="HGPｺﾞｼｯｸM" panose="020B0600000000000000" pitchFamily="50" charset="-128"/>
                </a:rPr>
                <a:t>マーク認知率は向上せず。女性や高齢層を中心に影響を与えられる可能性あり。</a:t>
              </a:r>
              <a:endParaRPr lang="ja-JP" altLang="en-US" sz="1200" dirty="0">
                <a:solidFill>
                  <a:srgbClr val="CC0000"/>
                </a:solidFill>
              </a:endParaRPr>
            </a:p>
          </p:txBody>
        </p:sp>
      </p:grpSp>
      <p:graphicFrame>
        <p:nvGraphicFramePr>
          <p:cNvPr id="25" name="表 24"/>
          <p:cNvGraphicFramePr>
            <a:graphicFrameLocks noGrp="1"/>
          </p:cNvGraphicFramePr>
          <p:nvPr>
            <p:extLst>
              <p:ext uri="{D42A27DB-BD31-4B8C-83A1-F6EECF244321}">
                <p14:modId xmlns:p14="http://schemas.microsoft.com/office/powerpoint/2010/main" val="468296620"/>
              </p:ext>
            </p:extLst>
          </p:nvPr>
        </p:nvGraphicFramePr>
        <p:xfrm>
          <a:off x="310472" y="1466496"/>
          <a:ext cx="8509678" cy="1334068"/>
        </p:xfrm>
        <a:graphic>
          <a:graphicData uri="http://schemas.openxmlformats.org/drawingml/2006/table">
            <a:tbl>
              <a:tblPr firstRow="1" bandRow="1">
                <a:tableStyleId>{5C22544A-7EE6-4342-B048-85BDC9FD1C3A}</a:tableStyleId>
              </a:tblPr>
              <a:tblGrid>
                <a:gridCol w="800062"/>
                <a:gridCol w="2569872"/>
                <a:gridCol w="2569872"/>
                <a:gridCol w="2569872"/>
              </a:tblGrid>
              <a:tr h="222576">
                <a:tc>
                  <a:txBody>
                    <a:bodyPr/>
                    <a:lstStyle/>
                    <a:p>
                      <a:pPr algn="ctr"/>
                      <a:endParaRPr kumimoji="1" lang="ja-JP" altLang="en-US" sz="9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900" b="0" dirty="0" smtClean="0">
                          <a:solidFill>
                            <a:schemeClr val="tx1"/>
                          </a:solidFill>
                          <a:latin typeface="HGPｺﾞｼｯｸM" panose="020B0600000000000000" pitchFamily="50" charset="-128"/>
                          <a:ea typeface="HGPｺﾞｼｯｸM" panose="020B0600000000000000" pitchFamily="50" charset="-128"/>
                        </a:rPr>
                        <a:t>位タイプ</a:t>
                      </a:r>
                      <a:endParaRPr kumimoji="1" lang="ja-JP" altLang="en-US" sz="9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smtClean="0">
                          <a:solidFill>
                            <a:schemeClr val="tx1"/>
                          </a:solidFill>
                          <a:latin typeface="HGPｺﾞｼｯｸM" panose="020B0600000000000000" pitchFamily="50" charset="-128"/>
                          <a:ea typeface="HGPｺﾞｼｯｸM" panose="020B0600000000000000" pitchFamily="50" charset="-128"/>
                        </a:rPr>
                        <a:t>冷凍麺順位（</a:t>
                      </a:r>
                      <a:r>
                        <a:rPr kumimoji="1" lang="en-US" altLang="ja-JP" sz="900" b="0" dirty="0" smtClean="0">
                          <a:solidFill>
                            <a:schemeClr val="tx1"/>
                          </a:solidFill>
                          <a:latin typeface="HGPｺﾞｼｯｸM" panose="020B0600000000000000" pitchFamily="50" charset="-128"/>
                          <a:ea typeface="HGPｺﾞｼｯｸM" panose="020B0600000000000000" pitchFamily="50" charset="-128"/>
                        </a:rPr>
                        <a:t>5</a:t>
                      </a:r>
                      <a:r>
                        <a:rPr kumimoji="1" lang="ja-JP" altLang="en-US" sz="900" b="0" dirty="0" smtClean="0">
                          <a:solidFill>
                            <a:schemeClr val="tx1"/>
                          </a:solidFill>
                          <a:latin typeface="HGPｺﾞｼｯｸM" panose="020B0600000000000000" pitchFamily="50" charset="-128"/>
                          <a:ea typeface="HGPｺﾞｼｯｸM" panose="020B0600000000000000" pitchFamily="50" charset="-128"/>
                        </a:rPr>
                        <a:t>位中）</a:t>
                      </a:r>
                      <a:endParaRPr kumimoji="1" lang="ja-JP" altLang="en-US" sz="9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smtClean="0">
                          <a:solidFill>
                            <a:schemeClr val="tx1"/>
                          </a:solidFill>
                          <a:latin typeface="HGPｺﾞｼｯｸM" panose="020B0600000000000000" pitchFamily="50" charset="-128"/>
                          <a:ea typeface="HGPｺﾞｼｯｸM" panose="020B0600000000000000" pitchFamily="50" charset="-128"/>
                        </a:rPr>
                        <a:t>冷凍麺おいしさ評価の経年変化</a:t>
                      </a:r>
                      <a:r>
                        <a:rPr kumimoji="1" lang="en-US" altLang="ja-JP" sz="900" b="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9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r>
              <a:tr h="276367">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うどん</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800" b="0" dirty="0" err="1" smtClean="0">
                          <a:solidFill>
                            <a:schemeClr val="tx1"/>
                          </a:solidFill>
                          <a:latin typeface="HGPｺﾞｼｯｸM" panose="020B0600000000000000" pitchFamily="50" charset="-128"/>
                          <a:ea typeface="HGPｺﾞｼｯｸM" panose="020B0600000000000000" pitchFamily="50" charset="-128"/>
                        </a:rPr>
                        <a:t>なま</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麺</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位</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276367">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そば</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800" b="0" dirty="0" err="1" smtClean="0">
                          <a:solidFill>
                            <a:schemeClr val="tx1"/>
                          </a:solidFill>
                          <a:latin typeface="HGPｺﾞｼｯｸM" panose="020B0600000000000000" pitchFamily="50" charset="-128"/>
                          <a:ea typeface="HGPｺﾞｼｯｸM" panose="020B0600000000000000" pitchFamily="50" charset="-128"/>
                        </a:rPr>
                        <a:t>なま</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麺</a:t>
                      </a:r>
                      <a:endParaRPr kumimoji="1" lang="en-US" altLang="ja-JP" sz="800" b="0" dirty="0" smtClean="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5</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位</a:t>
                      </a:r>
                      <a:endParaRPr kumimoji="1" lang="en-US" altLang="ja-JP" sz="800" b="0" dirty="0" smtClean="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276367">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ラーメン</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800" b="0" dirty="0" err="1" smtClean="0">
                          <a:solidFill>
                            <a:schemeClr val="tx1"/>
                          </a:solidFill>
                          <a:latin typeface="HGPｺﾞｼｯｸM" panose="020B0600000000000000" pitchFamily="50" charset="-128"/>
                          <a:ea typeface="HGPｺﾞｼｯｸM" panose="020B0600000000000000" pitchFamily="50" charset="-128"/>
                        </a:rPr>
                        <a:t>なま</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麺</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5</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位</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276367">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スパゲティ</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乾麺</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800" b="0" dirty="0" smtClean="0">
                          <a:solidFill>
                            <a:schemeClr val="tx1"/>
                          </a:solidFill>
                          <a:latin typeface="HGPｺﾞｼｯｸM" panose="020B0600000000000000" pitchFamily="50" charset="-128"/>
                          <a:ea typeface="HGPｺﾞｼｯｸM" panose="020B0600000000000000" pitchFamily="50" charset="-128"/>
                        </a:rPr>
                        <a:t>4</a:t>
                      </a: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位</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800" b="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0" dirty="0">
                        <a:solidFill>
                          <a:schemeClr val="tx1"/>
                        </a:solidFill>
                        <a:latin typeface="HGPｺﾞｼｯｸM" panose="020B0600000000000000" pitchFamily="50" charset="-128"/>
                        <a:ea typeface="HGPｺﾞｼｯｸM" panose="020B0600000000000000"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26" name="テキスト ボックス 25"/>
          <p:cNvSpPr txBox="1"/>
          <p:nvPr/>
        </p:nvSpPr>
        <p:spPr>
          <a:xfrm>
            <a:off x="63803" y="965920"/>
            <a:ext cx="1770036"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どのタイプがおいしいかについて</a:t>
            </a:r>
            <a:r>
              <a:rPr kumimoji="1" lang="en-US" altLang="ja-JP"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27" name="正方形/長方形 26"/>
          <p:cNvSpPr/>
          <p:nvPr/>
        </p:nvSpPr>
        <p:spPr>
          <a:xfrm>
            <a:off x="244479" y="1178687"/>
            <a:ext cx="6986633" cy="276999"/>
          </a:xfrm>
          <a:prstGeom prst="rect">
            <a:avLst/>
          </a:prstGeom>
        </p:spPr>
        <p:txBody>
          <a:bodyPr wrap="square">
            <a:spAutoFit/>
          </a:bodyPr>
          <a:lstStyle/>
          <a:p>
            <a:r>
              <a:rPr lang="ja-JP" altLang="en-US" sz="1200" b="1" dirty="0" smtClean="0">
                <a:solidFill>
                  <a:srgbClr val="CC0000"/>
                </a:solidFill>
                <a:latin typeface="HGPｺﾞｼｯｸM" panose="020B0600000000000000" pitchFamily="50" charset="-128"/>
                <a:ea typeface="HGPｺﾞｼｯｸM" panose="020B0600000000000000" pitchFamily="50" charset="-128"/>
              </a:rPr>
              <a:t>冷凍麺はうどんが</a:t>
            </a:r>
            <a:r>
              <a:rPr lang="en-US" altLang="ja-JP" sz="1200" b="1" dirty="0" smtClean="0">
                <a:solidFill>
                  <a:srgbClr val="CC0000"/>
                </a:solidFill>
                <a:latin typeface="HGPｺﾞｼｯｸM" panose="020B0600000000000000" pitchFamily="50" charset="-128"/>
                <a:ea typeface="HGPｺﾞｼｯｸM" panose="020B0600000000000000" pitchFamily="50" charset="-128"/>
              </a:rPr>
              <a:t>2</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位、ただし徐々に減少。スパゲティの冷凍麺のおいしさ評価は増加傾向。</a:t>
            </a:r>
            <a:endParaRPr lang="ja-JP" altLang="en-US" sz="1200" dirty="0">
              <a:solidFill>
                <a:srgbClr val="CC0000"/>
              </a:solidFill>
            </a:endParaRPr>
          </a:p>
        </p:txBody>
      </p:sp>
      <p:grpSp>
        <p:nvGrpSpPr>
          <p:cNvPr id="6" name="グループ化 5"/>
          <p:cNvGrpSpPr/>
          <p:nvPr/>
        </p:nvGrpSpPr>
        <p:grpSpPr>
          <a:xfrm>
            <a:off x="68564" y="5862464"/>
            <a:ext cx="7169221" cy="630066"/>
            <a:chOff x="68564" y="5862464"/>
            <a:chExt cx="7169221" cy="630066"/>
          </a:xfrm>
        </p:grpSpPr>
        <p:sp>
          <p:nvSpPr>
            <p:cNvPr id="54" name="テキスト ボックス 53"/>
            <p:cNvSpPr txBox="1"/>
            <p:nvPr/>
          </p:nvSpPr>
          <p:spPr>
            <a:xfrm>
              <a:off x="68564" y="5862464"/>
              <a:ext cx="1925527"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飲食店での冷凍</a:t>
              </a:r>
              <a:r>
                <a:rPr lang="ja-JP" altLang="en-US" sz="900" dirty="0" err="1" smtClean="0">
                  <a:latin typeface="HGPｺﾞｼｯｸM" panose="020B0600000000000000" pitchFamily="50" charset="-128"/>
                  <a:ea typeface="HGPｺﾞｼｯｸM" panose="020B0600000000000000" pitchFamily="50" charset="-128"/>
                </a:rPr>
                <a:t>めん</a:t>
              </a:r>
              <a:r>
                <a:rPr lang="ja-JP" altLang="en-US" sz="900" dirty="0" smtClean="0">
                  <a:latin typeface="HGPｺﾞｼｯｸM" panose="020B0600000000000000" pitchFamily="50" charset="-128"/>
                  <a:ea typeface="HGPｺﾞｼｯｸM" panose="020B0600000000000000" pitchFamily="50" charset="-128"/>
                </a:rPr>
                <a:t>許容</a:t>
              </a:r>
              <a:r>
                <a:rPr kumimoji="1" lang="ja-JP" altLang="en-US" sz="900" dirty="0" smtClean="0">
                  <a:latin typeface="HGPｺﾞｼｯｸM" panose="020B0600000000000000" pitchFamily="50" charset="-128"/>
                  <a:ea typeface="HGPｺﾞｼｯｸM" panose="020B0600000000000000" pitchFamily="50" charset="-128"/>
                </a:rPr>
                <a:t>について</a:t>
              </a:r>
              <a:r>
                <a:rPr kumimoji="1" lang="en-US" altLang="ja-JP"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31" name="テキスト ボックス 30"/>
            <p:cNvSpPr txBox="1"/>
            <p:nvPr/>
          </p:nvSpPr>
          <p:spPr>
            <a:xfrm>
              <a:off x="242376" y="6277086"/>
              <a:ext cx="4714752" cy="215444"/>
            </a:xfrm>
            <a:prstGeom prst="rect">
              <a:avLst/>
            </a:prstGeom>
            <a:noFill/>
          </p:spPr>
          <p:txBody>
            <a:bodyPr wrap="none" rtlCol="0">
              <a:spAutoFit/>
            </a:bodyPr>
            <a:lstStyle/>
            <a:p>
              <a:r>
                <a:rPr kumimoji="1" lang="ja-JP" altLang="en-US" sz="800" dirty="0" smtClean="0">
                  <a:latin typeface="HGPｺﾞｼｯｸM" panose="020B0600000000000000" pitchFamily="50" charset="-128"/>
                  <a:ea typeface="HGPｺﾞｼｯｸM" panose="020B0600000000000000" pitchFamily="50" charset="-128"/>
                </a:rPr>
                <a:t>・前回の調査では、絶対イヤ派と容認派が見えたが、</a:t>
              </a:r>
              <a:r>
                <a:rPr kumimoji="1" lang="en-US" altLang="ja-JP" sz="800" dirty="0" smtClean="0">
                  <a:latin typeface="HGPｺﾞｼｯｸM" panose="020B0600000000000000" pitchFamily="50" charset="-128"/>
                  <a:ea typeface="HGPｺﾞｼｯｸM" panose="020B0600000000000000" pitchFamily="50" charset="-128"/>
                </a:rPr>
                <a:t>2015</a:t>
              </a:r>
              <a:r>
                <a:rPr kumimoji="1" lang="ja-JP" altLang="en-US" sz="800" dirty="0" smtClean="0">
                  <a:latin typeface="HGPｺﾞｼｯｸM" panose="020B0600000000000000" pitchFamily="50" charset="-128"/>
                  <a:ea typeface="HGPｺﾞｼｯｸM" panose="020B0600000000000000" pitchFamily="50" charset="-128"/>
                </a:rPr>
                <a:t>年調査では、容認派が増加し絶対イヤ派が減少</a:t>
              </a:r>
              <a:r>
                <a:rPr lang="ja-JP" altLang="en-US" sz="800" dirty="0" smtClean="0">
                  <a:latin typeface="HGPｺﾞｼｯｸM" panose="020B0600000000000000" pitchFamily="50" charset="-128"/>
                  <a:ea typeface="HGPｺﾞｼｯｸM" panose="020B0600000000000000" pitchFamily="50" charset="-128"/>
                </a:rPr>
                <a:t>。</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32" name="正方形/長方形 31"/>
            <p:cNvSpPr/>
            <p:nvPr/>
          </p:nvSpPr>
          <p:spPr>
            <a:xfrm>
              <a:off x="251152" y="6053062"/>
              <a:ext cx="6986633" cy="276999"/>
            </a:xfrm>
            <a:prstGeom prst="rect">
              <a:avLst/>
            </a:prstGeom>
          </p:spPr>
          <p:txBody>
            <a:bodyPr wrap="square">
              <a:spAutoFit/>
            </a:bodyPr>
            <a:lstStyle/>
            <a:p>
              <a:r>
                <a:rPr lang="en-US" altLang="ja-JP" sz="1200" b="1" dirty="0" smtClean="0">
                  <a:solidFill>
                    <a:srgbClr val="CC0000"/>
                  </a:solidFill>
                  <a:latin typeface="HGPｺﾞｼｯｸM" panose="020B0600000000000000" pitchFamily="50" charset="-128"/>
                  <a:ea typeface="HGPｺﾞｼｯｸM" panose="020B0600000000000000" pitchFamily="50" charset="-128"/>
                </a:rPr>
                <a:t>2005</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年より徐々に冷凍</a:t>
              </a:r>
              <a:r>
                <a:rPr lang="ja-JP" altLang="en-US" sz="1200" b="1" dirty="0" err="1" smtClean="0">
                  <a:solidFill>
                    <a:srgbClr val="CC0000"/>
                  </a:solidFill>
                  <a:latin typeface="HGPｺﾞｼｯｸM" panose="020B0600000000000000" pitchFamily="50" charset="-128"/>
                  <a:ea typeface="HGPｺﾞｼｯｸM" panose="020B0600000000000000" pitchFamily="50" charset="-128"/>
                </a:rPr>
                <a:t>めんの</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許容度は増加傾向。</a:t>
              </a:r>
              <a:endParaRPr lang="ja-JP" altLang="en-US" sz="1200" dirty="0">
                <a:solidFill>
                  <a:srgbClr val="CC0000"/>
                </a:solidFill>
              </a:endParaRPr>
            </a:p>
          </p:txBody>
        </p:sp>
      </p:grpSp>
    </p:spTree>
    <p:extLst>
      <p:ext uri="{BB962C8B-B14F-4D97-AF65-F5344CB8AC3E}">
        <p14:creationId xmlns:p14="http://schemas.microsoft.com/office/powerpoint/2010/main" val="1079052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総評③</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70</a:t>
            </a:fld>
            <a:endParaRPr lang="ja-JP" altLang="en-US"/>
          </a:p>
        </p:txBody>
      </p:sp>
      <p:sp>
        <p:nvSpPr>
          <p:cNvPr id="39" name="正方形/長方形 38"/>
          <p:cNvSpPr/>
          <p:nvPr/>
        </p:nvSpPr>
        <p:spPr>
          <a:xfrm>
            <a:off x="179512" y="620688"/>
            <a:ext cx="2237927" cy="216024"/>
          </a:xfrm>
          <a:prstGeom prst="rect">
            <a:avLst/>
          </a:prstGeom>
          <a:solidFill>
            <a:schemeClr val="tx1">
              <a:lumMod val="50000"/>
              <a:lumOff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00" dirty="0" smtClean="0">
                <a:solidFill>
                  <a:schemeClr val="bg1"/>
                </a:solidFill>
                <a:latin typeface="HGPｺﾞｼｯｸM" panose="020B0600000000000000" pitchFamily="50" charset="-128"/>
                <a:ea typeface="HGPｺﾞｼｯｸM" panose="020B0600000000000000" pitchFamily="50" charset="-128"/>
              </a:rPr>
              <a:t>冷凍</a:t>
            </a:r>
            <a:r>
              <a:rPr kumimoji="1" lang="ja-JP" altLang="en-US" sz="1000" dirty="0" err="1" smtClean="0">
                <a:solidFill>
                  <a:schemeClr val="bg1"/>
                </a:solidFill>
                <a:latin typeface="HGPｺﾞｼｯｸM" panose="020B0600000000000000" pitchFamily="50" charset="-128"/>
                <a:ea typeface="HGPｺﾞｼｯｸM" panose="020B0600000000000000" pitchFamily="50" charset="-128"/>
              </a:rPr>
              <a:t>めん喫</a:t>
            </a:r>
            <a:r>
              <a:rPr kumimoji="1" lang="ja-JP" altLang="en-US" sz="1000" dirty="0" smtClean="0">
                <a:solidFill>
                  <a:schemeClr val="bg1"/>
                </a:solidFill>
                <a:latin typeface="HGPｺﾞｼｯｸM" panose="020B0600000000000000" pitchFamily="50" charset="-128"/>
                <a:ea typeface="HGPｺﾞｼｯｸM" panose="020B0600000000000000" pitchFamily="50" charset="-128"/>
              </a:rPr>
              <a:t>食者対象調査結果より</a:t>
            </a:r>
            <a:endParaRPr kumimoji="1" lang="ja-JP" altLang="en-US" sz="1000" dirty="0">
              <a:solidFill>
                <a:schemeClr val="bg1"/>
              </a:solidFill>
              <a:latin typeface="HGPｺﾞｼｯｸM" panose="020B0600000000000000" pitchFamily="50" charset="-128"/>
              <a:ea typeface="HGPｺﾞｼｯｸM" panose="020B0600000000000000" pitchFamily="50" charset="-128"/>
            </a:endParaRPr>
          </a:p>
        </p:txBody>
      </p:sp>
      <p:sp>
        <p:nvSpPr>
          <p:cNvPr id="40" name="テキスト ボックス 39"/>
          <p:cNvSpPr txBox="1"/>
          <p:nvPr/>
        </p:nvSpPr>
        <p:spPr>
          <a:xfrm>
            <a:off x="239044" y="1340768"/>
            <a:ext cx="7572907" cy="1815882"/>
          </a:xfrm>
          <a:prstGeom prst="rect">
            <a:avLst/>
          </a:prstGeom>
          <a:noFill/>
        </p:spPr>
        <p:txBody>
          <a:bodyPr wrap="none" rtlCol="0">
            <a:spAutoFit/>
          </a:bodyPr>
          <a:lstStyle/>
          <a:p>
            <a:r>
              <a:rPr kumimoji="1" lang="ja-JP" altLang="en-US" sz="800" dirty="0" smtClean="0">
                <a:latin typeface="HGPｺﾞｼｯｸM" panose="020B0600000000000000" pitchFamily="50" charset="-128"/>
                <a:ea typeface="HGPｺﾞｼｯｸM" panose="020B0600000000000000" pitchFamily="50" charset="-128"/>
              </a:rPr>
              <a:t>・冷凍</a:t>
            </a:r>
            <a:r>
              <a:rPr kumimoji="1" lang="ja-JP" altLang="en-US" sz="800" dirty="0" err="1" smtClean="0">
                <a:latin typeface="HGPｺﾞｼｯｸM" panose="020B0600000000000000" pitchFamily="50" charset="-128"/>
                <a:ea typeface="HGPｺﾞｼｯｸM" panose="020B0600000000000000" pitchFamily="50" charset="-128"/>
              </a:rPr>
              <a:t>めんを</a:t>
            </a:r>
            <a:r>
              <a:rPr kumimoji="1" lang="ja-JP" altLang="en-US" sz="800" dirty="0" smtClean="0">
                <a:latin typeface="HGPｺﾞｼｯｸM" panose="020B0600000000000000" pitchFamily="50" charset="-128"/>
                <a:ea typeface="HGPｺﾞｼｯｸM" panose="020B0600000000000000" pitchFamily="50" charset="-128"/>
              </a:rPr>
              <a:t>最もよく食べるのは、「うどん」が</a:t>
            </a:r>
            <a:r>
              <a:rPr kumimoji="1" lang="en-US" altLang="ja-JP" sz="800" dirty="0" smtClean="0">
                <a:latin typeface="HGPｺﾞｼｯｸM" panose="020B0600000000000000" pitchFamily="50" charset="-128"/>
                <a:ea typeface="HGPｺﾞｼｯｸM" panose="020B0600000000000000" pitchFamily="50" charset="-128"/>
              </a:rPr>
              <a:t>1</a:t>
            </a:r>
            <a:r>
              <a:rPr kumimoji="1" lang="ja-JP" altLang="en-US" sz="800" dirty="0" smtClean="0">
                <a:latin typeface="HGPｺﾞｼｯｸM" panose="020B0600000000000000" pitchFamily="50" charset="-128"/>
                <a:ea typeface="HGPｺﾞｼｯｸM" panose="020B0600000000000000" pitchFamily="50" charset="-128"/>
              </a:rPr>
              <a:t>位。</a:t>
            </a:r>
            <a:r>
              <a:rPr kumimoji="1" lang="en-US" altLang="ja-JP" sz="800" dirty="0" smtClean="0">
                <a:latin typeface="HGPｺﾞｼｯｸM" panose="020B0600000000000000" pitchFamily="50" charset="-128"/>
                <a:ea typeface="HGPｺﾞｼｯｸM" panose="020B0600000000000000" pitchFamily="50" charset="-128"/>
              </a:rPr>
              <a:t>2012</a:t>
            </a:r>
            <a:r>
              <a:rPr kumimoji="1" lang="ja-JP" altLang="en-US" sz="800" dirty="0" smtClean="0">
                <a:latin typeface="HGPｺﾞｼｯｸM" panose="020B0600000000000000" pitchFamily="50" charset="-128"/>
                <a:ea typeface="HGPｺﾞｼｯｸM" panose="020B0600000000000000" pitchFamily="50" charset="-128"/>
              </a:rPr>
              <a:t>年と比べ</a:t>
            </a:r>
            <a:r>
              <a:rPr lang="ja-JP" altLang="en-US" sz="800" dirty="0" smtClean="0">
                <a:latin typeface="HGPｺﾞｼｯｸM" panose="020B0600000000000000" pitchFamily="50" charset="-128"/>
                <a:ea typeface="HGPｺﾞｼｯｸM" panose="020B0600000000000000" pitchFamily="50" charset="-128"/>
              </a:rPr>
              <a:t>「うどん」と「スパゲティ」は増加傾向。「そば」「ラーメン」は減少傾向。</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smtClean="0">
                <a:latin typeface="HGPｺﾞｼｯｸM" panose="020B0600000000000000" pitchFamily="50" charset="-128"/>
                <a:ea typeface="HGPｺﾞｼｯｸM" panose="020B0600000000000000" pitchFamily="50" charset="-128"/>
              </a:rPr>
              <a:t>・「冷凍素材</a:t>
            </a:r>
            <a:r>
              <a:rPr kumimoji="1" lang="ja-JP" altLang="en-US" sz="800" dirty="0" err="1" smtClean="0">
                <a:latin typeface="HGPｺﾞｼｯｸM" panose="020B0600000000000000" pitchFamily="50" charset="-128"/>
                <a:ea typeface="HGPｺﾞｼｯｸM" panose="020B0600000000000000" pitchFamily="50" charset="-128"/>
              </a:rPr>
              <a:t>めん</a:t>
            </a:r>
            <a:r>
              <a:rPr kumimoji="1" lang="ja-JP" altLang="en-US" sz="800" dirty="0" smtClean="0">
                <a:latin typeface="HGPｺﾞｼｯｸM" panose="020B0600000000000000" pitchFamily="50" charset="-128"/>
                <a:ea typeface="HGPｺﾞｼｯｸM" panose="020B0600000000000000" pitchFamily="50" charset="-128"/>
              </a:rPr>
              <a:t>」を食べるが</a:t>
            </a:r>
            <a:r>
              <a:rPr kumimoji="1" lang="en-US" altLang="ja-JP" sz="800" dirty="0" smtClean="0">
                <a:latin typeface="HGPｺﾞｼｯｸM" panose="020B0600000000000000" pitchFamily="50" charset="-128"/>
                <a:ea typeface="HGPｺﾞｼｯｸM" panose="020B0600000000000000" pitchFamily="50" charset="-128"/>
              </a:rPr>
              <a:t>6</a:t>
            </a:r>
            <a:r>
              <a:rPr kumimoji="1" lang="ja-JP" altLang="en-US" sz="800" dirty="0" smtClean="0">
                <a:latin typeface="HGPｺﾞｼｯｸM" panose="020B0600000000000000" pitchFamily="50" charset="-128"/>
                <a:ea typeface="HGPｺﾞｼｯｸM" panose="020B0600000000000000" pitchFamily="50" charset="-128"/>
              </a:rPr>
              <a:t>割強と最も</a:t>
            </a:r>
            <a:r>
              <a:rPr lang="ja-JP" altLang="en-US" sz="800" dirty="0">
                <a:latin typeface="HGPｺﾞｼｯｸM" panose="020B0600000000000000" pitchFamily="50" charset="-128"/>
                <a:ea typeface="HGPｺﾞｼｯｸM" panose="020B0600000000000000" pitchFamily="50" charset="-128"/>
              </a:rPr>
              <a:t>高い</a:t>
            </a:r>
            <a:r>
              <a:rPr kumimoji="1" lang="ja-JP" altLang="en-US"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a:t>
            </a:r>
            <a:r>
              <a:rPr lang="ja-JP" altLang="en-US" sz="800" dirty="0" smtClean="0">
                <a:latin typeface="HGPｺﾞｼｯｸM" panose="020B0600000000000000" pitchFamily="50" charset="-128"/>
                <a:ea typeface="HGPｺﾞｼｯｸM" panose="020B0600000000000000" pitchFamily="50" charset="-128"/>
              </a:rPr>
              <a:t>男性や</a:t>
            </a:r>
            <a:r>
              <a:rPr lang="en-US" altLang="ja-JP" sz="800" dirty="0" smtClean="0">
                <a:latin typeface="HGPｺﾞｼｯｸM" panose="020B0600000000000000" pitchFamily="50" charset="-128"/>
                <a:ea typeface="HGPｺﾞｼｯｸM" panose="020B0600000000000000" pitchFamily="50" charset="-128"/>
              </a:rPr>
              <a:t>30</a:t>
            </a:r>
            <a:r>
              <a:rPr lang="ja-JP" altLang="en-US" sz="800" dirty="0" smtClean="0">
                <a:latin typeface="HGPｺﾞｼｯｸM" panose="020B0600000000000000" pitchFamily="50" charset="-128"/>
                <a:ea typeface="HGPｺﾞｼｯｸM" panose="020B0600000000000000" pitchFamily="50" charset="-128"/>
              </a:rPr>
              <a:t>と</a:t>
            </a:r>
            <a:r>
              <a:rPr lang="en-US" altLang="ja-JP" sz="800" dirty="0" smtClean="0">
                <a:latin typeface="HGPｺﾞｼｯｸM" panose="020B0600000000000000" pitchFamily="50" charset="-128"/>
                <a:ea typeface="HGPｺﾞｼｯｸM" panose="020B0600000000000000" pitchFamily="50" charset="-128"/>
              </a:rPr>
              <a:t>50</a:t>
            </a:r>
            <a:r>
              <a:rPr lang="ja-JP" altLang="en-US" sz="800" dirty="0" smtClean="0">
                <a:latin typeface="HGPｺﾞｼｯｸM" panose="020B0600000000000000" pitchFamily="50" charset="-128"/>
                <a:ea typeface="HGPｺﾞｼｯｸM" panose="020B0600000000000000" pitchFamily="50" charset="-128"/>
              </a:rPr>
              <a:t>代が「冷凍セット</a:t>
            </a:r>
            <a:r>
              <a:rPr lang="ja-JP" altLang="en-US" sz="800" dirty="0" err="1" smtClean="0">
                <a:latin typeface="HGPｺﾞｼｯｸM" panose="020B0600000000000000" pitchFamily="50" charset="-128"/>
                <a:ea typeface="HGPｺﾞｼｯｸM" panose="020B0600000000000000" pitchFamily="50" charset="-128"/>
              </a:rPr>
              <a:t>めん</a:t>
            </a:r>
            <a:r>
              <a:rPr lang="ja-JP" altLang="en-US" sz="800" dirty="0" smtClean="0">
                <a:latin typeface="HGPｺﾞｼｯｸM" panose="020B0600000000000000" pitchFamily="50" charset="-128"/>
                <a:ea typeface="HGPｺﾞｼｯｸM" panose="020B0600000000000000" pitchFamily="50" charset="-128"/>
              </a:rPr>
              <a:t>」を好みより簡便志向。</a:t>
            </a:r>
            <a:r>
              <a:rPr kumimoji="1" lang="ja-JP" altLang="en-US" sz="800" dirty="0" smtClean="0">
                <a:latin typeface="HGPｺﾞｼｯｸM" panose="020B0600000000000000" pitchFamily="50" charset="-128"/>
                <a:ea typeface="HGPｺﾞｼｯｸM" panose="020B0600000000000000" pitchFamily="50" charset="-128"/>
              </a:rPr>
              <a:t>女性や高齢層（</a:t>
            </a:r>
            <a:r>
              <a:rPr kumimoji="1" lang="en-US" altLang="ja-JP" sz="800" dirty="0" smtClean="0">
                <a:latin typeface="HGPｺﾞｼｯｸM" panose="020B0600000000000000" pitchFamily="50" charset="-128"/>
                <a:ea typeface="HGPｺﾞｼｯｸM" panose="020B0600000000000000" pitchFamily="50" charset="-128"/>
              </a:rPr>
              <a:t>60</a:t>
            </a:r>
            <a:r>
              <a:rPr kumimoji="1" lang="ja-JP" altLang="en-US" sz="800" dirty="0" smtClean="0">
                <a:latin typeface="HGPｺﾞｼｯｸM" panose="020B0600000000000000" pitchFamily="50" charset="-128"/>
                <a:ea typeface="HGPｺﾞｼｯｸM" panose="020B0600000000000000" pitchFamily="50" charset="-128"/>
              </a:rPr>
              <a:t>代以上）が「冷凍素材</a:t>
            </a:r>
            <a:r>
              <a:rPr kumimoji="1" lang="ja-JP" altLang="en-US" sz="800" dirty="0" err="1" smtClean="0">
                <a:latin typeface="HGPｺﾞｼｯｸM" panose="020B0600000000000000" pitchFamily="50" charset="-128"/>
                <a:ea typeface="HGPｺﾞｼｯｸM" panose="020B0600000000000000" pitchFamily="50" charset="-128"/>
              </a:rPr>
              <a:t>めん</a:t>
            </a:r>
            <a:r>
              <a:rPr kumimoji="1" lang="ja-JP" altLang="en-US" sz="800" dirty="0" smtClean="0">
                <a:latin typeface="HGPｺﾞｼｯｸM" panose="020B0600000000000000" pitchFamily="50" charset="-128"/>
                <a:ea typeface="HGPｺﾞｼｯｸM" panose="020B0600000000000000" pitchFamily="50" charset="-128"/>
              </a:rPr>
              <a:t>」を好みより調理志向。</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・どの麺類とも、「昼食」に冷凍</a:t>
            </a:r>
            <a:r>
              <a:rPr lang="ja-JP" altLang="en-US" sz="800" dirty="0" err="1" smtClean="0">
                <a:latin typeface="HGPｺﾞｼｯｸM" panose="020B0600000000000000" pitchFamily="50" charset="-128"/>
                <a:ea typeface="HGPｺﾞｼｯｸM" panose="020B0600000000000000" pitchFamily="50" charset="-128"/>
              </a:rPr>
              <a:t>めんを</a:t>
            </a:r>
            <a:r>
              <a:rPr lang="ja-JP" altLang="en-US" sz="800" dirty="0" smtClean="0">
                <a:latin typeface="HGPｺﾞｼｯｸM" panose="020B0600000000000000" pitchFamily="50" charset="-128"/>
                <a:ea typeface="HGPｺﾞｼｯｸM" panose="020B0600000000000000" pitchFamily="50" charset="-128"/>
              </a:rPr>
              <a:t>食べるが一番高い（食べないを除く）。「朝食」に食べるが低い（</a:t>
            </a:r>
            <a:r>
              <a:rPr lang="en-US" altLang="ja-JP" sz="800" dirty="0" smtClean="0">
                <a:latin typeface="HGPｺﾞｼｯｸM" panose="020B0600000000000000" pitchFamily="50" charset="-128"/>
                <a:ea typeface="HGPｺﾞｼｯｸM" panose="020B0600000000000000" pitchFamily="50" charset="-128"/>
              </a:rPr>
              <a:t>5%</a:t>
            </a:r>
            <a:r>
              <a:rPr lang="ja-JP" altLang="en-US" sz="800" dirty="0" smtClean="0">
                <a:latin typeface="HGPｺﾞｼｯｸM" panose="020B0600000000000000" pitchFamily="50" charset="-128"/>
                <a:ea typeface="HGPｺﾞｼｯｸM" panose="020B0600000000000000" pitchFamily="50" charset="-128"/>
              </a:rPr>
              <a:t>以下）。</a:t>
            </a:r>
            <a:r>
              <a:rPr lang="ja-JP" altLang="en-US" sz="800" dirty="0">
                <a:latin typeface="HGPｺﾞｼｯｸM" panose="020B0600000000000000" pitchFamily="50" charset="-128"/>
                <a:ea typeface="HGPｺﾞｼｯｸM" panose="020B0600000000000000" pitchFamily="50" charset="-128"/>
              </a:rPr>
              <a:t>　</a:t>
            </a:r>
            <a:r>
              <a:rPr lang="ja-JP" altLang="en-US" sz="800" dirty="0" smtClean="0">
                <a:latin typeface="HGPｺﾞｼｯｸM" panose="020B0600000000000000" pitchFamily="50" charset="-128"/>
                <a:ea typeface="HGPｺﾞｼｯｸM" panose="020B0600000000000000" pitchFamily="50" charset="-128"/>
              </a:rPr>
              <a:t>年齢差は</a:t>
            </a:r>
            <a:r>
              <a:rPr lang="en-US" altLang="ja-JP" sz="800" dirty="0" smtClean="0">
                <a:latin typeface="HGPｺﾞｼｯｸM" panose="020B0600000000000000" pitchFamily="50" charset="-128"/>
                <a:ea typeface="HGPｺﾞｼｯｸM" panose="020B0600000000000000" pitchFamily="50" charset="-128"/>
              </a:rPr>
              <a:t>20</a:t>
            </a:r>
            <a:r>
              <a:rPr lang="ja-JP" altLang="en-US" sz="800" dirty="0" smtClean="0">
                <a:latin typeface="HGPｺﾞｼｯｸM" panose="020B0600000000000000" pitchFamily="50" charset="-128"/>
                <a:ea typeface="HGPｺﾞｼｯｸM" panose="020B0600000000000000" pitchFamily="50" charset="-128"/>
              </a:rPr>
              <a:t>代が「夜食」によく食べる傾向があり特徴的。</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smtClean="0">
                <a:latin typeface="HGPｺﾞｼｯｸM" panose="020B0600000000000000" pitchFamily="50" charset="-128"/>
                <a:ea typeface="HGPｺﾞｼｯｸM" panose="020B0600000000000000" pitchFamily="50" charset="-128"/>
              </a:rPr>
              <a:t>・朝食で冷凍</a:t>
            </a:r>
            <a:r>
              <a:rPr kumimoji="1" lang="ja-JP" altLang="en-US" sz="800" dirty="0" err="1" smtClean="0">
                <a:latin typeface="HGPｺﾞｼｯｸM" panose="020B0600000000000000" pitchFamily="50" charset="-128"/>
                <a:ea typeface="HGPｺﾞｼｯｸM" panose="020B0600000000000000" pitchFamily="50" charset="-128"/>
              </a:rPr>
              <a:t>めんを</a:t>
            </a:r>
            <a:r>
              <a:rPr kumimoji="1" lang="ja-JP" altLang="en-US" sz="800" dirty="0" smtClean="0">
                <a:latin typeface="HGPｺﾞｼｯｸM" panose="020B0600000000000000" pitchFamily="50" charset="-128"/>
                <a:ea typeface="HGPｺﾞｼｯｸM" panose="020B0600000000000000" pitchFamily="50" charset="-128"/>
              </a:rPr>
              <a:t>食べない理由は「ボリュームが多い」が</a:t>
            </a:r>
            <a:r>
              <a:rPr kumimoji="1" lang="en-US" altLang="ja-JP" sz="800" dirty="0" smtClean="0">
                <a:latin typeface="HGPｺﾞｼｯｸM" panose="020B0600000000000000" pitchFamily="50" charset="-128"/>
                <a:ea typeface="HGPｺﾞｼｯｸM" panose="020B0600000000000000" pitchFamily="50" charset="-128"/>
              </a:rPr>
              <a:t>1</a:t>
            </a:r>
            <a:r>
              <a:rPr kumimoji="1" lang="ja-JP" altLang="en-US" sz="800" dirty="0" smtClean="0">
                <a:latin typeface="HGPｺﾞｼｯｸM" panose="020B0600000000000000" pitchFamily="50" charset="-128"/>
                <a:ea typeface="HGPｺﾞｼｯｸM" panose="020B0600000000000000" pitchFamily="50" charset="-128"/>
              </a:rPr>
              <a:t>位。「調理が面倒」が</a:t>
            </a:r>
            <a:r>
              <a:rPr kumimoji="1" lang="en-US" altLang="ja-JP" sz="800" dirty="0" smtClean="0">
                <a:latin typeface="HGPｺﾞｼｯｸM" panose="020B0600000000000000" pitchFamily="50" charset="-128"/>
                <a:ea typeface="HGPｺﾞｼｯｸM" panose="020B0600000000000000" pitchFamily="50" charset="-128"/>
              </a:rPr>
              <a:t>2</a:t>
            </a:r>
            <a:r>
              <a:rPr kumimoji="1" lang="ja-JP" altLang="en-US" sz="800" dirty="0" smtClean="0">
                <a:latin typeface="HGPｺﾞｼｯｸM" panose="020B0600000000000000" pitchFamily="50" charset="-128"/>
                <a:ea typeface="HGPｺﾞｼｯｸM" panose="020B0600000000000000" pitchFamily="50" charset="-128"/>
              </a:rPr>
              <a:t>位。</a:t>
            </a:r>
            <a:endParaRPr kumimoji="1"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smtClean="0">
                <a:latin typeface="HGPｺﾞｼｯｸM" panose="020B0600000000000000" pitchFamily="50" charset="-128"/>
                <a:ea typeface="HGPｺﾞｼｯｸM" panose="020B0600000000000000" pitchFamily="50" charset="-128"/>
              </a:rPr>
              <a:t>・各喫食シーンで冷凍麺をよく食べる理由を自由回答で聞くと、</a:t>
            </a:r>
            <a:endParaRPr lang="en-US" altLang="ja-JP" sz="800" dirty="0">
              <a:latin typeface="HGPｺﾞｼｯｸM" panose="020B0600000000000000" pitchFamily="50" charset="-128"/>
              <a:ea typeface="HGPｺﾞｼｯｸM" panose="020B0600000000000000" pitchFamily="50" charset="-128"/>
            </a:endParaRPr>
          </a:p>
          <a:p>
            <a:r>
              <a:rPr kumimoji="1" lang="ja-JP" altLang="en-US" sz="800" dirty="0" smtClean="0">
                <a:latin typeface="HGPｺﾞｼｯｸM" panose="020B0600000000000000" pitchFamily="50" charset="-128"/>
                <a:ea typeface="HGPｺﾞｼｯｸM" panose="020B0600000000000000" pitchFamily="50" charset="-128"/>
              </a:rPr>
              <a:t>　うどんの夕食で「鍋の〆」の喫食、そばの夕食で「酒の〆」の喫食、ラーメンの夕食で「チャーハン等とのセット」の喫食、スパゲティの各シーンで「休日」の喫食など特徴的。</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・添加具材は、どの麺類も比較的女性が具材を加える傾向。</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smtClean="0">
                <a:latin typeface="HGPｺﾞｼｯｸM" panose="020B0600000000000000" pitchFamily="50" charset="-128"/>
                <a:ea typeface="HGPｺﾞｼｯｸM" panose="020B0600000000000000" pitchFamily="50" charset="-128"/>
              </a:rPr>
              <a:t>・</a:t>
            </a:r>
            <a:r>
              <a:rPr lang="en-US" altLang="ja-JP" sz="800" dirty="0">
                <a:latin typeface="HGPｺﾞｼｯｸM" panose="020B0600000000000000" pitchFamily="50" charset="-128"/>
                <a:ea typeface="HGPｺﾞｼｯｸM" panose="020B0600000000000000" pitchFamily="50" charset="-128"/>
              </a:rPr>
              <a:t> 2005</a:t>
            </a:r>
            <a:r>
              <a:rPr lang="ja-JP" altLang="en-US" sz="800" dirty="0">
                <a:latin typeface="HGPｺﾞｼｯｸM" panose="020B0600000000000000" pitchFamily="50" charset="-128"/>
                <a:ea typeface="HGPｺﾞｼｯｸM" panose="020B0600000000000000" pitchFamily="50" charset="-128"/>
              </a:rPr>
              <a:t>年より冷凍</a:t>
            </a:r>
            <a:r>
              <a:rPr kumimoji="1" lang="ja-JP" altLang="en-US" sz="800" dirty="0" err="1" smtClean="0">
                <a:latin typeface="HGPｺﾞｼｯｸM" panose="020B0600000000000000" pitchFamily="50" charset="-128"/>
                <a:ea typeface="HGPｺﾞｼｯｸM" panose="020B0600000000000000" pitchFamily="50" charset="-128"/>
              </a:rPr>
              <a:t>めんの</a:t>
            </a:r>
            <a:r>
              <a:rPr kumimoji="1" lang="ja-JP" altLang="en-US" sz="800" dirty="0" smtClean="0">
                <a:latin typeface="HGPｺﾞｼｯｸM" panose="020B0600000000000000" pitchFamily="50" charset="-128"/>
                <a:ea typeface="HGPｺﾞｼｯｸM" panose="020B0600000000000000" pitchFamily="50" charset="-128"/>
              </a:rPr>
              <a:t>商品選択理由は「味のよさ」が</a:t>
            </a:r>
            <a:r>
              <a:rPr kumimoji="1" lang="en-US" altLang="ja-JP" sz="800" dirty="0" smtClean="0">
                <a:latin typeface="HGPｺﾞｼｯｸM" panose="020B0600000000000000" pitchFamily="50" charset="-128"/>
                <a:ea typeface="HGPｺﾞｼｯｸM" panose="020B0600000000000000" pitchFamily="50" charset="-128"/>
              </a:rPr>
              <a:t>1</a:t>
            </a:r>
            <a:r>
              <a:rPr kumimoji="1" lang="ja-JP" altLang="en-US" sz="800" dirty="0" smtClean="0">
                <a:latin typeface="HGPｺﾞｼｯｸM" panose="020B0600000000000000" pitchFamily="50" charset="-128"/>
                <a:ea typeface="HGPｺﾞｼｯｸM" panose="020B0600000000000000" pitchFamily="50" charset="-128"/>
              </a:rPr>
              <a:t>位、「低価格」が</a:t>
            </a:r>
            <a:r>
              <a:rPr kumimoji="1" lang="en-US" altLang="ja-JP" sz="800" dirty="0" smtClean="0">
                <a:latin typeface="HGPｺﾞｼｯｸM" panose="020B0600000000000000" pitchFamily="50" charset="-128"/>
                <a:ea typeface="HGPｺﾞｼｯｸM" panose="020B0600000000000000" pitchFamily="50" charset="-128"/>
              </a:rPr>
              <a:t>2</a:t>
            </a:r>
            <a:r>
              <a:rPr kumimoji="1" lang="ja-JP" altLang="en-US" sz="800" dirty="0" smtClean="0">
                <a:latin typeface="HGPｺﾞｼｯｸM" panose="020B0600000000000000" pitchFamily="50" charset="-128"/>
                <a:ea typeface="HGPｺﾞｼｯｸM" panose="020B0600000000000000" pitchFamily="50" charset="-128"/>
              </a:rPr>
              <a:t>位で「食べ慣れ」が</a:t>
            </a:r>
            <a:r>
              <a:rPr kumimoji="1" lang="en-US" altLang="ja-JP" sz="800" dirty="0" smtClean="0">
                <a:latin typeface="HGPｺﾞｼｯｸM" panose="020B0600000000000000" pitchFamily="50" charset="-128"/>
                <a:ea typeface="HGPｺﾞｼｯｸM" panose="020B0600000000000000" pitchFamily="50" charset="-128"/>
              </a:rPr>
              <a:t>3</a:t>
            </a:r>
            <a:r>
              <a:rPr kumimoji="1" lang="ja-JP" altLang="en-US" sz="800" dirty="0" smtClean="0">
                <a:latin typeface="HGPｺﾞｼｯｸM" panose="020B0600000000000000" pitchFamily="50" charset="-128"/>
                <a:ea typeface="HGPｺﾞｼｯｸM" panose="020B0600000000000000" pitchFamily="50" charset="-128"/>
              </a:rPr>
              <a:t>位。順位に変化はない。</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・購入時比較するカテゴリーは、「インスタントラーメン」が</a:t>
            </a:r>
            <a:r>
              <a:rPr lang="en-US" altLang="ja-JP" sz="800" dirty="0" smtClean="0">
                <a:latin typeface="HGPｺﾞｼｯｸM" panose="020B0600000000000000" pitchFamily="50" charset="-128"/>
                <a:ea typeface="HGPｺﾞｼｯｸM" panose="020B0600000000000000" pitchFamily="50" charset="-128"/>
              </a:rPr>
              <a:t>1</a:t>
            </a:r>
            <a:r>
              <a:rPr lang="ja-JP" altLang="en-US" sz="800" dirty="0" smtClean="0">
                <a:latin typeface="HGPｺﾞｼｯｸM" panose="020B0600000000000000" pitchFamily="50" charset="-128"/>
                <a:ea typeface="HGPｺﾞｼｯｸM" panose="020B0600000000000000" pitchFamily="50" charset="-128"/>
              </a:rPr>
              <a:t>位、「冷凍</a:t>
            </a:r>
            <a:r>
              <a:rPr lang="ja-JP" altLang="en-US" sz="800" dirty="0" err="1" smtClean="0">
                <a:latin typeface="HGPｺﾞｼｯｸM" panose="020B0600000000000000" pitchFamily="50" charset="-128"/>
                <a:ea typeface="HGPｺﾞｼｯｸM" panose="020B0600000000000000" pitchFamily="50" charset="-128"/>
              </a:rPr>
              <a:t>めん以</a:t>
            </a:r>
            <a:r>
              <a:rPr lang="ja-JP" altLang="en-US" sz="800" dirty="0" smtClean="0">
                <a:latin typeface="HGPｺﾞｼｯｸM" panose="020B0600000000000000" pitchFamily="50" charset="-128"/>
                <a:ea typeface="HGPｺﾞｼｯｸM" panose="020B0600000000000000" pitchFamily="50" charset="-128"/>
              </a:rPr>
              <a:t>外の冷凍食品」が</a:t>
            </a:r>
            <a:r>
              <a:rPr lang="en-US" altLang="ja-JP" sz="800" dirty="0" smtClean="0">
                <a:latin typeface="HGPｺﾞｼｯｸM" panose="020B0600000000000000" pitchFamily="50" charset="-128"/>
                <a:ea typeface="HGPｺﾞｼｯｸM" panose="020B0600000000000000" pitchFamily="50" charset="-128"/>
              </a:rPr>
              <a:t>2</a:t>
            </a:r>
            <a:r>
              <a:rPr lang="ja-JP" altLang="en-US" sz="800" dirty="0" smtClean="0">
                <a:latin typeface="HGPｺﾞｼｯｸM" panose="020B0600000000000000" pitchFamily="50" charset="-128"/>
                <a:ea typeface="HGPｺﾞｼｯｸM" panose="020B0600000000000000" pitchFamily="50" charset="-128"/>
              </a:rPr>
              <a:t>位。</a:t>
            </a:r>
            <a:r>
              <a:rPr lang="en-US" altLang="ja-JP" sz="800" dirty="0" smtClean="0">
                <a:latin typeface="HGPｺﾞｼｯｸM" panose="020B0600000000000000" pitchFamily="50" charset="-128"/>
                <a:ea typeface="HGPｺﾞｼｯｸM" panose="020B0600000000000000" pitchFamily="50" charset="-128"/>
              </a:rPr>
              <a:t>2005</a:t>
            </a:r>
            <a:r>
              <a:rPr lang="ja-JP" altLang="en-US" sz="800" dirty="0" smtClean="0">
                <a:latin typeface="HGPｺﾞｼｯｸM" panose="020B0600000000000000" pitchFamily="50" charset="-128"/>
                <a:ea typeface="HGPｺﾞｼｯｸM" panose="020B0600000000000000" pitchFamily="50" charset="-128"/>
              </a:rPr>
              <a:t>年よりその他が増加傾向。（その他には比較検討しない人が多く含まれる）</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smtClean="0">
                <a:latin typeface="HGPｺﾞｼｯｸM" panose="020B0600000000000000" pitchFamily="50" charset="-128"/>
                <a:ea typeface="HGPｺﾞｼｯｸM" panose="020B0600000000000000" pitchFamily="50" charset="-128"/>
              </a:rPr>
              <a:t>・</a:t>
            </a:r>
            <a:r>
              <a:rPr kumimoji="1" lang="en-US" altLang="ja-JP" sz="800" dirty="0" smtClean="0">
                <a:latin typeface="HGPｺﾞｼｯｸM" panose="020B0600000000000000" pitchFamily="50" charset="-128"/>
                <a:ea typeface="HGPｺﾞｼｯｸM" panose="020B0600000000000000" pitchFamily="50" charset="-128"/>
              </a:rPr>
              <a:t>2005</a:t>
            </a:r>
            <a:r>
              <a:rPr kumimoji="1" lang="ja-JP" altLang="en-US" sz="800" dirty="0" smtClean="0">
                <a:latin typeface="HGPｺﾞｼｯｸM" panose="020B0600000000000000" pitchFamily="50" charset="-128"/>
                <a:ea typeface="HGPｺﾞｼｯｸM" panose="020B0600000000000000" pitchFamily="50" charset="-128"/>
              </a:rPr>
              <a:t>年よりボリューム感は「丁度良い」が増加傾向</a:t>
            </a:r>
            <a:r>
              <a:rPr lang="ja-JP" altLang="en-US" sz="800" dirty="0" smtClean="0">
                <a:latin typeface="HGPｺﾞｼｯｸM" panose="020B0600000000000000" pitchFamily="50" charset="-128"/>
                <a:ea typeface="HGPｺﾞｼｯｸM" panose="020B0600000000000000" pitchFamily="50" charset="-128"/>
              </a:rPr>
              <a:t>。</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RMK</a:t>
            </a:r>
            <a:r>
              <a:rPr lang="ja-JP" altLang="en-US" sz="800" dirty="0" smtClean="0">
                <a:latin typeface="HGPｺﾞｼｯｸM" panose="020B0600000000000000" pitchFamily="50" charset="-128"/>
                <a:ea typeface="HGPｺﾞｼｯｸM" panose="020B0600000000000000" pitchFamily="50" charset="-128"/>
              </a:rPr>
              <a:t>マークの認知は一般よりも喫食者のほうが高い。</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RMK</a:t>
            </a:r>
            <a:r>
              <a:rPr lang="ja-JP" altLang="en-US" sz="800" dirty="0">
                <a:latin typeface="HGPｺﾞｼｯｸM" panose="020B0600000000000000" pitchFamily="50" charset="-128"/>
                <a:ea typeface="HGPｺﾞｼｯｸM" panose="020B0600000000000000" pitchFamily="50" charset="-128"/>
              </a:rPr>
              <a:t>マーク認識後の</a:t>
            </a:r>
            <a:r>
              <a:rPr lang="ja-JP" altLang="en-US" sz="800" dirty="0" smtClean="0">
                <a:latin typeface="HGPｺﾞｼｯｸM" panose="020B0600000000000000" pitchFamily="50" charset="-128"/>
                <a:ea typeface="HGPｺﾞｼｯｸM" panose="020B0600000000000000" pitchFamily="50" charset="-128"/>
              </a:rPr>
              <a:t>影響は喫食者より一般のほうが大きい。認識させることにより商品選択される可能性が高い。</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・飲食店での冷凍</a:t>
            </a:r>
            <a:r>
              <a:rPr lang="ja-JP" altLang="en-US" sz="800" dirty="0" err="1" smtClean="0">
                <a:latin typeface="HGPｺﾞｼｯｸM" panose="020B0600000000000000" pitchFamily="50" charset="-128"/>
                <a:ea typeface="HGPｺﾞｼｯｸM" panose="020B0600000000000000" pitchFamily="50" charset="-128"/>
              </a:rPr>
              <a:t>めん</a:t>
            </a:r>
            <a:r>
              <a:rPr lang="ja-JP" altLang="en-US" sz="800" dirty="0" smtClean="0">
                <a:latin typeface="HGPｺﾞｼｯｸM" panose="020B0600000000000000" pitchFamily="50" charset="-128"/>
                <a:ea typeface="HGPｺﾞｼｯｸM" panose="020B0600000000000000" pitchFamily="50" charset="-128"/>
              </a:rPr>
              <a:t>許容については一般と同様に増加傾向。</a:t>
            </a:r>
            <a:endParaRPr lang="en-US" altLang="ja-JP" sz="800" dirty="0" smtClean="0">
              <a:latin typeface="HGPｺﾞｼｯｸM" panose="020B0600000000000000" pitchFamily="50" charset="-128"/>
              <a:ea typeface="HGPｺﾞｼｯｸM" panose="020B0600000000000000" pitchFamily="50" charset="-128"/>
            </a:endParaRPr>
          </a:p>
        </p:txBody>
      </p:sp>
      <p:sp>
        <p:nvSpPr>
          <p:cNvPr id="41" name="正方形/長方形 40"/>
          <p:cNvSpPr/>
          <p:nvPr/>
        </p:nvSpPr>
        <p:spPr>
          <a:xfrm>
            <a:off x="182158" y="3645024"/>
            <a:ext cx="2237927" cy="216024"/>
          </a:xfrm>
          <a:prstGeom prst="rect">
            <a:avLst/>
          </a:prstGeom>
          <a:solidFill>
            <a:schemeClr val="tx1">
              <a:lumMod val="50000"/>
              <a:lumOff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00" dirty="0" smtClean="0">
                <a:solidFill>
                  <a:schemeClr val="bg1"/>
                </a:solidFill>
                <a:latin typeface="HGPｺﾞｼｯｸM" panose="020B0600000000000000" pitchFamily="50" charset="-128"/>
                <a:ea typeface="HGPｺﾞｼｯｸM" panose="020B0600000000000000" pitchFamily="50" charset="-128"/>
              </a:rPr>
              <a:t>最近の食意識変化について</a:t>
            </a:r>
            <a:endParaRPr kumimoji="1" lang="ja-JP" altLang="en-US" sz="1000" dirty="0">
              <a:solidFill>
                <a:schemeClr val="bg1"/>
              </a:solidFill>
              <a:latin typeface="HGPｺﾞｼｯｸM" panose="020B0600000000000000" pitchFamily="50" charset="-128"/>
              <a:ea typeface="HGPｺﾞｼｯｸM" panose="020B0600000000000000" pitchFamily="50" charset="-128"/>
            </a:endParaRPr>
          </a:p>
        </p:txBody>
      </p:sp>
      <p:sp>
        <p:nvSpPr>
          <p:cNvPr id="42" name="テキスト ボックス 41"/>
          <p:cNvSpPr txBox="1"/>
          <p:nvPr/>
        </p:nvSpPr>
        <p:spPr>
          <a:xfrm>
            <a:off x="241690" y="4382248"/>
            <a:ext cx="6445995" cy="707886"/>
          </a:xfrm>
          <a:prstGeom prst="rect">
            <a:avLst/>
          </a:prstGeom>
          <a:noFill/>
        </p:spPr>
        <p:txBody>
          <a:bodyPr wrap="none" rtlCol="0">
            <a:spAutoFit/>
          </a:bodyPr>
          <a:lstStyle/>
          <a:p>
            <a:r>
              <a:rPr kumimoji="1" lang="ja-JP" altLang="en-US" sz="800" dirty="0" smtClean="0">
                <a:latin typeface="HGPｺﾞｼｯｸM" panose="020B0600000000000000" pitchFamily="50" charset="-128"/>
                <a:ea typeface="HGPｺﾞｼｯｸM" panose="020B0600000000000000" pitchFamily="50" charset="-128"/>
              </a:rPr>
              <a:t>・一般、喫食者とも</a:t>
            </a:r>
            <a:r>
              <a:rPr lang="ja-JP" altLang="en-US" sz="800" dirty="0" smtClean="0">
                <a:latin typeface="HGPｺﾞｼｯｸM" panose="020B0600000000000000" pitchFamily="50" charset="-128"/>
                <a:ea typeface="HGPｺﾞｼｯｸM" panose="020B0600000000000000" pitchFamily="50" charset="-128"/>
              </a:rPr>
              <a:t>食品への不安感が続いている</a:t>
            </a:r>
            <a:r>
              <a:rPr kumimoji="1" lang="ja-JP" altLang="en-US"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・一般、喫食者とも上位には「食品の品質や安全性に関することについて」が挙がっている。</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・また、近年の物価高の影響からか価格の変化に敏感になっている。</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・無駄のない食品購入や残飯を減らす努力などの意識は高く、かしこく節約を進めていることが伺える。</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・また、原発事故の放射能問題については、自由回答からも今</a:t>
            </a:r>
            <a:r>
              <a:rPr lang="ja-JP" altLang="en-US" sz="800" dirty="0" err="1" smtClean="0">
                <a:latin typeface="HGPｺﾞｼｯｸM" panose="020B0600000000000000" pitchFamily="50" charset="-128"/>
                <a:ea typeface="HGPｺﾞｼｯｸM" panose="020B0600000000000000" pitchFamily="50" charset="-128"/>
              </a:rPr>
              <a:t>だ</a:t>
            </a:r>
            <a:r>
              <a:rPr lang="ja-JP" altLang="en-US" sz="800" dirty="0" smtClean="0">
                <a:latin typeface="HGPｺﾞｼｯｸM" panose="020B0600000000000000" pitchFamily="50" charset="-128"/>
                <a:ea typeface="HGPｺﾞｼｯｸM" panose="020B0600000000000000" pitchFamily="50" charset="-128"/>
              </a:rPr>
              <a:t>話題に上っており、引き続き消費者の食意識に関わる大きな問題であることが伺える。</a:t>
            </a:r>
            <a:endParaRPr lang="en-US" altLang="ja-JP" sz="800" dirty="0" smtClean="0">
              <a:latin typeface="HGPｺﾞｼｯｸM" panose="020B0600000000000000" pitchFamily="50" charset="-128"/>
              <a:ea typeface="HGPｺﾞｼｯｸM" panose="020B0600000000000000" pitchFamily="50" charset="-128"/>
            </a:endParaRPr>
          </a:p>
        </p:txBody>
      </p:sp>
      <p:sp>
        <p:nvSpPr>
          <p:cNvPr id="59" name="正方形/長方形 58"/>
          <p:cNvSpPr/>
          <p:nvPr/>
        </p:nvSpPr>
        <p:spPr>
          <a:xfrm>
            <a:off x="242376" y="3933056"/>
            <a:ext cx="6986633" cy="461665"/>
          </a:xfrm>
          <a:prstGeom prst="rect">
            <a:avLst/>
          </a:prstGeom>
        </p:spPr>
        <p:txBody>
          <a:bodyPr wrap="square">
            <a:spAutoFit/>
          </a:bodyPr>
          <a:lstStyle/>
          <a:p>
            <a:r>
              <a:rPr lang="ja-JP" altLang="en-US" sz="1200" b="1" dirty="0" smtClean="0">
                <a:solidFill>
                  <a:srgbClr val="CC0000"/>
                </a:solidFill>
                <a:latin typeface="HGPｺﾞｼｯｸM" panose="020B0600000000000000" pitchFamily="50" charset="-128"/>
                <a:ea typeface="HGPｺﾞｼｯｸM" panose="020B0600000000000000" pitchFamily="50" charset="-128"/>
              </a:rPr>
              <a:t>最近の異物混入・食品偽装等のニュースにより消費者は敏感に。価格変化も気になり節約志向。</a:t>
            </a:r>
            <a:endParaRPr lang="en-US" altLang="ja-JP" sz="1200" b="1" dirty="0" smtClean="0">
              <a:solidFill>
                <a:srgbClr val="CC0000"/>
              </a:solidFill>
              <a:latin typeface="HGPｺﾞｼｯｸM" panose="020B0600000000000000" pitchFamily="50" charset="-128"/>
              <a:ea typeface="HGPｺﾞｼｯｸM" panose="020B0600000000000000" pitchFamily="50" charset="-128"/>
            </a:endParaRPr>
          </a:p>
          <a:p>
            <a:r>
              <a:rPr lang="ja-JP" altLang="en-US" sz="1200" b="1" dirty="0" smtClean="0">
                <a:solidFill>
                  <a:srgbClr val="CC0000"/>
                </a:solidFill>
                <a:latin typeface="HGPｺﾞｼｯｸM" panose="020B0600000000000000" pitchFamily="50" charset="-128"/>
                <a:ea typeface="HGPｺﾞｼｯｸM" panose="020B0600000000000000" pitchFamily="50" charset="-128"/>
              </a:rPr>
              <a:t>「良いものを安く</a:t>
            </a:r>
            <a:r>
              <a:rPr lang="en-US" altLang="ja-JP" sz="1200" b="1" dirty="0" smtClean="0">
                <a:solidFill>
                  <a:srgbClr val="CC0000"/>
                </a:solidFill>
                <a:latin typeface="HGPｺﾞｼｯｸM" panose="020B0600000000000000" pitchFamily="50" charset="-128"/>
                <a:ea typeface="HGPｺﾞｼｯｸM" panose="020B0600000000000000" pitchFamily="50" charset="-128"/>
              </a:rPr>
              <a:t>(</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無駄なく</a:t>
            </a:r>
            <a:r>
              <a:rPr lang="en-US" altLang="ja-JP" sz="1200" b="1" dirty="0" smtClean="0">
                <a:solidFill>
                  <a:srgbClr val="CC0000"/>
                </a:solidFill>
                <a:latin typeface="HGPｺﾞｼｯｸM" panose="020B0600000000000000" pitchFamily="50" charset="-128"/>
                <a:ea typeface="HGPｺﾞｼｯｸM" panose="020B0600000000000000" pitchFamily="50" charset="-128"/>
              </a:rPr>
              <a:t>)</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」の意識が根強い。</a:t>
            </a:r>
            <a:endParaRPr lang="ja-JP" altLang="en-US" sz="1200" dirty="0">
              <a:solidFill>
                <a:srgbClr val="CC0000"/>
              </a:solidFill>
            </a:endParaRPr>
          </a:p>
        </p:txBody>
      </p:sp>
      <p:sp>
        <p:nvSpPr>
          <p:cNvPr id="61" name="正方形/長方形 60"/>
          <p:cNvSpPr/>
          <p:nvPr/>
        </p:nvSpPr>
        <p:spPr>
          <a:xfrm>
            <a:off x="251520" y="908720"/>
            <a:ext cx="8352928" cy="461665"/>
          </a:xfrm>
          <a:prstGeom prst="rect">
            <a:avLst/>
          </a:prstGeom>
        </p:spPr>
        <p:txBody>
          <a:bodyPr wrap="square">
            <a:spAutoFit/>
          </a:bodyPr>
          <a:lstStyle/>
          <a:p>
            <a:r>
              <a:rPr lang="ja-JP" altLang="en-US" sz="1200" b="1" dirty="0" smtClean="0">
                <a:solidFill>
                  <a:srgbClr val="CC0000"/>
                </a:solidFill>
                <a:latin typeface="HGPｺﾞｼｯｸM" panose="020B0600000000000000" pitchFamily="50" charset="-128"/>
                <a:ea typeface="HGPｺﾞｼｯｸM" panose="020B0600000000000000" pitchFamily="50" charset="-128"/>
              </a:rPr>
              <a:t>喫食者はおいしくて・安く・食べ慣れた冷凍</a:t>
            </a:r>
            <a:r>
              <a:rPr lang="ja-JP" altLang="en-US" sz="1200" b="1" dirty="0" err="1" smtClean="0">
                <a:solidFill>
                  <a:srgbClr val="CC0000"/>
                </a:solidFill>
                <a:latin typeface="HGPｺﾞｼｯｸM" panose="020B0600000000000000" pitchFamily="50" charset="-128"/>
                <a:ea typeface="HGPｺﾞｼｯｸM" panose="020B0600000000000000" pitchFamily="50" charset="-128"/>
              </a:rPr>
              <a:t>めんを</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好んで選択している。</a:t>
            </a:r>
            <a:endParaRPr lang="en-US" altLang="ja-JP" sz="1200" b="1" dirty="0" smtClean="0">
              <a:solidFill>
                <a:srgbClr val="CC0000"/>
              </a:solidFill>
              <a:latin typeface="HGPｺﾞｼｯｸM" panose="020B0600000000000000" pitchFamily="50" charset="-128"/>
              <a:ea typeface="HGPｺﾞｼｯｸM" panose="020B0600000000000000" pitchFamily="50" charset="-128"/>
            </a:endParaRPr>
          </a:p>
          <a:p>
            <a:r>
              <a:rPr lang="ja-JP" altLang="en-US" sz="1200" b="1" dirty="0" smtClean="0">
                <a:solidFill>
                  <a:srgbClr val="CC0000"/>
                </a:solidFill>
                <a:latin typeface="HGPｺﾞｼｯｸM" panose="020B0600000000000000" pitchFamily="50" charset="-128"/>
                <a:ea typeface="HGPｺﾞｼｯｸM" panose="020B0600000000000000" pitchFamily="50" charset="-128"/>
              </a:rPr>
              <a:t>各喫食シーンでは、昼食利用が多く、朝食は少ない。様々な用途・ニーズに合わせて冷凍</a:t>
            </a:r>
            <a:r>
              <a:rPr lang="ja-JP" altLang="en-US" sz="1200" b="1" dirty="0" err="1" smtClean="0">
                <a:solidFill>
                  <a:srgbClr val="CC0000"/>
                </a:solidFill>
                <a:latin typeface="HGPｺﾞｼｯｸM" panose="020B0600000000000000" pitchFamily="50" charset="-128"/>
                <a:ea typeface="HGPｺﾞｼｯｸM" panose="020B0600000000000000" pitchFamily="50" charset="-128"/>
              </a:rPr>
              <a:t>めんを</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工夫して</a:t>
            </a:r>
            <a:r>
              <a:rPr lang="ja-JP" altLang="en-US" sz="1200" b="1" dirty="0">
                <a:solidFill>
                  <a:srgbClr val="CC0000"/>
                </a:solidFill>
                <a:latin typeface="HGPｺﾞｼｯｸM" panose="020B0600000000000000" pitchFamily="50" charset="-128"/>
                <a:ea typeface="HGPｺﾞｼｯｸM" panose="020B0600000000000000" pitchFamily="50" charset="-128"/>
              </a:rPr>
              <a:t>食して</a:t>
            </a:r>
            <a:r>
              <a:rPr lang="ja-JP" altLang="en-US" sz="1200" b="1" dirty="0" smtClean="0">
                <a:solidFill>
                  <a:srgbClr val="CC0000"/>
                </a:solidFill>
                <a:latin typeface="HGPｺﾞｼｯｸM" panose="020B0600000000000000" pitchFamily="50" charset="-128"/>
                <a:ea typeface="HGPｺﾞｼｯｸM" panose="020B0600000000000000" pitchFamily="50" charset="-128"/>
              </a:rPr>
              <a:t>いることが伺える。</a:t>
            </a:r>
            <a:endParaRPr lang="ja-JP" altLang="en-US" sz="1200" dirty="0">
              <a:solidFill>
                <a:srgbClr val="CC0000"/>
              </a:solidFill>
            </a:endParaRPr>
          </a:p>
        </p:txBody>
      </p:sp>
    </p:spTree>
    <p:extLst>
      <p:ext uri="{BB962C8B-B14F-4D97-AF65-F5344CB8AC3E}">
        <p14:creationId xmlns:p14="http://schemas.microsoft.com/office/powerpoint/2010/main" val="401195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190572"/>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4542" y="3456432"/>
            <a:ext cx="4203946" cy="312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00" y="1484784"/>
            <a:ext cx="3731119" cy="116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タイプ別認知率</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7</a:t>
            </a:fld>
            <a:endParaRPr lang="ja-JP" altLang="en-US"/>
          </a:p>
        </p:txBody>
      </p:sp>
      <p:sp>
        <p:nvSpPr>
          <p:cNvPr id="4" name="テキスト ボックス 3"/>
          <p:cNvSpPr txBox="1"/>
          <p:nvPr/>
        </p:nvSpPr>
        <p:spPr>
          <a:xfrm>
            <a:off x="88130" y="471389"/>
            <a:ext cx="3807453"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：以下の麺類について、「知っているタイプ」を全てチェックしてください。（</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172000" y="1187008"/>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0"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398" y="1369883"/>
            <a:ext cx="4203946" cy="174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072253" y="1124744"/>
            <a:ext cx="2884123" cy="276999"/>
          </a:xfrm>
          <a:prstGeom prst="rect">
            <a:avLst/>
          </a:prstGeom>
          <a:noFill/>
        </p:spPr>
        <p:txBody>
          <a:bodyPr wrap="none" rtlCol="0">
            <a:spAutoFit/>
          </a:bodyPr>
          <a:lstStyle/>
          <a:p>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年度より高齢者などのサンプル数を増やし、「タイプ不明」という選択肢を追加。</a:t>
            </a:r>
            <a:endParaRPr lang="en-US" altLang="ja-JP" sz="600" dirty="0" smtClean="0">
              <a:latin typeface="HGPｺﾞｼｯｸM" panose="020B0600000000000000" pitchFamily="50" charset="-128"/>
              <a:ea typeface="HGPｺﾞｼｯｸM" panose="020B0600000000000000" pitchFamily="50" charset="-128"/>
            </a:endParaRPr>
          </a:p>
          <a:p>
            <a:r>
              <a:rPr lang="ja-JP" altLang="en-US" sz="600" dirty="0">
                <a:latin typeface="HGPｺﾞｼｯｸM" panose="020B0600000000000000" pitchFamily="50" charset="-128"/>
                <a:ea typeface="HGPｺﾞｼｯｸM" panose="020B0600000000000000" pitchFamily="50" charset="-128"/>
              </a:rPr>
              <a:t>　</a:t>
            </a:r>
            <a:r>
              <a:rPr lang="ja-JP" altLang="en-US" sz="600" dirty="0" smtClean="0">
                <a:latin typeface="HGPｺﾞｼｯｸM" panose="020B0600000000000000" pitchFamily="50" charset="-128"/>
                <a:ea typeface="HGPｺﾞｼｯｸM" panose="020B0600000000000000" pitchFamily="50" charset="-128"/>
              </a:rPr>
              <a:t>経年比較のグラフは</a:t>
            </a:r>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年度以降のみ</a:t>
            </a:r>
            <a:endParaRPr lang="en-US" altLang="ja-JP" sz="600" dirty="0" smtClean="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4572000" y="0"/>
            <a:ext cx="4572000" cy="112474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a:solidFill>
                  <a:schemeClr val="bg2">
                    <a:lumMod val="25000"/>
                  </a:schemeClr>
                </a:solidFill>
                <a:latin typeface="HGPｺﾞｼｯｸM" panose="020B0600000000000000" pitchFamily="50" charset="-128"/>
                <a:ea typeface="HGPｺﾞｼｯｸM" panose="020B0600000000000000" pitchFamily="50" charset="-128"/>
              </a:rPr>
              <a:t>年と</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比べ全タイプで減少。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・ゆで麺が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位、冷凍</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麺が</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・地域差は西ほど高い。　　・男女差は女性が高い。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30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・大阪府や女性や</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代は特に高く、ゆで麺を抜いて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72001" y="836712"/>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50" b="1" dirty="0">
                <a:solidFill>
                  <a:schemeClr val="bg1"/>
                </a:solidFill>
                <a:latin typeface="HGPｺﾞｼｯｸM" panose="020B0600000000000000" pitchFamily="50" charset="-128"/>
                <a:ea typeface="HGPｺﾞｼｯｸM" panose="020B0600000000000000" pitchFamily="50" charset="-128"/>
              </a:rPr>
              <a:t>うどん</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pic>
        <p:nvPicPr>
          <p:cNvPr id="17"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1148"/>
          <a:stretch/>
        </p:blipFill>
        <p:spPr bwMode="auto">
          <a:xfrm>
            <a:off x="4745935" y="6618496"/>
            <a:ext cx="4203946" cy="1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089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75" y="3211230"/>
            <a:ext cx="3729600" cy="356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4784"/>
            <a:ext cx="3729600" cy="115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98" y="3454144"/>
            <a:ext cx="4204800" cy="312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4061" y="1359145"/>
            <a:ext cx="4204800" cy="174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タイプ別認知率</a:t>
            </a:r>
            <a:endParaRPr kumimoji="1" lang="ja-JP" altLang="en-US" dirty="0"/>
          </a:p>
        </p:txBody>
      </p:sp>
      <p:sp>
        <p:nvSpPr>
          <p:cNvPr id="3" name="スライド番号プレースホルダー 2"/>
          <p:cNvSpPr>
            <a:spLocks noGrp="1"/>
          </p:cNvSpPr>
          <p:nvPr>
            <p:ph type="sldNum" sz="quarter" idx="12"/>
          </p:nvPr>
        </p:nvSpPr>
        <p:spPr/>
        <p:txBody>
          <a:bodyPr/>
          <a:lstStyle/>
          <a:p>
            <a:fld id="{D5A9E360-BD98-4A81-A743-0577CB30CE9E}" type="slidenum">
              <a:rPr lang="ja-JP" altLang="en-US" smtClean="0"/>
              <a:pPr/>
              <a:t>8</a:t>
            </a:fld>
            <a:endParaRPr lang="ja-JP" altLang="en-US"/>
          </a:p>
        </p:txBody>
      </p:sp>
      <p:sp>
        <p:nvSpPr>
          <p:cNvPr id="9" name="正方形/長方形 8"/>
          <p:cNvSpPr/>
          <p:nvPr/>
        </p:nvSpPr>
        <p:spPr>
          <a:xfrm>
            <a:off x="172000" y="1176225"/>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経年比較（</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2005/09/12/15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172000" y="2889512"/>
            <a:ext cx="1665956" cy="18000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b="1" dirty="0" smtClean="0">
                <a:solidFill>
                  <a:schemeClr val="tx1"/>
                </a:solidFill>
                <a:latin typeface="HGPｺﾞｼｯｸM" panose="020B0600000000000000" pitchFamily="50" charset="-128"/>
                <a:ea typeface="HGPｺﾞｼｯｸM" panose="020B0600000000000000" pitchFamily="50" charset="-128"/>
              </a:rPr>
              <a:t>属性別比較</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r>
              <a:rPr kumimoji="1" lang="en-US" altLang="ja-JP" sz="800" b="1" dirty="0" smtClean="0">
                <a:solidFill>
                  <a:schemeClr val="tx1"/>
                </a:solidFill>
                <a:latin typeface="HGPｺﾞｼｯｸM" panose="020B0600000000000000" pitchFamily="50" charset="-128"/>
                <a:ea typeface="HGPｺﾞｼｯｸM" panose="020B0600000000000000" pitchFamily="50" charset="-128"/>
              </a:rPr>
              <a:t>2015</a:t>
            </a:r>
            <a:r>
              <a:rPr kumimoji="1" lang="ja-JP" altLang="en-US" sz="800" b="1"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b="1" dirty="0">
              <a:solidFill>
                <a:schemeClr val="tx1"/>
              </a:solidFill>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5072253" y="1124744"/>
            <a:ext cx="2884123" cy="276999"/>
          </a:xfrm>
          <a:prstGeom prst="rect">
            <a:avLst/>
          </a:prstGeom>
          <a:noFill/>
        </p:spPr>
        <p:txBody>
          <a:bodyPr wrap="none" rtlCol="0">
            <a:spAutoFit/>
          </a:bodyPr>
          <a:lstStyle/>
          <a:p>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年度より高齢者などのサンプル数を増やし、「タイプ不明」という選択肢を追加。</a:t>
            </a:r>
            <a:endParaRPr lang="en-US" altLang="ja-JP" sz="600" dirty="0" smtClean="0">
              <a:latin typeface="HGPｺﾞｼｯｸM" panose="020B0600000000000000" pitchFamily="50" charset="-128"/>
              <a:ea typeface="HGPｺﾞｼｯｸM" panose="020B0600000000000000" pitchFamily="50" charset="-128"/>
            </a:endParaRPr>
          </a:p>
          <a:p>
            <a:r>
              <a:rPr lang="ja-JP" altLang="en-US" sz="600" dirty="0">
                <a:latin typeface="HGPｺﾞｼｯｸM" panose="020B0600000000000000" pitchFamily="50" charset="-128"/>
                <a:ea typeface="HGPｺﾞｼｯｸM" panose="020B0600000000000000" pitchFamily="50" charset="-128"/>
              </a:rPr>
              <a:t>　</a:t>
            </a:r>
            <a:r>
              <a:rPr lang="ja-JP" altLang="en-US" sz="600" dirty="0" smtClean="0">
                <a:latin typeface="HGPｺﾞｼｯｸM" panose="020B0600000000000000" pitchFamily="50" charset="-128"/>
                <a:ea typeface="HGPｺﾞｼｯｸM" panose="020B0600000000000000" pitchFamily="50" charset="-128"/>
              </a:rPr>
              <a:t>経年比較のグラフは</a:t>
            </a:r>
            <a:r>
              <a:rPr lang="en-US" altLang="ja-JP" sz="600" dirty="0" smtClean="0">
                <a:latin typeface="HGPｺﾞｼｯｸM" panose="020B0600000000000000" pitchFamily="50" charset="-128"/>
                <a:ea typeface="HGPｺﾞｼｯｸM" panose="020B0600000000000000" pitchFamily="50" charset="-128"/>
              </a:rPr>
              <a:t>2012</a:t>
            </a:r>
            <a:r>
              <a:rPr lang="ja-JP" altLang="en-US" sz="600" dirty="0" smtClean="0">
                <a:latin typeface="HGPｺﾞｼｯｸM" panose="020B0600000000000000" pitchFamily="50" charset="-128"/>
                <a:ea typeface="HGPｺﾞｼｯｸM" panose="020B0600000000000000" pitchFamily="50" charset="-128"/>
              </a:rPr>
              <a:t>年度以降のみ</a:t>
            </a:r>
            <a:endParaRPr lang="en-US" altLang="ja-JP" sz="600" dirty="0" smtClean="0">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4572000" y="0"/>
            <a:ext cx="4572000" cy="112474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■経年比較</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2012</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年と比べ全タイプで減少。</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・乾麺が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1</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a:t>
            </a:r>
            <a:r>
              <a:rPr kumimoji="1" lang="ja-JP" altLang="en-US" sz="1000" dirty="0" err="1" smtClean="0">
                <a:solidFill>
                  <a:schemeClr val="bg2">
                    <a:lumMod val="25000"/>
                  </a:schemeClr>
                </a:solidFill>
                <a:latin typeface="HGPｺﾞｼｯｸM" panose="020B0600000000000000" pitchFamily="50" charset="-128"/>
                <a:ea typeface="HGPｺﾞｼｯｸM" panose="020B0600000000000000" pitchFamily="50" charset="-128"/>
              </a:rPr>
              <a:t>なま</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麺が</a:t>
            </a:r>
            <a:r>
              <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2</a:t>
            </a:r>
            <a:r>
              <a:rPr kumimoji="1"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位。他タイプと比べ冷凍麺は低い。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■属性別比較</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冷凍麺について</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・男女差は女性が高い。</a:t>
            </a:r>
            <a:endPar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a:p>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・年齢差は</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40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代と</a:t>
            </a:r>
            <a:r>
              <a:rPr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rPr>
              <a:t>60</a:t>
            </a:r>
            <a:r>
              <a:rPr lang="ja-JP" altLang="en-US" sz="1000" dirty="0" smtClean="0">
                <a:solidFill>
                  <a:schemeClr val="bg2">
                    <a:lumMod val="25000"/>
                  </a:schemeClr>
                </a:solidFill>
                <a:latin typeface="HGPｺﾞｼｯｸM" panose="020B0600000000000000" pitchFamily="50" charset="-128"/>
                <a:ea typeface="HGPｺﾞｼｯｸM" panose="020B0600000000000000" pitchFamily="50" charset="-128"/>
              </a:rPr>
              <a:t>代が高い。</a:t>
            </a:r>
            <a:endParaRPr kumimoji="1" lang="en-US" altLang="ja-JP" sz="1000"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172001" y="825929"/>
            <a:ext cx="1087631" cy="216000"/>
          </a:xfrm>
          <a:prstGeom prst="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b="1" dirty="0" smtClean="0">
                <a:solidFill>
                  <a:schemeClr val="bg1"/>
                </a:solidFill>
                <a:latin typeface="HGPｺﾞｼｯｸM" panose="020B0600000000000000" pitchFamily="50" charset="-128"/>
                <a:ea typeface="HGPｺﾞｼｯｸM" panose="020B0600000000000000" pitchFamily="50" charset="-128"/>
              </a:rPr>
              <a:t>そば</a:t>
            </a:r>
            <a:endParaRPr kumimoji="1" lang="ja-JP" altLang="en-US" sz="1050" b="1" dirty="0">
              <a:solidFill>
                <a:schemeClr val="bg1"/>
              </a:solidFill>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88130" y="471389"/>
            <a:ext cx="3807453" cy="230832"/>
          </a:xfrm>
          <a:prstGeom prst="rect">
            <a:avLst/>
          </a:prstGeom>
          <a:noFill/>
        </p:spPr>
        <p:txBody>
          <a:bodyPr wrap="none" rtlCol="0">
            <a:spAutoFit/>
          </a:bodyPr>
          <a:lstStyle/>
          <a:p>
            <a:r>
              <a:rPr kumimoji="1" lang="en-US" altLang="ja-JP" sz="900" dirty="0" smtClean="0">
                <a:latin typeface="HGPｺﾞｼｯｸM" panose="020B0600000000000000" pitchFamily="50" charset="-128"/>
                <a:ea typeface="HGPｺﾞｼｯｸM" panose="020B0600000000000000" pitchFamily="50" charset="-128"/>
              </a:rPr>
              <a:t>Q</a:t>
            </a:r>
            <a:r>
              <a:rPr kumimoji="1" lang="ja-JP" altLang="en-US" sz="900" dirty="0" smtClean="0">
                <a:latin typeface="HGPｺﾞｼｯｸM" panose="020B0600000000000000" pitchFamily="50" charset="-128"/>
                <a:ea typeface="HGPｺﾞｼｯｸM" panose="020B0600000000000000" pitchFamily="50" charset="-128"/>
              </a:rPr>
              <a:t>：以下の麺類について、「知っているタイプ」を全てチェックしてください。（</a:t>
            </a:r>
            <a:r>
              <a:rPr kumimoji="1" lang="en-US" altLang="ja-JP" sz="900" dirty="0" smtClean="0">
                <a:latin typeface="HGPｺﾞｼｯｸM" panose="020B0600000000000000" pitchFamily="50" charset="-128"/>
                <a:ea typeface="HGPｺﾞｼｯｸM" panose="020B0600000000000000" pitchFamily="50" charset="-128"/>
              </a:rPr>
              <a:t>MA</a:t>
            </a:r>
            <a:r>
              <a:rPr kumimoji="1" lang="ja-JP" altLang="en-US" sz="900" dirty="0" smtClean="0">
                <a:latin typeface="HGPｺﾞｼｯｸM" panose="020B0600000000000000" pitchFamily="50" charset="-128"/>
                <a:ea typeface="HGPｺﾞｼｯｸM" panose="020B0600000000000000" pitchFamily="50" charset="-128"/>
              </a:rPr>
              <a:t>）</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16"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1148"/>
          <a:stretch/>
        </p:blipFill>
        <p:spPr bwMode="auto">
          <a:xfrm>
            <a:off x="4745935" y="6618496"/>
            <a:ext cx="4203946" cy="1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048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4046</TotalTime>
  <Words>8904</Words>
  <Application>Microsoft Office PowerPoint</Application>
  <PresentationFormat>画面に合わせる (4:3)</PresentationFormat>
  <Paragraphs>1179</Paragraphs>
  <Slides>71</Slides>
  <Notes>0</Notes>
  <HiddenSlides>0</HiddenSlides>
  <MMClips>0</MMClips>
  <ScaleCrop>false</ScaleCrop>
  <HeadingPairs>
    <vt:vector size="4" baseType="variant">
      <vt:variant>
        <vt:lpstr>テーマ</vt:lpstr>
      </vt:variant>
      <vt:variant>
        <vt:i4>1</vt:i4>
      </vt:variant>
      <vt:variant>
        <vt:lpstr>スライド タイトル</vt:lpstr>
      </vt:variant>
      <vt:variant>
        <vt:i4>71</vt:i4>
      </vt:variant>
    </vt:vector>
  </HeadingPairs>
  <TitlesOfParts>
    <vt:vector size="72" baseType="lpstr">
      <vt:lpstr>Office ​​テーマ</vt:lpstr>
      <vt:lpstr>冷凍めん及び各タイプ麺類に関する ユーザー調査報告書 2015 </vt:lpstr>
      <vt:lpstr>目次</vt:lpstr>
      <vt:lpstr>一般消費者1248名対象項目 ～前回データ比較付～</vt:lpstr>
      <vt:lpstr>喫食頻度</vt:lpstr>
      <vt:lpstr>喫食頻度</vt:lpstr>
      <vt:lpstr>喫食頻度</vt:lpstr>
      <vt:lpstr>喫食頻度</vt:lpstr>
      <vt:lpstr>タイプ別認知率</vt:lpstr>
      <vt:lpstr>タイプ別認知率</vt:lpstr>
      <vt:lpstr>タイプ別認知率</vt:lpstr>
      <vt:lpstr>タイプ別認知率</vt:lpstr>
      <vt:lpstr>タイプ別喫食経験率</vt:lpstr>
      <vt:lpstr>タイプ別喫食経験率</vt:lpstr>
      <vt:lpstr>タイプ別喫食経験率</vt:lpstr>
      <vt:lpstr>タイプ別喫食経験率</vt:lpstr>
      <vt:lpstr>最頻喫食タイプ</vt:lpstr>
      <vt:lpstr>最頻喫食タイプ</vt:lpstr>
      <vt:lpstr>最頻喫食タイプ</vt:lpstr>
      <vt:lpstr>最頻喫食タイプ</vt:lpstr>
      <vt:lpstr>冷凍めん最頻喫食の理由</vt:lpstr>
      <vt:lpstr>タイプ別選好度</vt:lpstr>
      <vt:lpstr>タイプ別選好度</vt:lpstr>
      <vt:lpstr>タイプ別選好度</vt:lpstr>
      <vt:lpstr>タイプ別選好度</vt:lpstr>
      <vt:lpstr>冷凍めんイメージ</vt:lpstr>
      <vt:lpstr>冷凍めんイメージ</vt:lpstr>
      <vt:lpstr>特長別魅力度</vt:lpstr>
      <vt:lpstr>特長別魅力度</vt:lpstr>
      <vt:lpstr>特長別魅力度</vt:lpstr>
      <vt:lpstr>特長別魅力度</vt:lpstr>
      <vt:lpstr>特長別魅力度</vt:lpstr>
      <vt:lpstr>特長理解後の魅力度変化</vt:lpstr>
      <vt:lpstr>RMKマーク認知率</vt:lpstr>
      <vt:lpstr>RMKマーク認識後の影響</vt:lpstr>
      <vt:lpstr>飲食店での冷凍めん許容</vt:lpstr>
      <vt:lpstr>冷凍めん喫食者336名対象項目 ～前回データ比較付～</vt:lpstr>
      <vt:lpstr>喫食カテゴリー</vt:lpstr>
      <vt:lpstr>喫食冷凍めんタイプ</vt:lpstr>
      <vt:lpstr>喫食シーン</vt:lpstr>
      <vt:lpstr>喫食シーン</vt:lpstr>
      <vt:lpstr>喫食シーン</vt:lpstr>
      <vt:lpstr>喫食シーン</vt:lpstr>
      <vt:lpstr>喫食シーン</vt:lpstr>
      <vt:lpstr>朝食での冷凍めん非喫食理由</vt:lpstr>
      <vt:lpstr>調理方法</vt:lpstr>
      <vt:lpstr>調理時添加具材</vt:lpstr>
      <vt:lpstr>調理時添加具材</vt:lpstr>
      <vt:lpstr>調理時添加具材</vt:lpstr>
      <vt:lpstr>調理時添加具材</vt:lpstr>
      <vt:lpstr>購入商品の選択理由</vt:lpstr>
      <vt:lpstr>購入時の比較カテゴリー</vt:lpstr>
      <vt:lpstr>一食あたりのボリューム感</vt:lpstr>
      <vt:lpstr>RMKマークの認知率</vt:lpstr>
      <vt:lpstr>RMKマーク認知者の影響</vt:lpstr>
      <vt:lpstr>RMKマーク認識後の影響</vt:lpstr>
      <vt:lpstr>飲食店での冷凍めん許容</vt:lpstr>
      <vt:lpstr>最近の食意識変化について （一般消費者1248名/冷凍めん喫食者336名共通）</vt:lpstr>
      <vt:lpstr>食意識変化</vt:lpstr>
      <vt:lpstr>食意識変化</vt:lpstr>
      <vt:lpstr>食意識変化</vt:lpstr>
      <vt:lpstr>食意識変化</vt:lpstr>
      <vt:lpstr>食意識変化</vt:lpstr>
      <vt:lpstr>食意識変化</vt:lpstr>
      <vt:lpstr>食意識変化</vt:lpstr>
      <vt:lpstr>食意識変化</vt:lpstr>
      <vt:lpstr>食意識変化</vt:lpstr>
      <vt:lpstr>食意識変化</vt:lpstr>
      <vt:lpstr>食意識変化</vt:lpstr>
      <vt:lpstr>総評①</vt:lpstr>
      <vt:lpstr>総評②</vt:lpstr>
      <vt:lpstr>総評③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冷凍めん及び各タイプ麺類に関する ユーザー調査報告書</dc:title>
  <dc:creator>ISMDCSS_USER01</dc:creator>
  <cp:lastModifiedBy>inoue</cp:lastModifiedBy>
  <cp:revision>352</cp:revision>
  <cp:lastPrinted>2015-03-19T08:09:57Z</cp:lastPrinted>
  <dcterms:created xsi:type="dcterms:W3CDTF">2015-02-10T06:44:03Z</dcterms:created>
  <dcterms:modified xsi:type="dcterms:W3CDTF">2015-03-24T06:31:25Z</dcterms:modified>
</cp:coreProperties>
</file>