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charts/chart39.xml" ContentType="application/vnd.openxmlformats-officedocument.drawingml.char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charts/chart19.xml" ContentType="application/vnd.openxmlformats-officedocument.drawingml.chart+xml"/>
  <Override PartName="/ppt/charts/chart28.xml" ContentType="application/vnd.openxmlformats-officedocument.drawingml.chart+xml"/>
  <Override PartName="/ppt/charts/chart37.xml" ContentType="application/vnd.openxmlformats-officedocument.drawingml.char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charts/chart17.xml" ContentType="application/vnd.openxmlformats-officedocument.drawingml.chart+xml"/>
  <Override PartName="/ppt/charts/chart26.xml" ContentType="application/vnd.openxmlformats-officedocument.drawingml.chart+xml"/>
  <Override PartName="/ppt/charts/chart35.xml" ContentType="application/vnd.openxmlformats-officedocument.drawingml.chart+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charts/chart13.xml" ContentType="application/vnd.openxmlformats-officedocument.drawingml.chart+xml"/>
  <Override PartName="/ppt/charts/chart15.xml" ContentType="application/vnd.openxmlformats-officedocument.drawingml.chart+xml"/>
  <Override PartName="/ppt/charts/chart24.xml" ContentType="application/vnd.openxmlformats-officedocument.drawingml.chart+xml"/>
  <Override PartName="/ppt/charts/chart33.xml" ContentType="application/vnd.openxmlformats-officedocument.drawingml.chart+xml"/>
  <Override PartName="/ppt/slides/slide10.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harts/chart9.xml" ContentType="application/vnd.openxmlformats-officedocument.drawingml.chart+xml"/>
  <Override PartName="/ppt/charts/chart11.xml" ContentType="application/vnd.openxmlformats-officedocument.drawingml.chart+xml"/>
  <Override PartName="/ppt/charts/chart22.xml" ContentType="application/vnd.openxmlformats-officedocument.drawingml.chart+xml"/>
  <Override PartName="/ppt/charts/chart31.xml" ContentType="application/vnd.openxmlformats-officedocument.drawingml.chart+xml"/>
  <Override PartName="/ppt/charts/chart7.xml" ContentType="application/vnd.openxmlformats-officedocument.drawingml.chart+xml"/>
  <Override PartName="/ppt/charts/chart20.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charts/chart29.xml" ContentType="application/vnd.openxmlformats-officedocument.drawingml.chart+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charts/chart18.xml" ContentType="application/vnd.openxmlformats-officedocument.drawingml.chart+xml"/>
  <Override PartName="/ppt/charts/chart27.xml" ContentType="application/vnd.openxmlformats-officedocument.drawingml.chart+xml"/>
  <Override PartName="/ppt/charts/chart36.xml" ContentType="application/vnd.openxmlformats-officedocument.drawingml.chart+xml"/>
  <Override PartName="/ppt/charts/chart38.xml" ContentType="application/vnd.openxmlformats-officedocument.drawingml.chart+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charts/chart16.xml" ContentType="application/vnd.openxmlformats-officedocument.drawingml.chart+xml"/>
  <Override PartName="/ppt/charts/chart25.xml" ContentType="application/vnd.openxmlformats-officedocument.drawingml.chart+xml"/>
  <Override PartName="/ppt/charts/chart34.xml" ContentType="application/vnd.openxmlformats-officedocument.drawingml.char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charts/chart14.xml" ContentType="application/vnd.openxmlformats-officedocument.drawingml.chart+xml"/>
  <Override PartName="/ppt/charts/chart23.xml" ContentType="application/vnd.openxmlformats-officedocument.drawingml.chart+xml"/>
  <Override PartName="/ppt/charts/chart32.xml" ContentType="application/vnd.openxmlformats-officedocument.drawingml.chart+xml"/>
  <Override PartName="/docProps/app.xml" ContentType="application/vnd.openxmlformats-officedocument.extended-properties+xml"/>
  <Override PartName="/ppt/slides/slide11.xml" ContentType="application/vnd.openxmlformats-officedocument.presentationml.slide+xml"/>
  <Override PartName="/ppt/charts/chart8.xml" ContentType="application/vnd.openxmlformats-officedocument.drawingml.chart+xml"/>
  <Override PartName="/ppt/charts/chart12.xml" ContentType="application/vnd.openxmlformats-officedocument.drawingml.chart+xml"/>
  <Override PartName="/ppt/charts/chart21.xml" ContentType="application/vnd.openxmlformats-officedocument.drawingml.chart+xml"/>
  <Override PartName="/ppt/charts/chart30.xml" ContentType="application/vnd.openxmlformats-officedocument.drawingml.chart+xml"/>
  <Override PartName="/ppt/slideLayouts/slideLayout10.xml" ContentType="application/vnd.openxmlformats-officedocument.presentationml.slideLayout+xml"/>
  <Override PartName="/ppt/charts/chart6.xml" ContentType="application/vnd.openxmlformats-officedocument.drawingml.chart+xml"/>
  <Override PartName="/ppt/charts/chart10.xml" ContentType="application/vnd.openxmlformats-officedocument.drawingml.char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70" r:id="rId2"/>
    <p:sldId id="271" r:id="rId3"/>
    <p:sldId id="280" r:id="rId4"/>
    <p:sldId id="281" r:id="rId5"/>
    <p:sldId id="256" r:id="rId6"/>
    <p:sldId id="257" r:id="rId7"/>
    <p:sldId id="272" r:id="rId8"/>
    <p:sldId id="267" r:id="rId9"/>
    <p:sldId id="265" r:id="rId10"/>
    <p:sldId id="273" r:id="rId11"/>
    <p:sldId id="266" r:id="rId12"/>
    <p:sldId id="261" r:id="rId13"/>
    <p:sldId id="259" r:id="rId14"/>
    <p:sldId id="268" r:id="rId15"/>
    <p:sldId id="274" r:id="rId16"/>
    <p:sldId id="262" r:id="rId17"/>
    <p:sldId id="263" r:id="rId18"/>
    <p:sldId id="269" r:id="rId19"/>
    <p:sldId id="279" r:id="rId20"/>
  </p:sldIdLst>
  <p:sldSz cx="9144000" cy="6858000" type="screen4x3"/>
  <p:notesSz cx="6858000" cy="994568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99"/>
  </p:clrMru>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516" y="-7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oleObject" Target="Book1" TargetMode="External"/></Relationships>
</file>

<file path=ppt/charts/_rels/chart10.xml.rels><?xml version="1.0" encoding="UTF-8" standalone="yes"?>
<Relationships xmlns="http://schemas.openxmlformats.org/package/2006/relationships"><Relationship Id="rId1" Type="http://schemas.openxmlformats.org/officeDocument/2006/relationships/oleObject" Target="file:///C:\Users\Kenji\Desktop\&#12480;&#12452;&#12472;&#12455;&#12473;&#12488;&#29992;&#34920;&#12464;&#12521;&#12501;.xlsx" TargetMode="External"/></Relationships>
</file>

<file path=ppt/charts/_rels/chart11.xml.rels><?xml version="1.0" encoding="UTF-8" standalone="yes"?>
<Relationships xmlns="http://schemas.openxmlformats.org/package/2006/relationships"><Relationship Id="rId1" Type="http://schemas.openxmlformats.org/officeDocument/2006/relationships/oleObject" Target="file:///C:\Users\Kenji\Desktop\&#12480;&#12452;&#12472;&#12455;&#12473;&#12488;&#29992;&#34920;&#12464;&#12521;&#12501;.xlsx" TargetMode="External"/></Relationships>
</file>

<file path=ppt/charts/_rels/chart12.xml.rels><?xml version="1.0" encoding="UTF-8" standalone="yes"?>
<Relationships xmlns="http://schemas.openxmlformats.org/package/2006/relationships"><Relationship Id="rId1" Type="http://schemas.openxmlformats.org/officeDocument/2006/relationships/oleObject" Target="file:///C:\Users\Kenji\Desktop\&#12480;&#12452;&#12472;&#12455;&#12473;&#12488;&#29992;&#34920;&#12464;&#12521;&#12501;.xlsx" TargetMode="External"/></Relationships>
</file>

<file path=ppt/charts/_rels/chart13.xml.rels><?xml version="1.0" encoding="UTF-8" standalone="yes"?>
<Relationships xmlns="http://schemas.openxmlformats.org/package/2006/relationships"><Relationship Id="rId1" Type="http://schemas.openxmlformats.org/officeDocument/2006/relationships/oleObject" Target="file:///C:\Users\Kenji\Desktop\&#12480;&#12452;&#12472;&#12455;&#12473;&#12488;&#29992;&#34920;&#12464;&#12521;&#12501;.xlsx" TargetMode="External"/></Relationships>
</file>

<file path=ppt/charts/_rels/chart14.xml.rels><?xml version="1.0" encoding="UTF-8" standalone="yes"?>
<Relationships xmlns="http://schemas.openxmlformats.org/package/2006/relationships"><Relationship Id="rId1" Type="http://schemas.openxmlformats.org/officeDocument/2006/relationships/oleObject" Target="file:///C:\Users\Kenji\Desktop\&#12480;&#12452;&#12472;&#12455;&#12473;&#12488;&#29992;&#34920;&#12464;&#12521;&#12501;.xlsx" TargetMode="External"/></Relationships>
</file>

<file path=ppt/charts/_rels/chart15.xml.rels><?xml version="1.0" encoding="UTF-8" standalone="yes"?>
<Relationships xmlns="http://schemas.openxmlformats.org/package/2006/relationships"><Relationship Id="rId1" Type="http://schemas.openxmlformats.org/officeDocument/2006/relationships/oleObject" Target="file:///C:\Users\Kenji\Desktop\&#12480;&#12452;&#12472;&#12455;&#12473;&#12488;&#29992;&#34920;&#12464;&#12521;&#12501;.xlsx" TargetMode="External"/></Relationships>
</file>

<file path=ppt/charts/_rels/chart16.xml.rels><?xml version="1.0" encoding="UTF-8" standalone="yes"?>
<Relationships xmlns="http://schemas.openxmlformats.org/package/2006/relationships"><Relationship Id="rId1" Type="http://schemas.openxmlformats.org/officeDocument/2006/relationships/oleObject" Target="file:///C:\Users\Kenji\Desktop\&#12480;&#12452;&#12472;&#12455;&#12473;&#12488;&#29992;&#34920;&#12464;&#12521;&#12501;.xlsx" TargetMode="External"/></Relationships>
</file>

<file path=ppt/charts/_rels/chart17.xml.rels><?xml version="1.0" encoding="UTF-8" standalone="yes"?>
<Relationships xmlns="http://schemas.openxmlformats.org/package/2006/relationships"><Relationship Id="rId1" Type="http://schemas.openxmlformats.org/officeDocument/2006/relationships/oleObject" Target="file:///C:\Users\Kenji\Desktop\&#12480;&#12452;&#12472;&#12455;&#12473;&#12488;&#29992;&#34920;&#12464;&#12521;&#12501;.xlsx" TargetMode="External"/></Relationships>
</file>

<file path=ppt/charts/_rels/chart18.xml.rels><?xml version="1.0" encoding="UTF-8" standalone="yes"?>
<Relationships xmlns="http://schemas.openxmlformats.org/package/2006/relationships"><Relationship Id="rId1" Type="http://schemas.openxmlformats.org/officeDocument/2006/relationships/oleObject" Target="file:///C:\Users\Kenji\Desktop\&#12480;&#12452;&#12472;&#12455;&#12473;&#12488;&#29992;&#34920;&#12464;&#12521;&#12501;.xlsx" TargetMode="External"/></Relationships>
</file>

<file path=ppt/charts/_rels/chart19.xml.rels><?xml version="1.0" encoding="UTF-8" standalone="yes"?>
<Relationships xmlns="http://schemas.openxmlformats.org/package/2006/relationships"><Relationship Id="rId1" Type="http://schemas.openxmlformats.org/officeDocument/2006/relationships/oleObject" Target="file:///C:\Users\Kenji\Desktop\&#12480;&#12452;&#12472;&#12455;&#12473;&#12488;&#29992;&#34920;&#12464;&#12521;&#12501;.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Kenji\Desktop\&#12480;&#12452;&#12472;&#12455;&#12473;&#12488;&#29992;&#34920;&#12464;&#12521;&#12501;.xlsx" TargetMode="External"/></Relationships>
</file>

<file path=ppt/charts/_rels/chart20.xml.rels><?xml version="1.0" encoding="UTF-8" standalone="yes"?>
<Relationships xmlns="http://schemas.openxmlformats.org/package/2006/relationships"><Relationship Id="rId1" Type="http://schemas.openxmlformats.org/officeDocument/2006/relationships/oleObject" Target="file:///C:\Users\Kenji\Desktop\&#12480;&#12452;&#12472;&#12455;&#12473;&#12488;&#29992;&#34920;&#12464;&#12521;&#12501;.xlsx" TargetMode="External"/></Relationships>
</file>

<file path=ppt/charts/_rels/chart21.xml.rels><?xml version="1.0" encoding="UTF-8" standalone="yes"?>
<Relationships xmlns="http://schemas.openxmlformats.org/package/2006/relationships"><Relationship Id="rId1" Type="http://schemas.openxmlformats.org/officeDocument/2006/relationships/oleObject" Target="file:///C:\Users\Kenji\Desktop\&#12480;&#12452;&#12472;&#12455;&#12473;&#12488;&#29992;&#34920;&#12464;&#12521;&#12501;.xlsx" TargetMode="External"/></Relationships>
</file>

<file path=ppt/charts/_rels/chart22.xml.rels><?xml version="1.0" encoding="UTF-8" standalone="yes"?>
<Relationships xmlns="http://schemas.openxmlformats.org/package/2006/relationships"><Relationship Id="rId1" Type="http://schemas.openxmlformats.org/officeDocument/2006/relationships/oleObject" Target="file:///C:\Users\Kenji\Desktop\&#12480;&#12452;&#12472;&#12455;&#12473;&#12488;&#29992;&#34920;&#12464;&#12521;&#12501;.xlsx" TargetMode="External"/></Relationships>
</file>

<file path=ppt/charts/_rels/chart23.xml.rels><?xml version="1.0" encoding="UTF-8" standalone="yes"?>
<Relationships xmlns="http://schemas.openxmlformats.org/package/2006/relationships"><Relationship Id="rId1" Type="http://schemas.openxmlformats.org/officeDocument/2006/relationships/oleObject" Target="file:///C:\Users\Kenji\Desktop\&#12480;&#12452;&#12472;&#12455;&#12473;&#12488;&#29992;&#34920;&#12464;&#12521;&#12501;.xlsx" TargetMode="External"/></Relationships>
</file>

<file path=ppt/charts/_rels/chart24.xml.rels><?xml version="1.0" encoding="UTF-8" standalone="yes"?>
<Relationships xmlns="http://schemas.openxmlformats.org/package/2006/relationships"><Relationship Id="rId1" Type="http://schemas.openxmlformats.org/officeDocument/2006/relationships/oleObject" Target="file:///C:\Users\Kenji\Desktop\&#12480;&#12452;&#12472;&#12455;&#12473;&#12488;&#29992;&#34920;&#12464;&#12521;&#12501;.xlsx" TargetMode="External"/></Relationships>
</file>

<file path=ppt/charts/_rels/chart25.xml.rels><?xml version="1.0" encoding="UTF-8" standalone="yes"?>
<Relationships xmlns="http://schemas.openxmlformats.org/package/2006/relationships"><Relationship Id="rId1" Type="http://schemas.openxmlformats.org/officeDocument/2006/relationships/oleObject" Target="file:///C:\Users\Kenji\Desktop\&#20919;&#20941;&#12417;&#12435;&#35519;&#26619;&#12524;&#12509;&#12540;&#12488;&#29992;&#12464;&#12521;&#12501;&#21931;&#39135;&#32773;.xlsx" TargetMode="External"/></Relationships>
</file>

<file path=ppt/charts/_rels/chart26.xml.rels><?xml version="1.0" encoding="UTF-8" standalone="yes"?>
<Relationships xmlns="http://schemas.openxmlformats.org/package/2006/relationships"><Relationship Id="rId1" Type="http://schemas.openxmlformats.org/officeDocument/2006/relationships/oleObject" Target="file:///C:\Users\Kenji\Desktop\&#12480;&#12452;&#12472;&#12455;&#12473;&#12488;&#29992;&#34920;&#12464;&#12521;&#12501;.xlsx" TargetMode="External"/></Relationships>
</file>

<file path=ppt/charts/_rels/chart27.xml.rels><?xml version="1.0" encoding="UTF-8" standalone="yes"?>
<Relationships xmlns="http://schemas.openxmlformats.org/package/2006/relationships"><Relationship Id="rId1" Type="http://schemas.openxmlformats.org/officeDocument/2006/relationships/oleObject" Target="file:///C:\Users\Kenji\Desktop\&#12480;&#12452;&#12472;&#12455;&#12473;&#12488;&#29992;&#34920;&#12464;&#12521;&#12501;.xlsx" TargetMode="External"/></Relationships>
</file>

<file path=ppt/charts/_rels/chart28.xml.rels><?xml version="1.0" encoding="UTF-8" standalone="yes"?>
<Relationships xmlns="http://schemas.openxmlformats.org/package/2006/relationships"><Relationship Id="rId1" Type="http://schemas.openxmlformats.org/officeDocument/2006/relationships/oleObject" Target="file:///C:\Users\Kenji\Desktop\&#12480;&#12452;&#12472;&#12455;&#12473;&#12488;&#29992;&#34920;&#12464;&#12521;&#12501;.xlsx" TargetMode="External"/></Relationships>
</file>

<file path=ppt/charts/_rels/chart29.xml.rels><?xml version="1.0" encoding="UTF-8" standalone="yes"?>
<Relationships xmlns="http://schemas.openxmlformats.org/package/2006/relationships"><Relationship Id="rId1" Type="http://schemas.openxmlformats.org/officeDocument/2006/relationships/oleObject" Target="file:///C:\Users\Kenji\Desktop\&#20919;&#20941;&#12417;&#12435;&#35519;&#26619;&#12524;&#12509;&#12540;&#12488;&#29992;&#12464;&#12521;&#12501;&#21931;&#39135;&#32773;.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Users\Kenji\Desktop\&#12480;&#12452;&#12472;&#12455;&#12473;&#12488;&#29992;&#34920;&#12464;&#12521;&#12501;.xlsx" TargetMode="External"/></Relationships>
</file>

<file path=ppt/charts/_rels/chart30.xml.rels><?xml version="1.0" encoding="UTF-8" standalone="yes"?>
<Relationships xmlns="http://schemas.openxmlformats.org/package/2006/relationships"><Relationship Id="rId1" Type="http://schemas.openxmlformats.org/officeDocument/2006/relationships/oleObject" Target="file:///C:\Users\Kenji\Desktop\&#20919;&#20941;&#12417;&#12435;&#35519;&#26619;&#12524;&#12509;&#12540;&#12488;&#29992;&#12464;&#12521;&#12501;&#21931;&#39135;&#32773;.xlsx" TargetMode="External"/></Relationships>
</file>

<file path=ppt/charts/_rels/chart31.xml.rels><?xml version="1.0" encoding="UTF-8" standalone="yes"?>
<Relationships xmlns="http://schemas.openxmlformats.org/package/2006/relationships"><Relationship Id="rId1" Type="http://schemas.openxmlformats.org/officeDocument/2006/relationships/oleObject" Target="file:///C:\Users\Kenji\Desktop\&#20919;&#20941;&#12417;&#12435;&#35519;&#26619;&#12524;&#12509;&#12540;&#12488;&#29992;&#12464;&#12521;&#12501;&#21931;&#39135;&#32773;.xlsx" TargetMode="External"/></Relationships>
</file>

<file path=ppt/charts/_rels/chart32.xml.rels><?xml version="1.0" encoding="UTF-8" standalone="yes"?>
<Relationships xmlns="http://schemas.openxmlformats.org/package/2006/relationships"><Relationship Id="rId1" Type="http://schemas.openxmlformats.org/officeDocument/2006/relationships/oleObject" Target="file:///C:\Users\Kenji\Desktop\&#20919;&#20941;&#12417;&#12435;&#35519;&#26619;&#12524;&#12509;&#12540;&#12488;&#29992;&#12464;&#12521;&#12501;&#21931;&#39135;&#32773;.xlsx" TargetMode="External"/></Relationships>
</file>

<file path=ppt/charts/_rels/chart33.xml.rels><?xml version="1.0" encoding="UTF-8" standalone="yes"?>
<Relationships xmlns="http://schemas.openxmlformats.org/package/2006/relationships"><Relationship Id="rId1" Type="http://schemas.openxmlformats.org/officeDocument/2006/relationships/oleObject" Target="file:///C:\Users\Kenji\Desktop\&#12480;&#12452;&#12472;&#12455;&#12473;&#12488;&#29992;&#34920;&#12464;&#12521;&#12501;.xlsx" TargetMode="External"/></Relationships>
</file>

<file path=ppt/charts/_rels/chart34.xml.rels><?xml version="1.0" encoding="UTF-8" standalone="yes"?>
<Relationships xmlns="http://schemas.openxmlformats.org/package/2006/relationships"><Relationship Id="rId1" Type="http://schemas.openxmlformats.org/officeDocument/2006/relationships/oleObject" Target="file:///C:\Users\Kenji\Desktop\&#12480;&#12452;&#12472;&#12455;&#12473;&#12488;&#29992;&#34920;&#12464;&#12521;&#12501;.xlsx" TargetMode="External"/></Relationships>
</file>

<file path=ppt/charts/_rels/chart35.xml.rels><?xml version="1.0" encoding="UTF-8" standalone="yes"?>
<Relationships xmlns="http://schemas.openxmlformats.org/package/2006/relationships"><Relationship Id="rId1" Type="http://schemas.openxmlformats.org/officeDocument/2006/relationships/oleObject" Target="file:///C:\Users\Kenji\Desktop\&#12480;&#12452;&#12472;&#12455;&#12473;&#12488;&#29992;&#34920;&#12464;&#12521;&#12501;.xlsx" TargetMode="External"/></Relationships>
</file>

<file path=ppt/charts/_rels/chart36.xml.rels><?xml version="1.0" encoding="UTF-8" standalone="yes"?>
<Relationships xmlns="http://schemas.openxmlformats.org/package/2006/relationships"><Relationship Id="rId1" Type="http://schemas.openxmlformats.org/officeDocument/2006/relationships/oleObject" Target="file:///C:\Users\Kenji\Desktop\&#20919;&#20941;&#12417;&#12435;&#35519;&#26619;&#12524;&#12509;&#12540;&#12488;&#29992;&#12464;&#12521;&#12501;.xlsx" TargetMode="External"/></Relationships>
</file>

<file path=ppt/charts/_rels/chart37.xml.rels><?xml version="1.0" encoding="UTF-8" standalone="yes"?>
<Relationships xmlns="http://schemas.openxmlformats.org/package/2006/relationships"><Relationship Id="rId1" Type="http://schemas.openxmlformats.org/officeDocument/2006/relationships/oleObject" Target="file:///C:\Users\Kenji\Desktop\&#20919;&#20941;&#12417;&#12435;&#35519;&#26619;&#12524;&#12509;&#12540;&#12488;&#29992;&#12464;&#12521;&#12501;.xlsx" TargetMode="External"/></Relationships>
</file>

<file path=ppt/charts/_rels/chart38.xml.rels><?xml version="1.0" encoding="UTF-8" standalone="yes"?>
<Relationships xmlns="http://schemas.openxmlformats.org/package/2006/relationships"><Relationship Id="rId1" Type="http://schemas.openxmlformats.org/officeDocument/2006/relationships/oleObject" Target="file:///C:\Users\Kenji\Desktop\&#20919;&#20941;&#12417;&#12435;&#35519;&#26619;&#12524;&#12509;&#12540;&#12488;&#29992;&#12464;&#12521;&#12501;&#21931;&#39135;&#32773;.xlsx" TargetMode="External"/></Relationships>
</file>

<file path=ppt/charts/_rels/chart39.xml.rels><?xml version="1.0" encoding="UTF-8" standalone="yes"?>
<Relationships xmlns="http://schemas.openxmlformats.org/package/2006/relationships"><Relationship Id="rId1" Type="http://schemas.openxmlformats.org/officeDocument/2006/relationships/oleObject" Target="file:///C:\Users\Kenji\Desktop\&#20919;&#20941;&#12417;&#12435;&#35519;&#26619;&#12524;&#12509;&#12540;&#12488;&#29992;&#12464;&#12521;&#12501;&#21931;&#39135;&#32773;.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C:\Users\Kenji\Desktop\&#12480;&#12452;&#12472;&#12455;&#12473;&#12488;&#29992;&#34920;&#12464;&#12521;&#12501;.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C:\Users\Kenji\Desktop\&#12480;&#12452;&#12472;&#12455;&#12473;&#12488;&#29992;&#34920;&#12464;&#12521;&#12501;.xlsx"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C:\Users\Kenji\Desktop\&#12480;&#12452;&#12472;&#12455;&#12473;&#12488;&#29992;&#34920;&#12464;&#12521;&#12501;.xlsx"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file:///C:\Users\Kenji\Desktop\&#12480;&#12452;&#12472;&#12455;&#12473;&#12488;&#29992;&#34920;&#12464;&#12521;&#12501;.xlsx" TargetMode="External"/></Relationships>
</file>

<file path=ppt/charts/_rels/chart8.xml.rels><?xml version="1.0" encoding="UTF-8" standalone="yes"?>
<Relationships xmlns="http://schemas.openxmlformats.org/package/2006/relationships"><Relationship Id="rId1" Type="http://schemas.openxmlformats.org/officeDocument/2006/relationships/oleObject" Target="file:///C:\Users\Kenji\Desktop\&#12480;&#12452;&#12472;&#12455;&#12473;&#12488;&#29992;&#34920;&#12464;&#12521;&#12501;.xlsx" TargetMode="External"/></Relationships>
</file>

<file path=ppt/charts/_rels/chart9.xml.rels><?xml version="1.0" encoding="UTF-8" standalone="yes"?>
<Relationships xmlns="http://schemas.openxmlformats.org/package/2006/relationships"><Relationship Id="rId1" Type="http://schemas.openxmlformats.org/officeDocument/2006/relationships/oleObject" Target="file:///C:\Users\Kenji\Desktop\&#12480;&#12452;&#12472;&#12455;&#12473;&#12488;&#29992;&#34920;&#12464;&#12521;&#12501;.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ja-JP"/>
  <c:chart>
    <c:plotArea>
      <c:layout/>
      <c:barChart>
        <c:barDir val="bar"/>
        <c:grouping val="percentStacked"/>
        <c:ser>
          <c:idx val="0"/>
          <c:order val="0"/>
          <c:tx>
            <c:strRef>
              <c:f>Sheet1!$C$2</c:f>
              <c:strCache>
                <c:ptCount val="1"/>
                <c:pt idx="0">
                  <c:v>非常にあてはまる</c:v>
                </c:pt>
              </c:strCache>
            </c:strRef>
          </c:tx>
          <c:spPr>
            <a:solidFill>
              <a:srgbClr val="FF0000"/>
            </a:solidFill>
          </c:spPr>
          <c:cat>
            <c:strRef>
              <c:f>Sheet1!$B$3:$B$11</c:f>
              <c:strCache>
                <c:ptCount val="9"/>
                <c:pt idx="0">
                  <c:v>加工食品に使用されている食品原料に対する不安感が増した</c:v>
                </c:pt>
                <c:pt idx="1">
                  <c:v>可能な限り国内産の食料を購入するようになった</c:v>
                </c:pt>
                <c:pt idx="2">
                  <c:v>原産地を意識するようになった</c:v>
                </c:pt>
                <c:pt idx="3">
                  <c:v>消費期限を意識するようになった</c:v>
                </c:pt>
                <c:pt idx="4">
                  <c:v>価格の変化に対して敏感になった</c:v>
                </c:pt>
                <c:pt idx="5">
                  <c:v>無駄の無い食品購入を心がけるようになった</c:v>
                </c:pt>
                <c:pt idx="6">
                  <c:v>出来る限り残飯を減らすように心掛けるようになった</c:v>
                </c:pt>
                <c:pt idx="7">
                  <c:v>メーカーそのものを信用しなくなった</c:v>
                </c:pt>
                <c:pt idx="8">
                  <c:v>工場を検査する第三者機関が必要だと感じる</c:v>
                </c:pt>
              </c:strCache>
            </c:strRef>
          </c:cat>
          <c:val>
            <c:numRef>
              <c:f>Sheet1!$C$3:$C$11</c:f>
              <c:numCache>
                <c:formatCode>0.0_ </c:formatCode>
                <c:ptCount val="9"/>
                <c:pt idx="0">
                  <c:v>8.8141025641025657</c:v>
                </c:pt>
                <c:pt idx="1">
                  <c:v>12.5</c:v>
                </c:pt>
                <c:pt idx="2">
                  <c:v>15.625</c:v>
                </c:pt>
                <c:pt idx="3">
                  <c:v>8.0128205128205128</c:v>
                </c:pt>
                <c:pt idx="4">
                  <c:v>7.6923076923076925</c:v>
                </c:pt>
                <c:pt idx="5">
                  <c:v>11.217948717948719</c:v>
                </c:pt>
                <c:pt idx="6">
                  <c:v>12.339743589743605</c:v>
                </c:pt>
                <c:pt idx="7">
                  <c:v>3.9262820512820511</c:v>
                </c:pt>
                <c:pt idx="8">
                  <c:v>13.221153846153829</c:v>
                </c:pt>
              </c:numCache>
            </c:numRef>
          </c:val>
        </c:ser>
        <c:ser>
          <c:idx val="1"/>
          <c:order val="1"/>
          <c:tx>
            <c:strRef>
              <c:f>Sheet1!$D$2</c:f>
              <c:strCache>
                <c:ptCount val="1"/>
                <c:pt idx="0">
                  <c:v>あてはまる</c:v>
                </c:pt>
              </c:strCache>
            </c:strRef>
          </c:tx>
          <c:spPr>
            <a:solidFill>
              <a:srgbClr val="FFC000"/>
            </a:solidFill>
          </c:spPr>
          <c:cat>
            <c:strRef>
              <c:f>Sheet1!$B$3:$B$11</c:f>
              <c:strCache>
                <c:ptCount val="9"/>
                <c:pt idx="0">
                  <c:v>加工食品に使用されている食品原料に対する不安感が増した</c:v>
                </c:pt>
                <c:pt idx="1">
                  <c:v>可能な限り国内産の食料を購入するようになった</c:v>
                </c:pt>
                <c:pt idx="2">
                  <c:v>原産地を意識するようになった</c:v>
                </c:pt>
                <c:pt idx="3">
                  <c:v>消費期限を意識するようになった</c:v>
                </c:pt>
                <c:pt idx="4">
                  <c:v>価格の変化に対して敏感になった</c:v>
                </c:pt>
                <c:pt idx="5">
                  <c:v>無駄の無い食品購入を心がけるようになった</c:v>
                </c:pt>
                <c:pt idx="6">
                  <c:v>出来る限り残飯を減らすように心掛けるようになった</c:v>
                </c:pt>
                <c:pt idx="7">
                  <c:v>メーカーそのものを信用しなくなった</c:v>
                </c:pt>
                <c:pt idx="8">
                  <c:v>工場を検査する第三者機関が必要だと感じる</c:v>
                </c:pt>
              </c:strCache>
            </c:strRef>
          </c:cat>
          <c:val>
            <c:numRef>
              <c:f>Sheet1!$D$3:$D$11</c:f>
              <c:numCache>
                <c:formatCode>0.0_ </c:formatCode>
                <c:ptCount val="9"/>
                <c:pt idx="0">
                  <c:v>16.746794871794823</c:v>
                </c:pt>
                <c:pt idx="1">
                  <c:v>22.756410256410252</c:v>
                </c:pt>
                <c:pt idx="2">
                  <c:v>24.118589743589727</c:v>
                </c:pt>
                <c:pt idx="3">
                  <c:v>18.830128205128187</c:v>
                </c:pt>
                <c:pt idx="4">
                  <c:v>23.878205128205131</c:v>
                </c:pt>
                <c:pt idx="5">
                  <c:v>25</c:v>
                </c:pt>
                <c:pt idx="6">
                  <c:v>23.477564102564102</c:v>
                </c:pt>
                <c:pt idx="7">
                  <c:v>8.0929487179487207</c:v>
                </c:pt>
                <c:pt idx="8">
                  <c:v>19.951923076923041</c:v>
                </c:pt>
              </c:numCache>
            </c:numRef>
          </c:val>
        </c:ser>
        <c:ser>
          <c:idx val="2"/>
          <c:order val="2"/>
          <c:tx>
            <c:strRef>
              <c:f>Sheet1!$E$2</c:f>
              <c:strCache>
                <c:ptCount val="1"/>
                <c:pt idx="0">
                  <c:v>ややあてはまる</c:v>
                </c:pt>
              </c:strCache>
            </c:strRef>
          </c:tx>
          <c:spPr>
            <a:solidFill>
              <a:srgbClr val="FFFF00"/>
            </a:solidFill>
          </c:spPr>
          <c:cat>
            <c:strRef>
              <c:f>Sheet1!$B$3:$B$11</c:f>
              <c:strCache>
                <c:ptCount val="9"/>
                <c:pt idx="0">
                  <c:v>加工食品に使用されている食品原料に対する不安感が増した</c:v>
                </c:pt>
                <c:pt idx="1">
                  <c:v>可能な限り国内産の食料を購入するようになった</c:v>
                </c:pt>
                <c:pt idx="2">
                  <c:v>原産地を意識するようになった</c:v>
                </c:pt>
                <c:pt idx="3">
                  <c:v>消費期限を意識するようになった</c:v>
                </c:pt>
                <c:pt idx="4">
                  <c:v>価格の変化に対して敏感になった</c:v>
                </c:pt>
                <c:pt idx="5">
                  <c:v>無駄の無い食品購入を心がけるようになった</c:v>
                </c:pt>
                <c:pt idx="6">
                  <c:v>出来る限り残飯を減らすように心掛けるようになった</c:v>
                </c:pt>
                <c:pt idx="7">
                  <c:v>メーカーそのものを信用しなくなった</c:v>
                </c:pt>
                <c:pt idx="8">
                  <c:v>工場を検査する第三者機関が必要だと感じる</c:v>
                </c:pt>
              </c:strCache>
            </c:strRef>
          </c:cat>
          <c:val>
            <c:numRef>
              <c:f>Sheet1!$E$3:$E$11</c:f>
              <c:numCache>
                <c:formatCode>0.0_ </c:formatCode>
                <c:ptCount val="9"/>
                <c:pt idx="0">
                  <c:v>27.483974358974333</c:v>
                </c:pt>
                <c:pt idx="1">
                  <c:v>27.083333333333254</c:v>
                </c:pt>
                <c:pt idx="2">
                  <c:v>26.682692307692289</c:v>
                </c:pt>
                <c:pt idx="3">
                  <c:v>25.480769230769127</c:v>
                </c:pt>
                <c:pt idx="4">
                  <c:v>31.650641025641033</c:v>
                </c:pt>
                <c:pt idx="5">
                  <c:v>33.814102564102498</c:v>
                </c:pt>
                <c:pt idx="6">
                  <c:v>29.967948717948715</c:v>
                </c:pt>
                <c:pt idx="7">
                  <c:v>24.759615384615387</c:v>
                </c:pt>
                <c:pt idx="8">
                  <c:v>31.330128205128187</c:v>
                </c:pt>
              </c:numCache>
            </c:numRef>
          </c:val>
        </c:ser>
        <c:ser>
          <c:idx val="3"/>
          <c:order val="3"/>
          <c:tx>
            <c:strRef>
              <c:f>Sheet1!$F$2</c:f>
              <c:strCache>
                <c:ptCount val="1"/>
                <c:pt idx="0">
                  <c:v>あまりあてはまらない</c:v>
                </c:pt>
              </c:strCache>
            </c:strRef>
          </c:tx>
          <c:spPr>
            <a:solidFill>
              <a:srgbClr val="92D050"/>
            </a:solidFill>
          </c:spPr>
          <c:cat>
            <c:strRef>
              <c:f>Sheet1!$B$3:$B$11</c:f>
              <c:strCache>
                <c:ptCount val="9"/>
                <c:pt idx="0">
                  <c:v>加工食品に使用されている食品原料に対する不安感が増した</c:v>
                </c:pt>
                <c:pt idx="1">
                  <c:v>可能な限り国内産の食料を購入するようになった</c:v>
                </c:pt>
                <c:pt idx="2">
                  <c:v>原産地を意識するようになった</c:v>
                </c:pt>
                <c:pt idx="3">
                  <c:v>消費期限を意識するようになった</c:v>
                </c:pt>
                <c:pt idx="4">
                  <c:v>価格の変化に対して敏感になった</c:v>
                </c:pt>
                <c:pt idx="5">
                  <c:v>無駄の無い食品購入を心がけるようになった</c:v>
                </c:pt>
                <c:pt idx="6">
                  <c:v>出来る限り残飯を減らすように心掛けるようになった</c:v>
                </c:pt>
                <c:pt idx="7">
                  <c:v>メーカーそのものを信用しなくなった</c:v>
                </c:pt>
                <c:pt idx="8">
                  <c:v>工場を検査する第三者機関が必要だと感じる</c:v>
                </c:pt>
              </c:strCache>
            </c:strRef>
          </c:cat>
          <c:val>
            <c:numRef>
              <c:f>Sheet1!$F$3:$F$11</c:f>
              <c:numCache>
                <c:formatCode>0.0_ </c:formatCode>
                <c:ptCount val="9"/>
                <c:pt idx="0">
                  <c:v>38.782051282051313</c:v>
                </c:pt>
                <c:pt idx="1">
                  <c:v>29.967948717948715</c:v>
                </c:pt>
                <c:pt idx="2">
                  <c:v>26.602564102564102</c:v>
                </c:pt>
                <c:pt idx="3">
                  <c:v>37.820512820512896</c:v>
                </c:pt>
                <c:pt idx="4">
                  <c:v>29.647435897435887</c:v>
                </c:pt>
                <c:pt idx="5">
                  <c:v>24.038461538461529</c:v>
                </c:pt>
                <c:pt idx="6">
                  <c:v>27.644230769230791</c:v>
                </c:pt>
                <c:pt idx="7">
                  <c:v>50.160256410256395</c:v>
                </c:pt>
                <c:pt idx="8">
                  <c:v>28.205128205128165</c:v>
                </c:pt>
              </c:numCache>
            </c:numRef>
          </c:val>
        </c:ser>
        <c:ser>
          <c:idx val="4"/>
          <c:order val="4"/>
          <c:tx>
            <c:strRef>
              <c:f>Sheet1!$G$2</c:f>
              <c:strCache>
                <c:ptCount val="1"/>
                <c:pt idx="0">
                  <c:v>全くあてはまらない</c:v>
                </c:pt>
              </c:strCache>
            </c:strRef>
          </c:tx>
          <c:dLbls>
            <c:spPr>
              <a:solidFill>
                <a:srgbClr val="00B050"/>
              </a:solidFill>
            </c:spPr>
            <c:showVal val="1"/>
          </c:dLbls>
          <c:cat>
            <c:strRef>
              <c:f>Sheet1!$B$3:$B$11</c:f>
              <c:strCache>
                <c:ptCount val="9"/>
                <c:pt idx="0">
                  <c:v>加工食品に使用されている食品原料に対する不安感が増した</c:v>
                </c:pt>
                <c:pt idx="1">
                  <c:v>可能な限り国内産の食料を購入するようになった</c:v>
                </c:pt>
                <c:pt idx="2">
                  <c:v>原産地を意識するようになった</c:v>
                </c:pt>
                <c:pt idx="3">
                  <c:v>消費期限を意識するようになった</c:v>
                </c:pt>
                <c:pt idx="4">
                  <c:v>価格の変化に対して敏感になった</c:v>
                </c:pt>
                <c:pt idx="5">
                  <c:v>無駄の無い食品購入を心がけるようになった</c:v>
                </c:pt>
                <c:pt idx="6">
                  <c:v>出来る限り残飯を減らすように心掛けるようになった</c:v>
                </c:pt>
                <c:pt idx="7">
                  <c:v>メーカーそのものを信用しなくなった</c:v>
                </c:pt>
                <c:pt idx="8">
                  <c:v>工場を検査する第三者機関が必要だと感じる</c:v>
                </c:pt>
              </c:strCache>
            </c:strRef>
          </c:cat>
          <c:val>
            <c:numRef>
              <c:f>Sheet1!$G$3:$G$11</c:f>
              <c:numCache>
                <c:formatCode>0.0_ </c:formatCode>
                <c:ptCount val="9"/>
                <c:pt idx="0">
                  <c:v>8.1730769230769234</c:v>
                </c:pt>
                <c:pt idx="1">
                  <c:v>7.6923076923076925</c:v>
                </c:pt>
                <c:pt idx="2">
                  <c:v>6.9711538461538494</c:v>
                </c:pt>
                <c:pt idx="3">
                  <c:v>9.8557692307692744</c:v>
                </c:pt>
                <c:pt idx="4">
                  <c:v>7.1314102564102448</c:v>
                </c:pt>
                <c:pt idx="5">
                  <c:v>5.9294871794871788</c:v>
                </c:pt>
                <c:pt idx="6">
                  <c:v>6.5705128205128212</c:v>
                </c:pt>
                <c:pt idx="7">
                  <c:v>13.060897435897436</c:v>
                </c:pt>
                <c:pt idx="8">
                  <c:v>7.2916666666666714</c:v>
                </c:pt>
              </c:numCache>
            </c:numRef>
          </c:val>
        </c:ser>
        <c:dLbls>
          <c:showVal val="1"/>
        </c:dLbls>
        <c:gapWidth val="50"/>
        <c:overlap val="100"/>
        <c:axId val="44221184"/>
        <c:axId val="44222720"/>
      </c:barChart>
      <c:catAx>
        <c:axId val="44221184"/>
        <c:scaling>
          <c:orientation val="maxMin"/>
        </c:scaling>
        <c:axPos val="l"/>
        <c:majorTickMark val="none"/>
        <c:tickLblPos val="nextTo"/>
        <c:txPr>
          <a:bodyPr/>
          <a:lstStyle/>
          <a:p>
            <a:pPr>
              <a:defRPr b="1"/>
            </a:pPr>
            <a:endParaRPr lang="ja-JP"/>
          </a:p>
        </c:txPr>
        <c:crossAx val="44222720"/>
        <c:crosses val="autoZero"/>
        <c:auto val="1"/>
        <c:lblAlgn val="ctr"/>
        <c:lblOffset val="100"/>
      </c:catAx>
      <c:valAx>
        <c:axId val="44222720"/>
        <c:scaling>
          <c:orientation val="minMax"/>
        </c:scaling>
        <c:axPos val="t"/>
        <c:numFmt formatCode="0%" sourceLinked="1"/>
        <c:majorTickMark val="none"/>
        <c:tickLblPos val="nextTo"/>
        <c:crossAx val="44221184"/>
        <c:crosses val="autoZero"/>
        <c:crossBetween val="between"/>
      </c:valAx>
    </c:plotArea>
    <c:legend>
      <c:legendPos val="t"/>
      <c:layout>
        <c:manualLayout>
          <c:xMode val="edge"/>
          <c:yMode val="edge"/>
          <c:x val="0.33924676608259513"/>
          <c:y val="1.6534621153205229E-2"/>
          <c:w val="0.65760630894261229"/>
          <c:h val="4.3175541259304485E-2"/>
        </c:manualLayout>
      </c:layout>
      <c:txPr>
        <a:bodyPr/>
        <a:lstStyle/>
        <a:p>
          <a:pPr>
            <a:defRPr b="1"/>
          </a:pPr>
          <a:endParaRPr lang="ja-JP"/>
        </a:p>
      </c:txPr>
    </c:legend>
    <c:plotVisOnly val="1"/>
  </c:chart>
  <c:txPr>
    <a:bodyPr/>
    <a:lstStyle/>
    <a:p>
      <a:pPr>
        <a:defRPr sz="800"/>
      </a:pPr>
      <a:endParaRPr lang="ja-JP"/>
    </a:p>
  </c:txPr>
  <c:externalData r:id="rId1"/>
</c:chartSpace>
</file>

<file path=ppt/charts/chart10.xml><?xml version="1.0" encoding="utf-8"?>
<c:chartSpace xmlns:c="http://schemas.openxmlformats.org/drawingml/2006/chart" xmlns:a="http://schemas.openxmlformats.org/drawingml/2006/main" xmlns:r="http://schemas.openxmlformats.org/officeDocument/2006/relationships">
  <c:lang val="ja-JP"/>
  <c:chart>
    <c:autoTitleDeleted val="1"/>
    <c:plotArea>
      <c:layout/>
      <c:barChart>
        <c:barDir val="col"/>
        <c:grouping val="clustered"/>
        <c:ser>
          <c:idx val="0"/>
          <c:order val="0"/>
          <c:tx>
            <c:strRef>
              <c:f>Sheet3!$B$18</c:f>
              <c:strCache>
                <c:ptCount val="1"/>
                <c:pt idx="0">
                  <c:v>乾麺</c:v>
                </c:pt>
              </c:strCache>
            </c:strRef>
          </c:tx>
          <c:cat>
            <c:strRef>
              <c:f>Sheet3!$A$19:$A$21</c:f>
              <c:strCache>
                <c:ptCount val="3"/>
                <c:pt idx="0">
                  <c:v>認知率</c:v>
                </c:pt>
                <c:pt idx="1">
                  <c:v>喫食経験率</c:v>
                </c:pt>
                <c:pt idx="2">
                  <c:v>最頻喫食率</c:v>
                </c:pt>
              </c:strCache>
            </c:strRef>
          </c:cat>
          <c:val>
            <c:numRef>
              <c:f>Sheet3!$B$19:$B$21</c:f>
              <c:numCache>
                <c:formatCode>0.0_ </c:formatCode>
                <c:ptCount val="3"/>
                <c:pt idx="0">
                  <c:v>64.503205128205167</c:v>
                </c:pt>
                <c:pt idx="1">
                  <c:v>54.939759036144572</c:v>
                </c:pt>
                <c:pt idx="2">
                  <c:v>14.628099173553718</c:v>
                </c:pt>
              </c:numCache>
            </c:numRef>
          </c:val>
        </c:ser>
        <c:ser>
          <c:idx val="1"/>
          <c:order val="1"/>
          <c:tx>
            <c:strRef>
              <c:f>Sheet3!$C$18</c:f>
              <c:strCache>
                <c:ptCount val="1"/>
                <c:pt idx="0">
                  <c:v>なま麺</c:v>
                </c:pt>
              </c:strCache>
            </c:strRef>
          </c:tx>
          <c:cat>
            <c:strRef>
              <c:f>Sheet3!$A$19:$A$21</c:f>
              <c:strCache>
                <c:ptCount val="3"/>
                <c:pt idx="0">
                  <c:v>認知率</c:v>
                </c:pt>
                <c:pt idx="1">
                  <c:v>喫食経験率</c:v>
                </c:pt>
                <c:pt idx="2">
                  <c:v>最頻喫食率</c:v>
                </c:pt>
              </c:strCache>
            </c:strRef>
          </c:cat>
          <c:val>
            <c:numRef>
              <c:f>Sheet3!$C$19:$C$21</c:f>
              <c:numCache>
                <c:formatCode>0.0_ </c:formatCode>
                <c:ptCount val="3"/>
                <c:pt idx="0">
                  <c:v>75.160256410256409</c:v>
                </c:pt>
                <c:pt idx="1">
                  <c:v>66.265060240963862</c:v>
                </c:pt>
                <c:pt idx="2">
                  <c:v>26.859504132231404</c:v>
                </c:pt>
              </c:numCache>
            </c:numRef>
          </c:val>
        </c:ser>
        <c:ser>
          <c:idx val="2"/>
          <c:order val="2"/>
          <c:tx>
            <c:strRef>
              <c:f>Sheet3!$D$18</c:f>
              <c:strCache>
                <c:ptCount val="1"/>
                <c:pt idx="0">
                  <c:v>ゆで麺</c:v>
                </c:pt>
              </c:strCache>
            </c:strRef>
          </c:tx>
          <c:cat>
            <c:strRef>
              <c:f>Sheet3!$A$19:$A$21</c:f>
              <c:strCache>
                <c:ptCount val="3"/>
                <c:pt idx="0">
                  <c:v>認知率</c:v>
                </c:pt>
                <c:pt idx="1">
                  <c:v>喫食経験率</c:v>
                </c:pt>
                <c:pt idx="2">
                  <c:v>最頻喫食率</c:v>
                </c:pt>
              </c:strCache>
            </c:strRef>
          </c:cat>
          <c:val>
            <c:numRef>
              <c:f>Sheet3!$D$19:$D$21</c:f>
              <c:numCache>
                <c:formatCode>0.0_ </c:formatCode>
                <c:ptCount val="3"/>
                <c:pt idx="0">
                  <c:v>48.157051282051285</c:v>
                </c:pt>
                <c:pt idx="1">
                  <c:v>37.028112449799274</c:v>
                </c:pt>
                <c:pt idx="2">
                  <c:v>8.4297520661157037</c:v>
                </c:pt>
              </c:numCache>
            </c:numRef>
          </c:val>
        </c:ser>
        <c:ser>
          <c:idx val="3"/>
          <c:order val="3"/>
          <c:tx>
            <c:strRef>
              <c:f>Sheet3!$E$18</c:f>
              <c:strCache>
                <c:ptCount val="1"/>
                <c:pt idx="0">
                  <c:v>冷凍麺</c:v>
                </c:pt>
              </c:strCache>
            </c:strRef>
          </c:tx>
          <c:cat>
            <c:strRef>
              <c:f>Sheet3!$A$19:$A$21</c:f>
              <c:strCache>
                <c:ptCount val="3"/>
                <c:pt idx="0">
                  <c:v>認知率</c:v>
                </c:pt>
                <c:pt idx="1">
                  <c:v>喫食経験率</c:v>
                </c:pt>
                <c:pt idx="2">
                  <c:v>最頻喫食率</c:v>
                </c:pt>
              </c:strCache>
            </c:strRef>
          </c:cat>
          <c:val>
            <c:numRef>
              <c:f>Sheet3!$E$19:$E$21</c:f>
              <c:numCache>
                <c:formatCode>0.0_ </c:formatCode>
                <c:ptCount val="3"/>
                <c:pt idx="0">
                  <c:v>46.233974358974422</c:v>
                </c:pt>
                <c:pt idx="1">
                  <c:v>30.682730923694777</c:v>
                </c:pt>
                <c:pt idx="2">
                  <c:v>2.5619834710743801</c:v>
                </c:pt>
              </c:numCache>
            </c:numRef>
          </c:val>
        </c:ser>
        <c:ser>
          <c:idx val="4"/>
          <c:order val="4"/>
          <c:tx>
            <c:strRef>
              <c:f>Sheet3!$F$18</c:f>
              <c:strCache>
                <c:ptCount val="1"/>
                <c:pt idx="0">
                  <c:v>即席麺</c:v>
                </c:pt>
              </c:strCache>
            </c:strRef>
          </c:tx>
          <c:cat>
            <c:strRef>
              <c:f>Sheet3!$A$19:$A$21</c:f>
              <c:strCache>
                <c:ptCount val="3"/>
                <c:pt idx="0">
                  <c:v>認知率</c:v>
                </c:pt>
                <c:pt idx="1">
                  <c:v>喫食経験率</c:v>
                </c:pt>
                <c:pt idx="2">
                  <c:v>最頻喫食率</c:v>
                </c:pt>
              </c:strCache>
            </c:strRef>
          </c:cat>
          <c:val>
            <c:numRef>
              <c:f>Sheet3!$F$19:$F$21</c:f>
              <c:numCache>
                <c:formatCode>0.0_ </c:formatCode>
                <c:ptCount val="3"/>
                <c:pt idx="0">
                  <c:v>79.006410256410248</c:v>
                </c:pt>
                <c:pt idx="1">
                  <c:v>74.136546184738918</c:v>
                </c:pt>
                <c:pt idx="2">
                  <c:v>47.520661157024797</c:v>
                </c:pt>
              </c:numCache>
            </c:numRef>
          </c:val>
        </c:ser>
        <c:ser>
          <c:idx val="5"/>
          <c:order val="5"/>
          <c:tx>
            <c:strRef>
              <c:f>Sheet3!$G$18</c:f>
              <c:strCache>
                <c:ptCount val="1"/>
                <c:pt idx="0">
                  <c:v>タイプが分からない</c:v>
                </c:pt>
              </c:strCache>
            </c:strRef>
          </c:tx>
          <c:cat>
            <c:strRef>
              <c:f>Sheet3!$A$19:$A$21</c:f>
              <c:strCache>
                <c:ptCount val="3"/>
                <c:pt idx="0">
                  <c:v>認知率</c:v>
                </c:pt>
                <c:pt idx="1">
                  <c:v>喫食経験率</c:v>
                </c:pt>
                <c:pt idx="2">
                  <c:v>最頻喫食率</c:v>
                </c:pt>
              </c:strCache>
            </c:strRef>
          </c:cat>
          <c:val>
            <c:numRef>
              <c:f>Sheet3!$G$19:$G$21</c:f>
              <c:numCache>
                <c:formatCode>0.0_ </c:formatCode>
                <c:ptCount val="3"/>
                <c:pt idx="0">
                  <c:v>2.6442307692307692</c:v>
                </c:pt>
                <c:pt idx="1">
                  <c:v>2.8112449799196733</c:v>
                </c:pt>
              </c:numCache>
            </c:numRef>
          </c:val>
        </c:ser>
        <c:dLbls>
          <c:showVal val="1"/>
        </c:dLbls>
        <c:gapWidth val="75"/>
        <c:axId val="163166464"/>
        <c:axId val="164294656"/>
      </c:barChart>
      <c:catAx>
        <c:axId val="163166464"/>
        <c:scaling>
          <c:orientation val="minMax"/>
        </c:scaling>
        <c:axPos val="b"/>
        <c:majorTickMark val="none"/>
        <c:tickLblPos val="nextTo"/>
        <c:crossAx val="164294656"/>
        <c:crosses val="autoZero"/>
        <c:auto val="1"/>
        <c:lblAlgn val="ctr"/>
        <c:lblOffset val="100"/>
      </c:catAx>
      <c:valAx>
        <c:axId val="164294656"/>
        <c:scaling>
          <c:orientation val="minMax"/>
          <c:max val="100"/>
        </c:scaling>
        <c:axPos val="l"/>
        <c:majorGridlines>
          <c:spPr>
            <a:ln>
              <a:prstDash val="sysDot"/>
            </a:ln>
          </c:spPr>
        </c:majorGridlines>
        <c:numFmt formatCode="0.0_ " sourceLinked="1"/>
        <c:majorTickMark val="none"/>
        <c:tickLblPos val="nextTo"/>
        <c:crossAx val="163166464"/>
        <c:crosses val="autoZero"/>
        <c:crossBetween val="between"/>
      </c:valAx>
    </c:plotArea>
    <c:legend>
      <c:legendPos val="b"/>
      <c:layout/>
    </c:legend>
    <c:plotVisOnly val="1"/>
  </c:chart>
  <c:txPr>
    <a:bodyPr/>
    <a:lstStyle/>
    <a:p>
      <a:pPr>
        <a:defRPr sz="800"/>
      </a:pPr>
      <a:endParaRPr lang="ja-JP"/>
    </a:p>
  </c:txPr>
  <c:externalData r:id="rId1"/>
</c:chartSpace>
</file>

<file path=ppt/charts/chart11.xml><?xml version="1.0" encoding="utf-8"?>
<c:chartSpace xmlns:c="http://schemas.openxmlformats.org/drawingml/2006/chart" xmlns:a="http://schemas.openxmlformats.org/drawingml/2006/main" xmlns:r="http://schemas.openxmlformats.org/officeDocument/2006/relationships">
  <c:lang val="ja-JP"/>
  <c:chart>
    <c:autoTitleDeleted val="1"/>
    <c:plotArea>
      <c:layout/>
      <c:barChart>
        <c:barDir val="col"/>
        <c:grouping val="clustered"/>
        <c:ser>
          <c:idx val="0"/>
          <c:order val="0"/>
          <c:tx>
            <c:strRef>
              <c:f>Sheet3!$B$10</c:f>
              <c:strCache>
                <c:ptCount val="1"/>
                <c:pt idx="0">
                  <c:v>乾麺</c:v>
                </c:pt>
              </c:strCache>
            </c:strRef>
          </c:tx>
          <c:cat>
            <c:strRef>
              <c:f>Sheet3!$A$11:$A$13</c:f>
              <c:strCache>
                <c:ptCount val="3"/>
                <c:pt idx="0">
                  <c:v>認知率</c:v>
                </c:pt>
                <c:pt idx="1">
                  <c:v>喫食経験率</c:v>
                </c:pt>
                <c:pt idx="2">
                  <c:v>最頻喫食率</c:v>
                </c:pt>
              </c:strCache>
            </c:strRef>
          </c:cat>
          <c:val>
            <c:numRef>
              <c:f>Sheet3!$B$11:$B$13</c:f>
              <c:numCache>
                <c:formatCode>0.0_ </c:formatCode>
                <c:ptCount val="3"/>
                <c:pt idx="0">
                  <c:v>73.39743589743577</c:v>
                </c:pt>
                <c:pt idx="1">
                  <c:v>68.045417680454179</c:v>
                </c:pt>
                <c:pt idx="2">
                  <c:v>40.494458653026363</c:v>
                </c:pt>
              </c:numCache>
            </c:numRef>
          </c:val>
        </c:ser>
        <c:ser>
          <c:idx val="1"/>
          <c:order val="1"/>
          <c:tx>
            <c:strRef>
              <c:f>Sheet3!$C$10</c:f>
              <c:strCache>
                <c:ptCount val="1"/>
                <c:pt idx="0">
                  <c:v>なま麺</c:v>
                </c:pt>
              </c:strCache>
            </c:strRef>
          </c:tx>
          <c:cat>
            <c:strRef>
              <c:f>Sheet3!$A$11:$A$13</c:f>
              <c:strCache>
                <c:ptCount val="3"/>
                <c:pt idx="0">
                  <c:v>認知率</c:v>
                </c:pt>
                <c:pt idx="1">
                  <c:v>喫食経験率</c:v>
                </c:pt>
                <c:pt idx="2">
                  <c:v>最頻喫食率</c:v>
                </c:pt>
              </c:strCache>
            </c:strRef>
          </c:cat>
          <c:val>
            <c:numRef>
              <c:f>Sheet3!$C$11:$C$13</c:f>
              <c:numCache>
                <c:formatCode>0.0_ </c:formatCode>
                <c:ptCount val="3"/>
                <c:pt idx="0">
                  <c:v>71.233974358974351</c:v>
                </c:pt>
                <c:pt idx="1">
                  <c:v>61.638280616382801</c:v>
                </c:pt>
                <c:pt idx="2">
                  <c:v>24.296675191815854</c:v>
                </c:pt>
              </c:numCache>
            </c:numRef>
          </c:val>
        </c:ser>
        <c:ser>
          <c:idx val="2"/>
          <c:order val="2"/>
          <c:tx>
            <c:strRef>
              <c:f>Sheet3!$D$10</c:f>
              <c:strCache>
                <c:ptCount val="1"/>
                <c:pt idx="0">
                  <c:v>ゆで麺</c:v>
                </c:pt>
              </c:strCache>
            </c:strRef>
          </c:tx>
          <c:cat>
            <c:strRef>
              <c:f>Sheet3!$A$11:$A$13</c:f>
              <c:strCache>
                <c:ptCount val="3"/>
                <c:pt idx="0">
                  <c:v>認知率</c:v>
                </c:pt>
                <c:pt idx="1">
                  <c:v>喫食経験率</c:v>
                </c:pt>
                <c:pt idx="2">
                  <c:v>最頻喫食率</c:v>
                </c:pt>
              </c:strCache>
            </c:strRef>
          </c:cat>
          <c:val>
            <c:numRef>
              <c:f>Sheet3!$D$11:$D$13</c:f>
              <c:numCache>
                <c:formatCode>0.0_ </c:formatCode>
                <c:ptCount val="3"/>
                <c:pt idx="0">
                  <c:v>65.624999999999986</c:v>
                </c:pt>
                <c:pt idx="1">
                  <c:v>56.20437956204379</c:v>
                </c:pt>
                <c:pt idx="2">
                  <c:v>21.312872975277067</c:v>
                </c:pt>
              </c:numCache>
            </c:numRef>
          </c:val>
        </c:ser>
        <c:ser>
          <c:idx val="3"/>
          <c:order val="3"/>
          <c:tx>
            <c:strRef>
              <c:f>Sheet3!$E$10</c:f>
              <c:strCache>
                <c:ptCount val="1"/>
                <c:pt idx="0">
                  <c:v>冷凍麺</c:v>
                </c:pt>
              </c:strCache>
            </c:strRef>
          </c:tx>
          <c:cat>
            <c:strRef>
              <c:f>Sheet3!$A$11:$A$13</c:f>
              <c:strCache>
                <c:ptCount val="3"/>
                <c:pt idx="0">
                  <c:v>認知率</c:v>
                </c:pt>
                <c:pt idx="1">
                  <c:v>喫食経験率</c:v>
                </c:pt>
                <c:pt idx="2">
                  <c:v>最頻喫食率</c:v>
                </c:pt>
              </c:strCache>
            </c:strRef>
          </c:cat>
          <c:val>
            <c:numRef>
              <c:f>Sheet3!$E$11:$E$13</c:f>
              <c:numCache>
                <c:formatCode>0.0_ </c:formatCode>
                <c:ptCount val="3"/>
                <c:pt idx="0">
                  <c:v>43.589743589743463</c:v>
                </c:pt>
                <c:pt idx="1">
                  <c:v>26.277372262773696</c:v>
                </c:pt>
                <c:pt idx="2">
                  <c:v>2.8132992327365742</c:v>
                </c:pt>
              </c:numCache>
            </c:numRef>
          </c:val>
        </c:ser>
        <c:ser>
          <c:idx val="4"/>
          <c:order val="4"/>
          <c:tx>
            <c:strRef>
              <c:f>Sheet3!$F$10</c:f>
              <c:strCache>
                <c:ptCount val="1"/>
                <c:pt idx="0">
                  <c:v>即席麺</c:v>
                </c:pt>
              </c:strCache>
            </c:strRef>
          </c:tx>
          <c:cat>
            <c:strRef>
              <c:f>Sheet3!$A$11:$A$13</c:f>
              <c:strCache>
                <c:ptCount val="3"/>
                <c:pt idx="0">
                  <c:v>認知率</c:v>
                </c:pt>
                <c:pt idx="1">
                  <c:v>喫食経験率</c:v>
                </c:pt>
                <c:pt idx="2">
                  <c:v>最頻喫食率</c:v>
                </c:pt>
              </c:strCache>
            </c:strRef>
          </c:cat>
          <c:val>
            <c:numRef>
              <c:f>Sheet3!$F$11:$F$13</c:f>
              <c:numCache>
                <c:formatCode>0.0_ </c:formatCode>
                <c:ptCount val="3"/>
                <c:pt idx="0">
                  <c:v>56.089743589743463</c:v>
                </c:pt>
                <c:pt idx="1">
                  <c:v>47.607461476074533</c:v>
                </c:pt>
                <c:pt idx="2">
                  <c:v>11.082693947144074</c:v>
                </c:pt>
              </c:numCache>
            </c:numRef>
          </c:val>
        </c:ser>
        <c:ser>
          <c:idx val="5"/>
          <c:order val="5"/>
          <c:tx>
            <c:strRef>
              <c:f>Sheet3!$G$10</c:f>
              <c:strCache>
                <c:ptCount val="1"/>
                <c:pt idx="0">
                  <c:v>タイプが分からない</c:v>
                </c:pt>
              </c:strCache>
            </c:strRef>
          </c:tx>
          <c:cat>
            <c:strRef>
              <c:f>Sheet3!$A$11:$A$13</c:f>
              <c:strCache>
                <c:ptCount val="3"/>
                <c:pt idx="0">
                  <c:v>認知率</c:v>
                </c:pt>
                <c:pt idx="1">
                  <c:v>喫食経験率</c:v>
                </c:pt>
                <c:pt idx="2">
                  <c:v>最頻喫食率</c:v>
                </c:pt>
              </c:strCache>
            </c:strRef>
          </c:cat>
          <c:val>
            <c:numRef>
              <c:f>Sheet3!$G$11:$G$13</c:f>
              <c:numCache>
                <c:formatCode>0.0_ </c:formatCode>
                <c:ptCount val="3"/>
                <c:pt idx="0">
                  <c:v>4.6474358974358836</c:v>
                </c:pt>
                <c:pt idx="1">
                  <c:v>4.8661800486617883</c:v>
                </c:pt>
              </c:numCache>
            </c:numRef>
          </c:val>
        </c:ser>
        <c:dLbls>
          <c:showVal val="1"/>
        </c:dLbls>
        <c:gapWidth val="75"/>
        <c:axId val="164406784"/>
        <c:axId val="164408320"/>
      </c:barChart>
      <c:catAx>
        <c:axId val="164406784"/>
        <c:scaling>
          <c:orientation val="minMax"/>
        </c:scaling>
        <c:axPos val="b"/>
        <c:majorTickMark val="none"/>
        <c:tickLblPos val="nextTo"/>
        <c:crossAx val="164408320"/>
        <c:crosses val="autoZero"/>
        <c:auto val="1"/>
        <c:lblAlgn val="ctr"/>
        <c:lblOffset val="100"/>
      </c:catAx>
      <c:valAx>
        <c:axId val="164408320"/>
        <c:scaling>
          <c:orientation val="minMax"/>
          <c:max val="100"/>
        </c:scaling>
        <c:axPos val="l"/>
        <c:majorGridlines>
          <c:spPr>
            <a:ln>
              <a:prstDash val="sysDot"/>
            </a:ln>
          </c:spPr>
        </c:majorGridlines>
        <c:numFmt formatCode="0.0_ " sourceLinked="1"/>
        <c:majorTickMark val="none"/>
        <c:tickLblPos val="nextTo"/>
        <c:crossAx val="164406784"/>
        <c:crosses val="autoZero"/>
        <c:crossBetween val="between"/>
      </c:valAx>
    </c:plotArea>
    <c:legend>
      <c:legendPos val="b"/>
      <c:layout/>
    </c:legend>
    <c:plotVisOnly val="1"/>
  </c:chart>
  <c:txPr>
    <a:bodyPr/>
    <a:lstStyle/>
    <a:p>
      <a:pPr>
        <a:defRPr sz="800"/>
      </a:pPr>
      <a:endParaRPr lang="ja-JP"/>
    </a:p>
  </c:txPr>
  <c:externalData r:id="rId1"/>
</c:chartSpace>
</file>

<file path=ppt/charts/chart12.xml><?xml version="1.0" encoding="utf-8"?>
<c:chartSpace xmlns:c="http://schemas.openxmlformats.org/drawingml/2006/chart" xmlns:a="http://schemas.openxmlformats.org/drawingml/2006/main" xmlns:r="http://schemas.openxmlformats.org/officeDocument/2006/relationships">
  <c:lang val="ja-JP"/>
  <c:chart>
    <c:autoTitleDeleted val="1"/>
    <c:plotArea>
      <c:layout/>
      <c:barChart>
        <c:barDir val="col"/>
        <c:grouping val="clustered"/>
        <c:ser>
          <c:idx val="0"/>
          <c:order val="0"/>
          <c:tx>
            <c:strRef>
              <c:f>Sheet3!$B$26</c:f>
              <c:strCache>
                <c:ptCount val="1"/>
                <c:pt idx="0">
                  <c:v>乾麺</c:v>
                </c:pt>
              </c:strCache>
            </c:strRef>
          </c:tx>
          <c:cat>
            <c:strRef>
              <c:f>Sheet3!$A$27:$A$29</c:f>
              <c:strCache>
                <c:ptCount val="3"/>
                <c:pt idx="0">
                  <c:v>認知率</c:v>
                </c:pt>
                <c:pt idx="1">
                  <c:v>喫食経験率</c:v>
                </c:pt>
                <c:pt idx="2">
                  <c:v>最頻喫食率</c:v>
                </c:pt>
              </c:strCache>
            </c:strRef>
          </c:cat>
          <c:val>
            <c:numRef>
              <c:f>Sheet3!$B$27:$B$29</c:f>
              <c:numCache>
                <c:formatCode>0.0_ </c:formatCode>
                <c:ptCount val="3"/>
                <c:pt idx="0">
                  <c:v>82.371794871794648</c:v>
                </c:pt>
                <c:pt idx="1">
                  <c:v>80.307941653160455</c:v>
                </c:pt>
                <c:pt idx="2">
                  <c:v>80.998248686514884</c:v>
                </c:pt>
              </c:numCache>
            </c:numRef>
          </c:val>
        </c:ser>
        <c:ser>
          <c:idx val="1"/>
          <c:order val="1"/>
          <c:tx>
            <c:strRef>
              <c:f>Sheet3!$C$26</c:f>
              <c:strCache>
                <c:ptCount val="1"/>
                <c:pt idx="0">
                  <c:v>なま麺</c:v>
                </c:pt>
              </c:strCache>
            </c:strRef>
          </c:tx>
          <c:cat>
            <c:strRef>
              <c:f>Sheet3!$A$27:$A$29</c:f>
              <c:strCache>
                <c:ptCount val="3"/>
                <c:pt idx="0">
                  <c:v>認知率</c:v>
                </c:pt>
                <c:pt idx="1">
                  <c:v>喫食経験率</c:v>
                </c:pt>
                <c:pt idx="2">
                  <c:v>最頻喫食率</c:v>
                </c:pt>
              </c:strCache>
            </c:strRef>
          </c:cat>
          <c:val>
            <c:numRef>
              <c:f>Sheet3!$C$27:$C$29</c:f>
              <c:numCache>
                <c:formatCode>0.0_ </c:formatCode>
                <c:ptCount val="3"/>
                <c:pt idx="0">
                  <c:v>40.144230769230774</c:v>
                </c:pt>
                <c:pt idx="1">
                  <c:v>28.930307941653162</c:v>
                </c:pt>
                <c:pt idx="2">
                  <c:v>3.9404553415061288</c:v>
                </c:pt>
              </c:numCache>
            </c:numRef>
          </c:val>
        </c:ser>
        <c:ser>
          <c:idx val="2"/>
          <c:order val="2"/>
          <c:tx>
            <c:strRef>
              <c:f>Sheet3!$D$26</c:f>
              <c:strCache>
                <c:ptCount val="1"/>
                <c:pt idx="0">
                  <c:v>ゆで麺</c:v>
                </c:pt>
              </c:strCache>
            </c:strRef>
          </c:tx>
          <c:cat>
            <c:strRef>
              <c:f>Sheet3!$A$27:$A$29</c:f>
              <c:strCache>
                <c:ptCount val="3"/>
                <c:pt idx="0">
                  <c:v>認知率</c:v>
                </c:pt>
                <c:pt idx="1">
                  <c:v>喫食経験率</c:v>
                </c:pt>
                <c:pt idx="2">
                  <c:v>最頻喫食率</c:v>
                </c:pt>
              </c:strCache>
            </c:strRef>
          </c:cat>
          <c:val>
            <c:numRef>
              <c:f>Sheet3!$D$27:$D$29</c:f>
              <c:numCache>
                <c:formatCode>0.0_ </c:formatCode>
                <c:ptCount val="3"/>
                <c:pt idx="0">
                  <c:v>27.964743589743524</c:v>
                </c:pt>
                <c:pt idx="1">
                  <c:v>20.50243111831443</c:v>
                </c:pt>
                <c:pt idx="2">
                  <c:v>6.1295971978984243</c:v>
                </c:pt>
              </c:numCache>
            </c:numRef>
          </c:val>
        </c:ser>
        <c:ser>
          <c:idx val="3"/>
          <c:order val="3"/>
          <c:tx>
            <c:strRef>
              <c:f>Sheet3!$E$26</c:f>
              <c:strCache>
                <c:ptCount val="1"/>
                <c:pt idx="0">
                  <c:v>冷凍麺</c:v>
                </c:pt>
              </c:strCache>
            </c:strRef>
          </c:tx>
          <c:cat>
            <c:strRef>
              <c:f>Sheet3!$A$27:$A$29</c:f>
              <c:strCache>
                <c:ptCount val="3"/>
                <c:pt idx="0">
                  <c:v>認知率</c:v>
                </c:pt>
                <c:pt idx="1">
                  <c:v>喫食経験率</c:v>
                </c:pt>
                <c:pt idx="2">
                  <c:v>最頻喫食率</c:v>
                </c:pt>
              </c:strCache>
            </c:strRef>
          </c:cat>
          <c:val>
            <c:numRef>
              <c:f>Sheet3!$E$27:$E$29</c:f>
              <c:numCache>
                <c:formatCode>0.0_ </c:formatCode>
                <c:ptCount val="3"/>
                <c:pt idx="0">
                  <c:v>38.942307692307644</c:v>
                </c:pt>
                <c:pt idx="1">
                  <c:v>25.607779578606159</c:v>
                </c:pt>
                <c:pt idx="2">
                  <c:v>5.6917688266199651</c:v>
                </c:pt>
              </c:numCache>
            </c:numRef>
          </c:val>
        </c:ser>
        <c:ser>
          <c:idx val="4"/>
          <c:order val="4"/>
          <c:tx>
            <c:strRef>
              <c:f>Sheet3!$F$26</c:f>
              <c:strCache>
                <c:ptCount val="1"/>
                <c:pt idx="0">
                  <c:v>即席麺</c:v>
                </c:pt>
              </c:strCache>
            </c:strRef>
          </c:tx>
          <c:cat>
            <c:strRef>
              <c:f>Sheet3!$A$27:$A$29</c:f>
              <c:strCache>
                <c:ptCount val="3"/>
                <c:pt idx="0">
                  <c:v>認知率</c:v>
                </c:pt>
                <c:pt idx="1">
                  <c:v>喫食経験率</c:v>
                </c:pt>
                <c:pt idx="2">
                  <c:v>最頻喫食率</c:v>
                </c:pt>
              </c:strCache>
            </c:strRef>
          </c:cat>
          <c:val>
            <c:numRef>
              <c:f>Sheet3!$F$27:$F$29</c:f>
              <c:numCache>
                <c:formatCode>0.0_ </c:formatCode>
                <c:ptCount val="3"/>
                <c:pt idx="0">
                  <c:v>36.618589743589816</c:v>
                </c:pt>
                <c:pt idx="1">
                  <c:v>26.094003241491087</c:v>
                </c:pt>
                <c:pt idx="2">
                  <c:v>3.2399299474605989</c:v>
                </c:pt>
              </c:numCache>
            </c:numRef>
          </c:val>
        </c:ser>
        <c:ser>
          <c:idx val="5"/>
          <c:order val="5"/>
          <c:tx>
            <c:strRef>
              <c:f>Sheet3!$G$26</c:f>
              <c:strCache>
                <c:ptCount val="1"/>
                <c:pt idx="0">
                  <c:v>タイプが分からない</c:v>
                </c:pt>
              </c:strCache>
            </c:strRef>
          </c:tx>
          <c:cat>
            <c:strRef>
              <c:f>Sheet3!$A$27:$A$29</c:f>
              <c:strCache>
                <c:ptCount val="3"/>
                <c:pt idx="0">
                  <c:v>認知率</c:v>
                </c:pt>
                <c:pt idx="1">
                  <c:v>喫食経験率</c:v>
                </c:pt>
                <c:pt idx="2">
                  <c:v>最頻喫食率</c:v>
                </c:pt>
              </c:strCache>
            </c:strRef>
          </c:cat>
          <c:val>
            <c:numRef>
              <c:f>Sheet3!$G$27:$G$29</c:f>
              <c:numCache>
                <c:formatCode>0.0_ </c:formatCode>
                <c:ptCount val="3"/>
                <c:pt idx="0">
                  <c:v>6.0096153846153904</c:v>
                </c:pt>
                <c:pt idx="1">
                  <c:v>7.4554294975688888</c:v>
                </c:pt>
              </c:numCache>
            </c:numRef>
          </c:val>
        </c:ser>
        <c:dLbls>
          <c:showVal val="1"/>
        </c:dLbls>
        <c:gapWidth val="75"/>
        <c:axId val="164582144"/>
        <c:axId val="164583680"/>
      </c:barChart>
      <c:catAx>
        <c:axId val="164582144"/>
        <c:scaling>
          <c:orientation val="minMax"/>
        </c:scaling>
        <c:axPos val="b"/>
        <c:majorTickMark val="none"/>
        <c:tickLblPos val="nextTo"/>
        <c:crossAx val="164583680"/>
        <c:crosses val="autoZero"/>
        <c:auto val="1"/>
        <c:lblAlgn val="ctr"/>
        <c:lblOffset val="100"/>
      </c:catAx>
      <c:valAx>
        <c:axId val="164583680"/>
        <c:scaling>
          <c:orientation val="minMax"/>
          <c:max val="100"/>
        </c:scaling>
        <c:axPos val="l"/>
        <c:majorGridlines>
          <c:spPr>
            <a:ln>
              <a:prstDash val="sysDot"/>
            </a:ln>
          </c:spPr>
        </c:majorGridlines>
        <c:numFmt formatCode="0.0_ " sourceLinked="1"/>
        <c:majorTickMark val="none"/>
        <c:tickLblPos val="nextTo"/>
        <c:crossAx val="164582144"/>
        <c:crosses val="autoZero"/>
        <c:crossBetween val="between"/>
      </c:valAx>
    </c:plotArea>
    <c:legend>
      <c:legendPos val="b"/>
      <c:layout/>
    </c:legend>
    <c:plotVisOnly val="1"/>
  </c:chart>
  <c:txPr>
    <a:bodyPr/>
    <a:lstStyle/>
    <a:p>
      <a:pPr>
        <a:defRPr sz="800"/>
      </a:pPr>
      <a:endParaRPr lang="ja-JP"/>
    </a:p>
  </c:txPr>
  <c:externalData r:id="rId1"/>
</c:chartSpace>
</file>

<file path=ppt/charts/chart13.xml><?xml version="1.0" encoding="utf-8"?>
<c:chartSpace xmlns:c="http://schemas.openxmlformats.org/drawingml/2006/chart" xmlns:a="http://schemas.openxmlformats.org/drawingml/2006/main" xmlns:r="http://schemas.openxmlformats.org/officeDocument/2006/relationships">
  <c:lang val="ja-JP"/>
  <c:chart>
    <c:autoTitleDeleted val="1"/>
    <c:plotArea>
      <c:layout/>
      <c:barChart>
        <c:barDir val="col"/>
        <c:grouping val="clustered"/>
        <c:ser>
          <c:idx val="0"/>
          <c:order val="0"/>
          <c:tx>
            <c:strRef>
              <c:f>Sheet3!$B$31</c:f>
              <c:strCache>
                <c:ptCount val="1"/>
                <c:pt idx="0">
                  <c:v>うどん</c:v>
                </c:pt>
              </c:strCache>
            </c:strRef>
          </c:tx>
          <c:cat>
            <c:strRef>
              <c:f>Sheet3!$A$32:$A$34</c:f>
              <c:strCache>
                <c:ptCount val="3"/>
                <c:pt idx="0">
                  <c:v>認知率</c:v>
                </c:pt>
                <c:pt idx="1">
                  <c:v>喫食経験率</c:v>
                </c:pt>
                <c:pt idx="2">
                  <c:v>最頻喫食率</c:v>
                </c:pt>
              </c:strCache>
            </c:strRef>
          </c:cat>
          <c:val>
            <c:numRef>
              <c:f>Sheet3!$B$32:$B$34</c:f>
              <c:numCache>
                <c:formatCode>0.0_ </c:formatCode>
                <c:ptCount val="3"/>
                <c:pt idx="0">
                  <c:v>81.25</c:v>
                </c:pt>
                <c:pt idx="1">
                  <c:v>69.372990353697674</c:v>
                </c:pt>
                <c:pt idx="2">
                  <c:v>21.130221130221127</c:v>
                </c:pt>
              </c:numCache>
            </c:numRef>
          </c:val>
        </c:ser>
        <c:ser>
          <c:idx val="1"/>
          <c:order val="1"/>
          <c:tx>
            <c:strRef>
              <c:f>Sheet3!$C$31</c:f>
              <c:strCache>
                <c:ptCount val="1"/>
                <c:pt idx="0">
                  <c:v>そば</c:v>
                </c:pt>
              </c:strCache>
            </c:strRef>
          </c:tx>
          <c:cat>
            <c:strRef>
              <c:f>Sheet3!$A$32:$A$34</c:f>
              <c:strCache>
                <c:ptCount val="3"/>
                <c:pt idx="0">
                  <c:v>認知率</c:v>
                </c:pt>
                <c:pt idx="1">
                  <c:v>喫食経験率</c:v>
                </c:pt>
                <c:pt idx="2">
                  <c:v>最頻喫食率</c:v>
                </c:pt>
              </c:strCache>
            </c:strRef>
          </c:cat>
          <c:val>
            <c:numRef>
              <c:f>Sheet3!$C$32:$C$34</c:f>
              <c:numCache>
                <c:formatCode>0.0_ </c:formatCode>
                <c:ptCount val="3"/>
                <c:pt idx="0">
                  <c:v>43.589743589743541</c:v>
                </c:pt>
                <c:pt idx="1">
                  <c:v>26.277372262773714</c:v>
                </c:pt>
                <c:pt idx="2">
                  <c:v>2.8132992327365742</c:v>
                </c:pt>
              </c:numCache>
            </c:numRef>
          </c:val>
        </c:ser>
        <c:ser>
          <c:idx val="2"/>
          <c:order val="2"/>
          <c:tx>
            <c:strRef>
              <c:f>Sheet3!$D$31</c:f>
              <c:strCache>
                <c:ptCount val="1"/>
                <c:pt idx="0">
                  <c:v>ラーメン</c:v>
                </c:pt>
              </c:strCache>
            </c:strRef>
          </c:tx>
          <c:cat>
            <c:strRef>
              <c:f>Sheet3!$A$32:$A$34</c:f>
              <c:strCache>
                <c:ptCount val="3"/>
                <c:pt idx="0">
                  <c:v>認知率</c:v>
                </c:pt>
                <c:pt idx="1">
                  <c:v>喫食経験率</c:v>
                </c:pt>
                <c:pt idx="2">
                  <c:v>最頻喫食率</c:v>
                </c:pt>
              </c:strCache>
            </c:strRef>
          </c:cat>
          <c:val>
            <c:numRef>
              <c:f>Sheet3!$D$32:$D$34</c:f>
              <c:numCache>
                <c:formatCode>0.0_ </c:formatCode>
                <c:ptCount val="3"/>
                <c:pt idx="0">
                  <c:v>46.233974358974386</c:v>
                </c:pt>
                <c:pt idx="1">
                  <c:v>30.682730923694777</c:v>
                </c:pt>
                <c:pt idx="2">
                  <c:v>2.5619834710743801</c:v>
                </c:pt>
              </c:numCache>
            </c:numRef>
          </c:val>
        </c:ser>
        <c:ser>
          <c:idx val="3"/>
          <c:order val="3"/>
          <c:tx>
            <c:strRef>
              <c:f>Sheet3!$E$31</c:f>
              <c:strCache>
                <c:ptCount val="1"/>
                <c:pt idx="0">
                  <c:v>スパゲティ</c:v>
                </c:pt>
              </c:strCache>
            </c:strRef>
          </c:tx>
          <c:cat>
            <c:strRef>
              <c:f>Sheet3!$A$32:$A$34</c:f>
              <c:strCache>
                <c:ptCount val="3"/>
                <c:pt idx="0">
                  <c:v>認知率</c:v>
                </c:pt>
                <c:pt idx="1">
                  <c:v>喫食経験率</c:v>
                </c:pt>
                <c:pt idx="2">
                  <c:v>最頻喫食率</c:v>
                </c:pt>
              </c:strCache>
            </c:strRef>
          </c:cat>
          <c:val>
            <c:numRef>
              <c:f>Sheet3!$E$32:$E$34</c:f>
              <c:numCache>
                <c:formatCode>0.0_ </c:formatCode>
                <c:ptCount val="3"/>
                <c:pt idx="0">
                  <c:v>38.942307692307672</c:v>
                </c:pt>
                <c:pt idx="1">
                  <c:v>25.607779578606159</c:v>
                </c:pt>
                <c:pt idx="2">
                  <c:v>5.6917688266199651</c:v>
                </c:pt>
              </c:numCache>
            </c:numRef>
          </c:val>
        </c:ser>
        <c:dLbls>
          <c:showVal val="1"/>
        </c:dLbls>
        <c:gapWidth val="75"/>
        <c:axId val="164657792"/>
        <c:axId val="164667776"/>
      </c:barChart>
      <c:catAx>
        <c:axId val="164657792"/>
        <c:scaling>
          <c:orientation val="minMax"/>
        </c:scaling>
        <c:axPos val="b"/>
        <c:majorTickMark val="none"/>
        <c:tickLblPos val="nextTo"/>
        <c:crossAx val="164667776"/>
        <c:crosses val="autoZero"/>
        <c:auto val="1"/>
        <c:lblAlgn val="ctr"/>
        <c:lblOffset val="100"/>
      </c:catAx>
      <c:valAx>
        <c:axId val="164667776"/>
        <c:scaling>
          <c:orientation val="minMax"/>
          <c:max val="100"/>
        </c:scaling>
        <c:axPos val="l"/>
        <c:majorGridlines>
          <c:spPr>
            <a:ln>
              <a:prstDash val="sysDot"/>
            </a:ln>
          </c:spPr>
        </c:majorGridlines>
        <c:numFmt formatCode="0.0_ " sourceLinked="1"/>
        <c:majorTickMark val="none"/>
        <c:tickLblPos val="nextTo"/>
        <c:crossAx val="164657792"/>
        <c:crosses val="autoZero"/>
        <c:crossBetween val="between"/>
      </c:valAx>
    </c:plotArea>
    <c:legend>
      <c:legendPos val="b"/>
      <c:layout/>
    </c:legend>
    <c:plotVisOnly val="1"/>
  </c:chart>
  <c:txPr>
    <a:bodyPr/>
    <a:lstStyle/>
    <a:p>
      <a:pPr>
        <a:defRPr sz="800"/>
      </a:pPr>
      <a:endParaRPr lang="ja-JP"/>
    </a:p>
  </c:txPr>
  <c:externalData r:id="rId1"/>
</c:chartSpace>
</file>

<file path=ppt/charts/chart14.xml><?xml version="1.0" encoding="utf-8"?>
<c:chartSpace xmlns:c="http://schemas.openxmlformats.org/drawingml/2006/chart" xmlns:a="http://schemas.openxmlformats.org/drawingml/2006/main" xmlns:r="http://schemas.openxmlformats.org/officeDocument/2006/relationships">
  <c:lang val="ja-JP"/>
  <c:chart>
    <c:autoTitleDeleted val="1"/>
    <c:plotArea>
      <c:layout/>
      <c:barChart>
        <c:barDir val="col"/>
        <c:grouping val="clustered"/>
        <c:ser>
          <c:idx val="0"/>
          <c:order val="0"/>
          <c:tx>
            <c:strRef>
              <c:f>Sheet4!$B$4</c:f>
              <c:strCache>
                <c:ptCount val="1"/>
                <c:pt idx="0">
                  <c:v>男性</c:v>
                </c:pt>
              </c:strCache>
            </c:strRef>
          </c:tx>
          <c:cat>
            <c:strRef>
              <c:f>Sheet4!$C$3:$E$3</c:f>
              <c:strCache>
                <c:ptCount val="3"/>
                <c:pt idx="0">
                  <c:v>認知率</c:v>
                </c:pt>
                <c:pt idx="1">
                  <c:v>喫食経験率</c:v>
                </c:pt>
                <c:pt idx="2">
                  <c:v>最頻喫食率</c:v>
                </c:pt>
              </c:strCache>
            </c:strRef>
          </c:cat>
          <c:val>
            <c:numRef>
              <c:f>Sheet4!$C$4:$E$4</c:f>
              <c:numCache>
                <c:formatCode>0.0_ </c:formatCode>
                <c:ptCount val="3"/>
                <c:pt idx="0">
                  <c:v>73.878205128205138</c:v>
                </c:pt>
                <c:pt idx="1">
                  <c:v>61.254019292604497</c:v>
                </c:pt>
                <c:pt idx="2">
                  <c:v>17.970049916805287</c:v>
                </c:pt>
              </c:numCache>
            </c:numRef>
          </c:val>
        </c:ser>
        <c:ser>
          <c:idx val="1"/>
          <c:order val="1"/>
          <c:tx>
            <c:strRef>
              <c:f>Sheet4!$B$5</c:f>
              <c:strCache>
                <c:ptCount val="1"/>
                <c:pt idx="0">
                  <c:v>女性</c:v>
                </c:pt>
              </c:strCache>
            </c:strRef>
          </c:tx>
          <c:cat>
            <c:strRef>
              <c:f>Sheet4!$C$3:$E$3</c:f>
              <c:strCache>
                <c:ptCount val="3"/>
                <c:pt idx="0">
                  <c:v>認知率</c:v>
                </c:pt>
                <c:pt idx="1">
                  <c:v>喫食経験率</c:v>
                </c:pt>
                <c:pt idx="2">
                  <c:v>最頻喫食率</c:v>
                </c:pt>
              </c:strCache>
            </c:strRef>
          </c:cat>
          <c:val>
            <c:numRef>
              <c:f>Sheet4!$C$5:$E$5</c:f>
              <c:numCache>
                <c:formatCode>0.0_ </c:formatCode>
                <c:ptCount val="3"/>
                <c:pt idx="0">
                  <c:v>88.621794871794648</c:v>
                </c:pt>
                <c:pt idx="1">
                  <c:v>77.491961414791007</c:v>
                </c:pt>
                <c:pt idx="2">
                  <c:v>24.19354838709679</c:v>
                </c:pt>
              </c:numCache>
            </c:numRef>
          </c:val>
        </c:ser>
        <c:ser>
          <c:idx val="2"/>
          <c:order val="2"/>
          <c:tx>
            <c:strRef>
              <c:f>Sheet4!$B$6</c:f>
              <c:strCache>
                <c:ptCount val="1"/>
              </c:strCache>
            </c:strRef>
          </c:tx>
          <c:cat>
            <c:strRef>
              <c:f>Sheet4!$C$3:$E$3</c:f>
              <c:strCache>
                <c:ptCount val="3"/>
                <c:pt idx="0">
                  <c:v>認知率</c:v>
                </c:pt>
                <c:pt idx="1">
                  <c:v>喫食経験率</c:v>
                </c:pt>
                <c:pt idx="2">
                  <c:v>最頻喫食率</c:v>
                </c:pt>
              </c:strCache>
            </c:strRef>
          </c:cat>
          <c:val>
            <c:numRef>
              <c:f>Sheet4!$C$6:$E$6</c:f>
              <c:numCache>
                <c:formatCode>General</c:formatCode>
                <c:ptCount val="3"/>
              </c:numCache>
            </c:numRef>
          </c:val>
        </c:ser>
        <c:ser>
          <c:idx val="3"/>
          <c:order val="3"/>
          <c:tx>
            <c:strRef>
              <c:f>Sheet4!$B$7</c:f>
              <c:strCache>
                <c:ptCount val="1"/>
                <c:pt idx="0">
                  <c:v>20代</c:v>
                </c:pt>
              </c:strCache>
            </c:strRef>
          </c:tx>
          <c:cat>
            <c:strRef>
              <c:f>Sheet4!$C$3:$E$3</c:f>
              <c:strCache>
                <c:ptCount val="3"/>
                <c:pt idx="0">
                  <c:v>認知率</c:v>
                </c:pt>
                <c:pt idx="1">
                  <c:v>喫食経験率</c:v>
                </c:pt>
                <c:pt idx="2">
                  <c:v>最頻喫食率</c:v>
                </c:pt>
              </c:strCache>
            </c:strRef>
          </c:cat>
          <c:val>
            <c:numRef>
              <c:f>Sheet4!$C$7:$E$7</c:f>
              <c:numCache>
                <c:formatCode>0.0_ </c:formatCode>
                <c:ptCount val="3"/>
                <c:pt idx="0">
                  <c:v>81.25</c:v>
                </c:pt>
                <c:pt idx="1">
                  <c:v>65.8653846153845</c:v>
                </c:pt>
                <c:pt idx="2">
                  <c:v>21.182266009852217</c:v>
                </c:pt>
              </c:numCache>
            </c:numRef>
          </c:val>
        </c:ser>
        <c:ser>
          <c:idx val="4"/>
          <c:order val="4"/>
          <c:tx>
            <c:strRef>
              <c:f>Sheet4!$B$8</c:f>
              <c:strCache>
                <c:ptCount val="1"/>
                <c:pt idx="0">
                  <c:v>30代</c:v>
                </c:pt>
              </c:strCache>
            </c:strRef>
          </c:tx>
          <c:cat>
            <c:strRef>
              <c:f>Sheet4!$C$3:$E$3</c:f>
              <c:strCache>
                <c:ptCount val="3"/>
                <c:pt idx="0">
                  <c:v>認知率</c:v>
                </c:pt>
                <c:pt idx="1">
                  <c:v>喫食経験率</c:v>
                </c:pt>
                <c:pt idx="2">
                  <c:v>最頻喫食率</c:v>
                </c:pt>
              </c:strCache>
            </c:strRef>
          </c:cat>
          <c:val>
            <c:numRef>
              <c:f>Sheet4!$C$8:$E$8</c:f>
              <c:numCache>
                <c:formatCode>0.0_ </c:formatCode>
                <c:ptCount val="3"/>
                <c:pt idx="0">
                  <c:v>89.903846153846118</c:v>
                </c:pt>
                <c:pt idx="1">
                  <c:v>77.294685990338351</c:v>
                </c:pt>
                <c:pt idx="2">
                  <c:v>24.019607843137212</c:v>
                </c:pt>
              </c:numCache>
            </c:numRef>
          </c:val>
        </c:ser>
        <c:ser>
          <c:idx val="5"/>
          <c:order val="5"/>
          <c:tx>
            <c:strRef>
              <c:f>Sheet4!$B$9</c:f>
              <c:strCache>
                <c:ptCount val="1"/>
                <c:pt idx="0">
                  <c:v>40代</c:v>
                </c:pt>
              </c:strCache>
            </c:strRef>
          </c:tx>
          <c:cat>
            <c:strRef>
              <c:f>Sheet4!$C$3:$E$3</c:f>
              <c:strCache>
                <c:ptCount val="3"/>
                <c:pt idx="0">
                  <c:v>認知率</c:v>
                </c:pt>
                <c:pt idx="1">
                  <c:v>喫食経験率</c:v>
                </c:pt>
                <c:pt idx="2">
                  <c:v>最頻喫食率</c:v>
                </c:pt>
              </c:strCache>
            </c:strRef>
          </c:cat>
          <c:val>
            <c:numRef>
              <c:f>Sheet4!$C$9:$E$9</c:f>
              <c:numCache>
                <c:formatCode>0.0_ </c:formatCode>
                <c:ptCount val="3"/>
                <c:pt idx="0">
                  <c:v>86.538461538461348</c:v>
                </c:pt>
                <c:pt idx="1">
                  <c:v>75.362318840579519</c:v>
                </c:pt>
                <c:pt idx="2">
                  <c:v>17.647058823529431</c:v>
                </c:pt>
              </c:numCache>
            </c:numRef>
          </c:val>
        </c:ser>
        <c:ser>
          <c:idx val="6"/>
          <c:order val="6"/>
          <c:tx>
            <c:strRef>
              <c:f>Sheet4!$B$10</c:f>
              <c:strCache>
                <c:ptCount val="1"/>
                <c:pt idx="0">
                  <c:v>50代</c:v>
                </c:pt>
              </c:strCache>
            </c:strRef>
          </c:tx>
          <c:cat>
            <c:strRef>
              <c:f>Sheet4!$C$3:$E$3</c:f>
              <c:strCache>
                <c:ptCount val="3"/>
                <c:pt idx="0">
                  <c:v>認知率</c:v>
                </c:pt>
                <c:pt idx="1">
                  <c:v>喫食経験率</c:v>
                </c:pt>
                <c:pt idx="2">
                  <c:v>最頻喫食率</c:v>
                </c:pt>
              </c:strCache>
            </c:strRef>
          </c:cat>
          <c:val>
            <c:numRef>
              <c:f>Sheet4!$C$10:$E$10</c:f>
              <c:numCache>
                <c:formatCode>0.0_ </c:formatCode>
                <c:ptCount val="3"/>
                <c:pt idx="0">
                  <c:v>78.3653846153845</c:v>
                </c:pt>
                <c:pt idx="1">
                  <c:v>68.269230769230916</c:v>
                </c:pt>
                <c:pt idx="2">
                  <c:v>24.752475247524721</c:v>
                </c:pt>
              </c:numCache>
            </c:numRef>
          </c:val>
        </c:ser>
        <c:ser>
          <c:idx val="7"/>
          <c:order val="7"/>
          <c:tx>
            <c:strRef>
              <c:f>Sheet4!$B$11</c:f>
              <c:strCache>
                <c:ptCount val="1"/>
                <c:pt idx="0">
                  <c:v>60代</c:v>
                </c:pt>
              </c:strCache>
            </c:strRef>
          </c:tx>
          <c:cat>
            <c:strRef>
              <c:f>Sheet4!$C$3:$E$3</c:f>
              <c:strCache>
                <c:ptCount val="3"/>
                <c:pt idx="0">
                  <c:v>認知率</c:v>
                </c:pt>
                <c:pt idx="1">
                  <c:v>喫食経験率</c:v>
                </c:pt>
                <c:pt idx="2">
                  <c:v>最頻喫食率</c:v>
                </c:pt>
              </c:strCache>
            </c:strRef>
          </c:cat>
          <c:val>
            <c:numRef>
              <c:f>Sheet4!$C$11:$E$11</c:f>
              <c:numCache>
                <c:formatCode>0.0_ </c:formatCode>
                <c:ptCount val="3"/>
                <c:pt idx="0">
                  <c:v>79.326923076923052</c:v>
                </c:pt>
                <c:pt idx="1">
                  <c:v>70.192307692307679</c:v>
                </c:pt>
                <c:pt idx="2">
                  <c:v>21.951219512195095</c:v>
                </c:pt>
              </c:numCache>
            </c:numRef>
          </c:val>
        </c:ser>
        <c:ser>
          <c:idx val="8"/>
          <c:order val="8"/>
          <c:tx>
            <c:strRef>
              <c:f>Sheet4!$B$12</c:f>
              <c:strCache>
                <c:ptCount val="1"/>
                <c:pt idx="0">
                  <c:v>70代以上</c:v>
                </c:pt>
              </c:strCache>
            </c:strRef>
          </c:tx>
          <c:cat>
            <c:strRef>
              <c:f>Sheet4!$C$3:$E$3</c:f>
              <c:strCache>
                <c:ptCount val="3"/>
                <c:pt idx="0">
                  <c:v>認知率</c:v>
                </c:pt>
                <c:pt idx="1">
                  <c:v>喫食経験率</c:v>
                </c:pt>
                <c:pt idx="2">
                  <c:v>最頻喫食率</c:v>
                </c:pt>
              </c:strCache>
            </c:strRef>
          </c:cat>
          <c:val>
            <c:numRef>
              <c:f>Sheet4!$C$12:$E$12</c:f>
              <c:numCache>
                <c:formatCode>0.0_ </c:formatCode>
                <c:ptCount val="3"/>
                <c:pt idx="0">
                  <c:v>72.1153846153845</c:v>
                </c:pt>
                <c:pt idx="1">
                  <c:v>59.223300970873908</c:v>
                </c:pt>
                <c:pt idx="2">
                  <c:v>17.241379310344829</c:v>
                </c:pt>
              </c:numCache>
            </c:numRef>
          </c:val>
        </c:ser>
        <c:dLbls>
          <c:showVal val="1"/>
        </c:dLbls>
        <c:gapWidth val="75"/>
        <c:axId val="165595008"/>
        <c:axId val="165596544"/>
      </c:barChart>
      <c:catAx>
        <c:axId val="165595008"/>
        <c:scaling>
          <c:orientation val="minMax"/>
        </c:scaling>
        <c:axPos val="b"/>
        <c:majorTickMark val="none"/>
        <c:tickLblPos val="nextTo"/>
        <c:crossAx val="165596544"/>
        <c:crosses val="autoZero"/>
        <c:auto val="1"/>
        <c:lblAlgn val="ctr"/>
        <c:lblOffset val="100"/>
      </c:catAx>
      <c:valAx>
        <c:axId val="165596544"/>
        <c:scaling>
          <c:orientation val="minMax"/>
        </c:scaling>
        <c:axPos val="l"/>
        <c:majorGridlines>
          <c:spPr>
            <a:ln>
              <a:prstDash val="sysDot"/>
            </a:ln>
          </c:spPr>
        </c:majorGridlines>
        <c:numFmt formatCode="0.0_ " sourceLinked="1"/>
        <c:majorTickMark val="none"/>
        <c:tickLblPos val="nextTo"/>
        <c:crossAx val="165595008"/>
        <c:crosses val="autoZero"/>
        <c:crossBetween val="between"/>
        <c:majorUnit val="20"/>
      </c:valAx>
    </c:plotArea>
    <c:legend>
      <c:legendPos val="b"/>
      <c:layout/>
    </c:legend>
    <c:plotVisOnly val="1"/>
  </c:chart>
  <c:txPr>
    <a:bodyPr/>
    <a:lstStyle/>
    <a:p>
      <a:pPr>
        <a:defRPr sz="800"/>
      </a:pPr>
      <a:endParaRPr lang="ja-JP"/>
    </a:p>
  </c:txPr>
  <c:externalData r:id="rId1"/>
</c:chartSpace>
</file>

<file path=ppt/charts/chart15.xml><?xml version="1.0" encoding="utf-8"?>
<c:chartSpace xmlns:c="http://schemas.openxmlformats.org/drawingml/2006/chart" xmlns:a="http://schemas.openxmlformats.org/drawingml/2006/main" xmlns:r="http://schemas.openxmlformats.org/officeDocument/2006/relationships">
  <c:lang val="ja-JP"/>
  <c:chart>
    <c:autoTitleDeleted val="1"/>
    <c:plotArea>
      <c:layout/>
      <c:barChart>
        <c:barDir val="col"/>
        <c:grouping val="clustered"/>
        <c:ser>
          <c:idx val="0"/>
          <c:order val="0"/>
          <c:tx>
            <c:strRef>
              <c:f>Sheet4!$B$31</c:f>
              <c:strCache>
                <c:ptCount val="1"/>
                <c:pt idx="0">
                  <c:v>男性</c:v>
                </c:pt>
              </c:strCache>
            </c:strRef>
          </c:tx>
          <c:cat>
            <c:strRef>
              <c:f>Sheet4!$C$30:$E$30</c:f>
              <c:strCache>
                <c:ptCount val="3"/>
                <c:pt idx="0">
                  <c:v>認知率</c:v>
                </c:pt>
                <c:pt idx="1">
                  <c:v>喫食経験率</c:v>
                </c:pt>
                <c:pt idx="2">
                  <c:v>最頻喫食率</c:v>
                </c:pt>
              </c:strCache>
            </c:strRef>
          </c:cat>
          <c:val>
            <c:numRef>
              <c:f>Sheet4!$C$31:$E$31</c:f>
              <c:numCache>
                <c:formatCode>0.0_ </c:formatCode>
                <c:ptCount val="3"/>
                <c:pt idx="0">
                  <c:v>38.782051282051313</c:v>
                </c:pt>
                <c:pt idx="1">
                  <c:v>25.682182985553727</c:v>
                </c:pt>
                <c:pt idx="2">
                  <c:v>1.8425460636515933</c:v>
                </c:pt>
              </c:numCache>
            </c:numRef>
          </c:val>
        </c:ser>
        <c:ser>
          <c:idx val="1"/>
          <c:order val="1"/>
          <c:tx>
            <c:strRef>
              <c:f>Sheet4!$B$32</c:f>
              <c:strCache>
                <c:ptCount val="1"/>
                <c:pt idx="0">
                  <c:v>女性</c:v>
                </c:pt>
              </c:strCache>
            </c:strRef>
          </c:tx>
          <c:cat>
            <c:strRef>
              <c:f>Sheet4!$C$30:$E$30</c:f>
              <c:strCache>
                <c:ptCount val="3"/>
                <c:pt idx="0">
                  <c:v>認知率</c:v>
                </c:pt>
                <c:pt idx="1">
                  <c:v>喫食経験率</c:v>
                </c:pt>
                <c:pt idx="2">
                  <c:v>最頻喫食率</c:v>
                </c:pt>
              </c:strCache>
            </c:strRef>
          </c:cat>
          <c:val>
            <c:numRef>
              <c:f>Sheet4!$C$32:$E$32</c:f>
              <c:numCache>
                <c:formatCode>0.0_ </c:formatCode>
                <c:ptCount val="3"/>
                <c:pt idx="0">
                  <c:v>53.685897435897324</c:v>
                </c:pt>
                <c:pt idx="1">
                  <c:v>35.691318327974393</c:v>
                </c:pt>
                <c:pt idx="2">
                  <c:v>3.2626427406199019</c:v>
                </c:pt>
              </c:numCache>
            </c:numRef>
          </c:val>
        </c:ser>
        <c:ser>
          <c:idx val="2"/>
          <c:order val="2"/>
          <c:tx>
            <c:strRef>
              <c:f>Sheet4!$B$33</c:f>
              <c:strCache>
                <c:ptCount val="1"/>
              </c:strCache>
            </c:strRef>
          </c:tx>
          <c:cat>
            <c:strRef>
              <c:f>Sheet4!$C$30:$E$30</c:f>
              <c:strCache>
                <c:ptCount val="3"/>
                <c:pt idx="0">
                  <c:v>認知率</c:v>
                </c:pt>
                <c:pt idx="1">
                  <c:v>喫食経験率</c:v>
                </c:pt>
                <c:pt idx="2">
                  <c:v>最頻喫食率</c:v>
                </c:pt>
              </c:strCache>
            </c:strRef>
          </c:cat>
          <c:val>
            <c:numRef>
              <c:f>Sheet4!$C$33:$E$33</c:f>
              <c:numCache>
                <c:formatCode>General</c:formatCode>
                <c:ptCount val="3"/>
              </c:numCache>
            </c:numRef>
          </c:val>
        </c:ser>
        <c:ser>
          <c:idx val="3"/>
          <c:order val="3"/>
          <c:tx>
            <c:strRef>
              <c:f>Sheet4!$B$34</c:f>
              <c:strCache>
                <c:ptCount val="1"/>
                <c:pt idx="0">
                  <c:v>20代</c:v>
                </c:pt>
              </c:strCache>
            </c:strRef>
          </c:tx>
          <c:cat>
            <c:strRef>
              <c:f>Sheet4!$C$30:$E$30</c:f>
              <c:strCache>
                <c:ptCount val="3"/>
                <c:pt idx="0">
                  <c:v>認知率</c:v>
                </c:pt>
                <c:pt idx="1">
                  <c:v>喫食経験率</c:v>
                </c:pt>
                <c:pt idx="2">
                  <c:v>最頻喫食率</c:v>
                </c:pt>
              </c:strCache>
            </c:strRef>
          </c:cat>
          <c:val>
            <c:numRef>
              <c:f>Sheet4!$C$34:$E$34</c:f>
              <c:numCache>
                <c:formatCode>0.0_ </c:formatCode>
                <c:ptCount val="3"/>
                <c:pt idx="0">
                  <c:v>46.15384615384599</c:v>
                </c:pt>
                <c:pt idx="1">
                  <c:v>29.468599033816396</c:v>
                </c:pt>
                <c:pt idx="2">
                  <c:v>2.9850746268656714</c:v>
                </c:pt>
              </c:numCache>
            </c:numRef>
          </c:val>
        </c:ser>
        <c:ser>
          <c:idx val="4"/>
          <c:order val="4"/>
          <c:tx>
            <c:strRef>
              <c:f>Sheet4!$B$35</c:f>
              <c:strCache>
                <c:ptCount val="1"/>
                <c:pt idx="0">
                  <c:v>30代</c:v>
                </c:pt>
              </c:strCache>
            </c:strRef>
          </c:tx>
          <c:cat>
            <c:strRef>
              <c:f>Sheet4!$C$30:$E$30</c:f>
              <c:strCache>
                <c:ptCount val="3"/>
                <c:pt idx="0">
                  <c:v>認知率</c:v>
                </c:pt>
                <c:pt idx="1">
                  <c:v>喫食経験率</c:v>
                </c:pt>
                <c:pt idx="2">
                  <c:v>最頻喫食率</c:v>
                </c:pt>
              </c:strCache>
            </c:strRef>
          </c:cat>
          <c:val>
            <c:numRef>
              <c:f>Sheet4!$C$35:$E$35</c:f>
              <c:numCache>
                <c:formatCode>0.0_ </c:formatCode>
                <c:ptCount val="3"/>
                <c:pt idx="0">
                  <c:v>55.769230769230781</c:v>
                </c:pt>
                <c:pt idx="1">
                  <c:v>37.019230769230774</c:v>
                </c:pt>
                <c:pt idx="2">
                  <c:v>1.4705882352941158</c:v>
                </c:pt>
              </c:numCache>
            </c:numRef>
          </c:val>
        </c:ser>
        <c:ser>
          <c:idx val="5"/>
          <c:order val="5"/>
          <c:tx>
            <c:strRef>
              <c:f>Sheet4!$B$36</c:f>
              <c:strCache>
                <c:ptCount val="1"/>
                <c:pt idx="0">
                  <c:v>40代</c:v>
                </c:pt>
              </c:strCache>
            </c:strRef>
          </c:tx>
          <c:cat>
            <c:strRef>
              <c:f>Sheet4!$C$30:$E$30</c:f>
              <c:strCache>
                <c:ptCount val="3"/>
                <c:pt idx="0">
                  <c:v>認知率</c:v>
                </c:pt>
                <c:pt idx="1">
                  <c:v>喫食経験率</c:v>
                </c:pt>
                <c:pt idx="2">
                  <c:v>最頻喫食率</c:v>
                </c:pt>
              </c:strCache>
            </c:strRef>
          </c:cat>
          <c:val>
            <c:numRef>
              <c:f>Sheet4!$C$36:$E$36</c:f>
              <c:numCache>
                <c:formatCode>0.0_ </c:formatCode>
                <c:ptCount val="3"/>
                <c:pt idx="0">
                  <c:v>62.019230769230774</c:v>
                </c:pt>
                <c:pt idx="1">
                  <c:v>44.927536231884062</c:v>
                </c:pt>
                <c:pt idx="2">
                  <c:v>1.4778325123152698</c:v>
                </c:pt>
              </c:numCache>
            </c:numRef>
          </c:val>
        </c:ser>
        <c:ser>
          <c:idx val="6"/>
          <c:order val="6"/>
          <c:tx>
            <c:strRef>
              <c:f>Sheet4!$B$37</c:f>
              <c:strCache>
                <c:ptCount val="1"/>
                <c:pt idx="0">
                  <c:v>50代</c:v>
                </c:pt>
              </c:strCache>
            </c:strRef>
          </c:tx>
          <c:cat>
            <c:strRef>
              <c:f>Sheet4!$C$30:$E$30</c:f>
              <c:strCache>
                <c:ptCount val="3"/>
                <c:pt idx="0">
                  <c:v>認知率</c:v>
                </c:pt>
                <c:pt idx="1">
                  <c:v>喫食経験率</c:v>
                </c:pt>
                <c:pt idx="2">
                  <c:v>最頻喫食率</c:v>
                </c:pt>
              </c:strCache>
            </c:strRef>
          </c:cat>
          <c:val>
            <c:numRef>
              <c:f>Sheet4!$C$37:$E$37</c:f>
              <c:numCache>
                <c:formatCode>0.0_ </c:formatCode>
                <c:ptCount val="3"/>
                <c:pt idx="0">
                  <c:v>46.634615384615387</c:v>
                </c:pt>
                <c:pt idx="1">
                  <c:v>30.76923076923077</c:v>
                </c:pt>
                <c:pt idx="2">
                  <c:v>4.5</c:v>
                </c:pt>
              </c:numCache>
            </c:numRef>
          </c:val>
        </c:ser>
        <c:ser>
          <c:idx val="7"/>
          <c:order val="7"/>
          <c:tx>
            <c:strRef>
              <c:f>Sheet4!$B$38</c:f>
              <c:strCache>
                <c:ptCount val="1"/>
                <c:pt idx="0">
                  <c:v>60代</c:v>
                </c:pt>
              </c:strCache>
            </c:strRef>
          </c:tx>
          <c:cat>
            <c:strRef>
              <c:f>Sheet4!$C$30:$E$30</c:f>
              <c:strCache>
                <c:ptCount val="3"/>
                <c:pt idx="0">
                  <c:v>認知率</c:v>
                </c:pt>
                <c:pt idx="1">
                  <c:v>喫食経験率</c:v>
                </c:pt>
                <c:pt idx="2">
                  <c:v>最頻喫食率</c:v>
                </c:pt>
              </c:strCache>
            </c:strRef>
          </c:cat>
          <c:val>
            <c:numRef>
              <c:f>Sheet4!$C$38:$E$38</c:f>
              <c:numCache>
                <c:formatCode>0.0_ </c:formatCode>
                <c:ptCount val="3"/>
                <c:pt idx="0">
                  <c:v>34.615384615384542</c:v>
                </c:pt>
                <c:pt idx="1">
                  <c:v>23.557692307692307</c:v>
                </c:pt>
                <c:pt idx="2">
                  <c:v>2.4630541871921192</c:v>
                </c:pt>
              </c:numCache>
            </c:numRef>
          </c:val>
        </c:ser>
        <c:ser>
          <c:idx val="8"/>
          <c:order val="8"/>
          <c:tx>
            <c:strRef>
              <c:f>Sheet4!$B$39</c:f>
              <c:strCache>
                <c:ptCount val="1"/>
                <c:pt idx="0">
                  <c:v>70代以上</c:v>
                </c:pt>
              </c:strCache>
            </c:strRef>
          </c:tx>
          <c:cat>
            <c:strRef>
              <c:f>Sheet4!$C$30:$E$30</c:f>
              <c:strCache>
                <c:ptCount val="3"/>
                <c:pt idx="0">
                  <c:v>認知率</c:v>
                </c:pt>
                <c:pt idx="1">
                  <c:v>喫食経験率</c:v>
                </c:pt>
                <c:pt idx="2">
                  <c:v>最頻喫食率</c:v>
                </c:pt>
              </c:strCache>
            </c:strRef>
          </c:cat>
          <c:val>
            <c:numRef>
              <c:f>Sheet4!$C$39:$E$39</c:f>
              <c:numCache>
                <c:formatCode>0.0_ </c:formatCode>
                <c:ptCount val="3"/>
                <c:pt idx="0">
                  <c:v>32.211538461538446</c:v>
                </c:pt>
                <c:pt idx="1">
                  <c:v>18.357487922705314</c:v>
                </c:pt>
                <c:pt idx="2">
                  <c:v>2.512562814070352</c:v>
                </c:pt>
              </c:numCache>
            </c:numRef>
          </c:val>
        </c:ser>
        <c:dLbls>
          <c:showVal val="1"/>
        </c:dLbls>
        <c:gapWidth val="75"/>
        <c:axId val="165663488"/>
        <c:axId val="165665024"/>
      </c:barChart>
      <c:catAx>
        <c:axId val="165663488"/>
        <c:scaling>
          <c:orientation val="minMax"/>
        </c:scaling>
        <c:axPos val="b"/>
        <c:majorTickMark val="none"/>
        <c:tickLblPos val="nextTo"/>
        <c:crossAx val="165665024"/>
        <c:crosses val="autoZero"/>
        <c:auto val="1"/>
        <c:lblAlgn val="ctr"/>
        <c:lblOffset val="100"/>
      </c:catAx>
      <c:valAx>
        <c:axId val="165665024"/>
        <c:scaling>
          <c:orientation val="minMax"/>
          <c:max val="100"/>
        </c:scaling>
        <c:axPos val="l"/>
        <c:majorGridlines>
          <c:spPr>
            <a:ln>
              <a:prstDash val="sysDot"/>
            </a:ln>
          </c:spPr>
        </c:majorGridlines>
        <c:numFmt formatCode="0.0_ " sourceLinked="1"/>
        <c:majorTickMark val="none"/>
        <c:tickLblPos val="nextTo"/>
        <c:crossAx val="165663488"/>
        <c:crosses val="autoZero"/>
        <c:crossBetween val="between"/>
        <c:majorUnit val="20"/>
      </c:valAx>
    </c:plotArea>
    <c:legend>
      <c:legendPos val="b"/>
      <c:layout/>
    </c:legend>
    <c:plotVisOnly val="1"/>
  </c:chart>
  <c:txPr>
    <a:bodyPr/>
    <a:lstStyle/>
    <a:p>
      <a:pPr>
        <a:defRPr sz="800"/>
      </a:pPr>
      <a:endParaRPr lang="ja-JP"/>
    </a:p>
  </c:txPr>
  <c:externalData r:id="rId1"/>
</c:chartSpace>
</file>

<file path=ppt/charts/chart16.xml><?xml version="1.0" encoding="utf-8"?>
<c:chartSpace xmlns:c="http://schemas.openxmlformats.org/drawingml/2006/chart" xmlns:a="http://schemas.openxmlformats.org/drawingml/2006/main" xmlns:r="http://schemas.openxmlformats.org/officeDocument/2006/relationships">
  <c:lang val="ja-JP"/>
  <c:chart>
    <c:autoTitleDeleted val="1"/>
    <c:plotArea>
      <c:layout/>
      <c:barChart>
        <c:barDir val="col"/>
        <c:grouping val="clustered"/>
        <c:ser>
          <c:idx val="0"/>
          <c:order val="0"/>
          <c:tx>
            <c:strRef>
              <c:f>Sheet4!$B$17</c:f>
              <c:strCache>
                <c:ptCount val="1"/>
                <c:pt idx="0">
                  <c:v>男性</c:v>
                </c:pt>
              </c:strCache>
            </c:strRef>
          </c:tx>
          <c:cat>
            <c:strRef>
              <c:f>Sheet4!$C$16:$E$16</c:f>
              <c:strCache>
                <c:ptCount val="3"/>
                <c:pt idx="0">
                  <c:v>認知率</c:v>
                </c:pt>
                <c:pt idx="1">
                  <c:v>喫食経験率</c:v>
                </c:pt>
                <c:pt idx="2">
                  <c:v>最頻喫食率</c:v>
                </c:pt>
              </c:strCache>
            </c:strRef>
          </c:cat>
          <c:val>
            <c:numRef>
              <c:f>Sheet4!$C$17:$E$17</c:f>
              <c:numCache>
                <c:formatCode>0.0_ </c:formatCode>
                <c:ptCount val="3"/>
                <c:pt idx="0">
                  <c:v>37.339743589743463</c:v>
                </c:pt>
                <c:pt idx="1">
                  <c:v>22.940226171243886</c:v>
                </c:pt>
                <c:pt idx="2">
                  <c:v>2.2530329289428082</c:v>
                </c:pt>
              </c:numCache>
            </c:numRef>
          </c:val>
        </c:ser>
        <c:ser>
          <c:idx val="1"/>
          <c:order val="1"/>
          <c:tx>
            <c:strRef>
              <c:f>Sheet4!$B$18</c:f>
              <c:strCache>
                <c:ptCount val="1"/>
                <c:pt idx="0">
                  <c:v>女性</c:v>
                </c:pt>
              </c:strCache>
            </c:strRef>
          </c:tx>
          <c:cat>
            <c:strRef>
              <c:f>Sheet4!$C$16:$E$16</c:f>
              <c:strCache>
                <c:ptCount val="3"/>
                <c:pt idx="0">
                  <c:v>認知率</c:v>
                </c:pt>
                <c:pt idx="1">
                  <c:v>喫食経験率</c:v>
                </c:pt>
                <c:pt idx="2">
                  <c:v>最頻喫食率</c:v>
                </c:pt>
              </c:strCache>
            </c:strRef>
          </c:cat>
          <c:val>
            <c:numRef>
              <c:f>Sheet4!$C$18:$E$18</c:f>
              <c:numCache>
                <c:formatCode>0.0_ </c:formatCode>
                <c:ptCount val="3"/>
                <c:pt idx="0">
                  <c:v>49.839743589743463</c:v>
                </c:pt>
                <c:pt idx="1">
                  <c:v>29.641693811074919</c:v>
                </c:pt>
                <c:pt idx="2">
                  <c:v>3.3557046979865772</c:v>
                </c:pt>
              </c:numCache>
            </c:numRef>
          </c:val>
        </c:ser>
        <c:ser>
          <c:idx val="2"/>
          <c:order val="2"/>
          <c:tx>
            <c:strRef>
              <c:f>Sheet4!$B$19</c:f>
              <c:strCache>
                <c:ptCount val="1"/>
              </c:strCache>
            </c:strRef>
          </c:tx>
          <c:cat>
            <c:strRef>
              <c:f>Sheet4!$C$16:$E$16</c:f>
              <c:strCache>
                <c:ptCount val="3"/>
                <c:pt idx="0">
                  <c:v>認知率</c:v>
                </c:pt>
                <c:pt idx="1">
                  <c:v>喫食経験率</c:v>
                </c:pt>
                <c:pt idx="2">
                  <c:v>最頻喫食率</c:v>
                </c:pt>
              </c:strCache>
            </c:strRef>
          </c:cat>
          <c:val>
            <c:numRef>
              <c:f>Sheet4!$C$19:$E$19</c:f>
              <c:numCache>
                <c:formatCode>General</c:formatCode>
                <c:ptCount val="3"/>
              </c:numCache>
            </c:numRef>
          </c:val>
        </c:ser>
        <c:ser>
          <c:idx val="3"/>
          <c:order val="3"/>
          <c:tx>
            <c:strRef>
              <c:f>Sheet4!$B$20</c:f>
              <c:strCache>
                <c:ptCount val="1"/>
                <c:pt idx="0">
                  <c:v>20代</c:v>
                </c:pt>
              </c:strCache>
            </c:strRef>
          </c:tx>
          <c:cat>
            <c:strRef>
              <c:f>Sheet4!$C$16:$E$16</c:f>
              <c:strCache>
                <c:ptCount val="3"/>
                <c:pt idx="0">
                  <c:v>認知率</c:v>
                </c:pt>
                <c:pt idx="1">
                  <c:v>喫食経験率</c:v>
                </c:pt>
                <c:pt idx="2">
                  <c:v>最頻喫食率</c:v>
                </c:pt>
              </c:strCache>
            </c:strRef>
          </c:cat>
          <c:val>
            <c:numRef>
              <c:f>Sheet4!$C$20:$E$20</c:f>
              <c:numCache>
                <c:formatCode>0.0_ </c:formatCode>
                <c:ptCount val="3"/>
                <c:pt idx="0">
                  <c:v>45.192307692307693</c:v>
                </c:pt>
                <c:pt idx="1">
                  <c:v>25</c:v>
                </c:pt>
                <c:pt idx="2">
                  <c:v>3.1914893617021276</c:v>
                </c:pt>
              </c:numCache>
            </c:numRef>
          </c:val>
        </c:ser>
        <c:ser>
          <c:idx val="4"/>
          <c:order val="4"/>
          <c:tx>
            <c:strRef>
              <c:f>Sheet4!$B$21</c:f>
              <c:strCache>
                <c:ptCount val="1"/>
                <c:pt idx="0">
                  <c:v>30代</c:v>
                </c:pt>
              </c:strCache>
            </c:strRef>
          </c:tx>
          <c:cat>
            <c:strRef>
              <c:f>Sheet4!$C$16:$E$16</c:f>
              <c:strCache>
                <c:ptCount val="3"/>
                <c:pt idx="0">
                  <c:v>認知率</c:v>
                </c:pt>
                <c:pt idx="1">
                  <c:v>喫食経験率</c:v>
                </c:pt>
                <c:pt idx="2">
                  <c:v>最頻喫食率</c:v>
                </c:pt>
              </c:strCache>
            </c:strRef>
          </c:cat>
          <c:val>
            <c:numRef>
              <c:f>Sheet4!$C$21:$E$21</c:f>
              <c:numCache>
                <c:formatCode>0.0_ </c:formatCode>
                <c:ptCount val="3"/>
                <c:pt idx="0">
                  <c:v>48.557692307692193</c:v>
                </c:pt>
                <c:pt idx="1">
                  <c:v>27.941176470588207</c:v>
                </c:pt>
                <c:pt idx="2">
                  <c:v>4.0816326530612326</c:v>
                </c:pt>
              </c:numCache>
            </c:numRef>
          </c:val>
        </c:ser>
        <c:ser>
          <c:idx val="5"/>
          <c:order val="5"/>
          <c:tx>
            <c:strRef>
              <c:f>Sheet4!$B$22</c:f>
              <c:strCache>
                <c:ptCount val="1"/>
                <c:pt idx="0">
                  <c:v>40代</c:v>
                </c:pt>
              </c:strCache>
            </c:strRef>
          </c:tx>
          <c:cat>
            <c:strRef>
              <c:f>Sheet4!$C$16:$E$16</c:f>
              <c:strCache>
                <c:ptCount val="3"/>
                <c:pt idx="0">
                  <c:v>認知率</c:v>
                </c:pt>
                <c:pt idx="1">
                  <c:v>喫食経験率</c:v>
                </c:pt>
                <c:pt idx="2">
                  <c:v>最頻喫食率</c:v>
                </c:pt>
              </c:strCache>
            </c:strRef>
          </c:cat>
          <c:val>
            <c:numRef>
              <c:f>Sheet4!$C$22:$E$22</c:f>
              <c:numCache>
                <c:formatCode>0.0_ </c:formatCode>
                <c:ptCount val="3"/>
                <c:pt idx="0">
                  <c:v>54.8076923076922</c:v>
                </c:pt>
                <c:pt idx="1">
                  <c:v>37.198067632850261</c:v>
                </c:pt>
                <c:pt idx="2">
                  <c:v>2.512562814070352</c:v>
                </c:pt>
              </c:numCache>
            </c:numRef>
          </c:val>
        </c:ser>
        <c:ser>
          <c:idx val="6"/>
          <c:order val="6"/>
          <c:tx>
            <c:strRef>
              <c:f>Sheet4!$B$23</c:f>
              <c:strCache>
                <c:ptCount val="1"/>
                <c:pt idx="0">
                  <c:v>50代</c:v>
                </c:pt>
              </c:strCache>
            </c:strRef>
          </c:tx>
          <c:cat>
            <c:strRef>
              <c:f>Sheet4!$C$16:$E$16</c:f>
              <c:strCache>
                <c:ptCount val="3"/>
                <c:pt idx="0">
                  <c:v>認知率</c:v>
                </c:pt>
                <c:pt idx="1">
                  <c:v>喫食経験率</c:v>
                </c:pt>
                <c:pt idx="2">
                  <c:v>最頻喫食率</c:v>
                </c:pt>
              </c:strCache>
            </c:strRef>
          </c:cat>
          <c:val>
            <c:numRef>
              <c:f>Sheet4!$C$23:$E$23</c:f>
              <c:numCache>
                <c:formatCode>0.0_ </c:formatCode>
                <c:ptCount val="3"/>
                <c:pt idx="0">
                  <c:v>44.230769230769262</c:v>
                </c:pt>
                <c:pt idx="1">
                  <c:v>27.669902912621325</c:v>
                </c:pt>
                <c:pt idx="2">
                  <c:v>3.5353535353535337</c:v>
                </c:pt>
              </c:numCache>
            </c:numRef>
          </c:val>
        </c:ser>
        <c:ser>
          <c:idx val="7"/>
          <c:order val="7"/>
          <c:tx>
            <c:strRef>
              <c:f>Sheet4!$B$24</c:f>
              <c:strCache>
                <c:ptCount val="1"/>
                <c:pt idx="0">
                  <c:v>60代</c:v>
                </c:pt>
              </c:strCache>
            </c:strRef>
          </c:tx>
          <c:cat>
            <c:strRef>
              <c:f>Sheet4!$C$16:$E$16</c:f>
              <c:strCache>
                <c:ptCount val="3"/>
                <c:pt idx="0">
                  <c:v>認知率</c:v>
                </c:pt>
                <c:pt idx="1">
                  <c:v>喫食経験率</c:v>
                </c:pt>
                <c:pt idx="2">
                  <c:v>最頻喫食率</c:v>
                </c:pt>
              </c:strCache>
            </c:strRef>
          </c:cat>
          <c:val>
            <c:numRef>
              <c:f>Sheet4!$C$24:$E$24</c:f>
              <c:numCache>
                <c:formatCode>0.0_ </c:formatCode>
                <c:ptCount val="3"/>
                <c:pt idx="0">
                  <c:v>36.538461538461526</c:v>
                </c:pt>
                <c:pt idx="1">
                  <c:v>20.975609756097562</c:v>
                </c:pt>
                <c:pt idx="2">
                  <c:v>2.5510204081632617</c:v>
                </c:pt>
              </c:numCache>
            </c:numRef>
          </c:val>
        </c:ser>
        <c:ser>
          <c:idx val="8"/>
          <c:order val="8"/>
          <c:tx>
            <c:strRef>
              <c:f>Sheet4!$B$25</c:f>
              <c:strCache>
                <c:ptCount val="1"/>
                <c:pt idx="0">
                  <c:v>70代以上</c:v>
                </c:pt>
              </c:strCache>
            </c:strRef>
          </c:tx>
          <c:cat>
            <c:strRef>
              <c:f>Sheet4!$C$16:$E$16</c:f>
              <c:strCache>
                <c:ptCount val="3"/>
                <c:pt idx="0">
                  <c:v>認知率</c:v>
                </c:pt>
                <c:pt idx="1">
                  <c:v>喫食経験率</c:v>
                </c:pt>
                <c:pt idx="2">
                  <c:v>最頻喫食率</c:v>
                </c:pt>
              </c:strCache>
            </c:strRef>
          </c:cat>
          <c:val>
            <c:numRef>
              <c:f>Sheet4!$C$25:$E$25</c:f>
              <c:numCache>
                <c:formatCode>0.0_ </c:formatCode>
                <c:ptCount val="3"/>
                <c:pt idx="0">
                  <c:v>32.211538461538446</c:v>
                </c:pt>
                <c:pt idx="1">
                  <c:v>18.7192118226601</c:v>
                </c:pt>
                <c:pt idx="2">
                  <c:v>1.0204081632653061</c:v>
                </c:pt>
              </c:numCache>
            </c:numRef>
          </c:val>
        </c:ser>
        <c:dLbls>
          <c:showVal val="1"/>
        </c:dLbls>
        <c:gapWidth val="75"/>
        <c:axId val="165715328"/>
        <c:axId val="165733504"/>
      </c:barChart>
      <c:catAx>
        <c:axId val="165715328"/>
        <c:scaling>
          <c:orientation val="minMax"/>
        </c:scaling>
        <c:axPos val="b"/>
        <c:majorTickMark val="none"/>
        <c:tickLblPos val="nextTo"/>
        <c:crossAx val="165733504"/>
        <c:crosses val="autoZero"/>
        <c:auto val="1"/>
        <c:lblAlgn val="ctr"/>
        <c:lblOffset val="100"/>
      </c:catAx>
      <c:valAx>
        <c:axId val="165733504"/>
        <c:scaling>
          <c:orientation val="minMax"/>
          <c:max val="100"/>
        </c:scaling>
        <c:axPos val="l"/>
        <c:majorGridlines>
          <c:spPr>
            <a:ln>
              <a:prstDash val="sysDot"/>
            </a:ln>
          </c:spPr>
        </c:majorGridlines>
        <c:numFmt formatCode="0.0_ " sourceLinked="1"/>
        <c:majorTickMark val="none"/>
        <c:tickLblPos val="nextTo"/>
        <c:crossAx val="165715328"/>
        <c:crosses val="autoZero"/>
        <c:crossBetween val="between"/>
        <c:majorUnit val="20"/>
      </c:valAx>
    </c:plotArea>
    <c:legend>
      <c:legendPos val="b"/>
      <c:layout/>
    </c:legend>
    <c:plotVisOnly val="1"/>
  </c:chart>
  <c:txPr>
    <a:bodyPr/>
    <a:lstStyle/>
    <a:p>
      <a:pPr>
        <a:defRPr sz="800"/>
      </a:pPr>
      <a:endParaRPr lang="ja-JP"/>
    </a:p>
  </c:txPr>
  <c:externalData r:id="rId1"/>
</c:chartSpace>
</file>

<file path=ppt/charts/chart17.xml><?xml version="1.0" encoding="utf-8"?>
<c:chartSpace xmlns:c="http://schemas.openxmlformats.org/drawingml/2006/chart" xmlns:a="http://schemas.openxmlformats.org/drawingml/2006/main" xmlns:r="http://schemas.openxmlformats.org/officeDocument/2006/relationships">
  <c:lang val="ja-JP"/>
  <c:chart>
    <c:autoTitleDeleted val="1"/>
    <c:plotArea>
      <c:layout/>
      <c:barChart>
        <c:barDir val="col"/>
        <c:grouping val="clustered"/>
        <c:ser>
          <c:idx val="0"/>
          <c:order val="0"/>
          <c:tx>
            <c:strRef>
              <c:f>Sheet4!$B$45</c:f>
              <c:strCache>
                <c:ptCount val="1"/>
                <c:pt idx="0">
                  <c:v>男性</c:v>
                </c:pt>
              </c:strCache>
            </c:strRef>
          </c:tx>
          <c:cat>
            <c:strRef>
              <c:f>Sheet4!$C$44:$E$44</c:f>
              <c:strCache>
                <c:ptCount val="3"/>
                <c:pt idx="0">
                  <c:v>認知率</c:v>
                </c:pt>
                <c:pt idx="1">
                  <c:v>喫食経験率</c:v>
                </c:pt>
                <c:pt idx="2">
                  <c:v>最頻喫食率</c:v>
                </c:pt>
              </c:strCache>
            </c:strRef>
          </c:cat>
          <c:val>
            <c:numRef>
              <c:f>Sheet4!$C$45:$E$45</c:f>
              <c:numCache>
                <c:formatCode>0.0_ </c:formatCode>
                <c:ptCount val="3"/>
                <c:pt idx="0">
                  <c:v>26.121794871794872</c:v>
                </c:pt>
                <c:pt idx="1">
                  <c:v>17.637540453074461</c:v>
                </c:pt>
                <c:pt idx="2">
                  <c:v>5.7513914656771892</c:v>
                </c:pt>
              </c:numCache>
            </c:numRef>
          </c:val>
        </c:ser>
        <c:ser>
          <c:idx val="1"/>
          <c:order val="1"/>
          <c:tx>
            <c:strRef>
              <c:f>Sheet4!$B$46</c:f>
              <c:strCache>
                <c:ptCount val="1"/>
                <c:pt idx="0">
                  <c:v>女性</c:v>
                </c:pt>
              </c:strCache>
            </c:strRef>
          </c:tx>
          <c:cat>
            <c:strRef>
              <c:f>Sheet4!$C$44:$E$44</c:f>
              <c:strCache>
                <c:ptCount val="3"/>
                <c:pt idx="0">
                  <c:v>認知率</c:v>
                </c:pt>
                <c:pt idx="1">
                  <c:v>喫食経験率</c:v>
                </c:pt>
                <c:pt idx="2">
                  <c:v>最頻喫食率</c:v>
                </c:pt>
              </c:strCache>
            </c:strRef>
          </c:cat>
          <c:val>
            <c:numRef>
              <c:f>Sheet4!$C$46:$E$46</c:f>
              <c:numCache>
                <c:formatCode>0.0_ </c:formatCode>
                <c:ptCount val="3"/>
                <c:pt idx="0">
                  <c:v>51.762820512820518</c:v>
                </c:pt>
                <c:pt idx="1">
                  <c:v>33.603896103896041</c:v>
                </c:pt>
                <c:pt idx="2">
                  <c:v>5.6384742951907105</c:v>
                </c:pt>
              </c:numCache>
            </c:numRef>
          </c:val>
        </c:ser>
        <c:ser>
          <c:idx val="2"/>
          <c:order val="2"/>
          <c:tx>
            <c:strRef>
              <c:f>Sheet4!$B$47</c:f>
              <c:strCache>
                <c:ptCount val="1"/>
              </c:strCache>
            </c:strRef>
          </c:tx>
          <c:cat>
            <c:strRef>
              <c:f>Sheet4!$C$44:$E$44</c:f>
              <c:strCache>
                <c:ptCount val="3"/>
                <c:pt idx="0">
                  <c:v>認知率</c:v>
                </c:pt>
                <c:pt idx="1">
                  <c:v>喫食経験率</c:v>
                </c:pt>
                <c:pt idx="2">
                  <c:v>最頻喫食率</c:v>
                </c:pt>
              </c:strCache>
            </c:strRef>
          </c:cat>
          <c:val>
            <c:numRef>
              <c:f>Sheet4!$C$47:$E$47</c:f>
              <c:numCache>
                <c:formatCode>General</c:formatCode>
                <c:ptCount val="3"/>
              </c:numCache>
            </c:numRef>
          </c:val>
        </c:ser>
        <c:ser>
          <c:idx val="3"/>
          <c:order val="3"/>
          <c:tx>
            <c:strRef>
              <c:f>Sheet4!$B$48</c:f>
              <c:strCache>
                <c:ptCount val="1"/>
                <c:pt idx="0">
                  <c:v>20代</c:v>
                </c:pt>
              </c:strCache>
            </c:strRef>
          </c:tx>
          <c:cat>
            <c:strRef>
              <c:f>Sheet4!$C$44:$E$44</c:f>
              <c:strCache>
                <c:ptCount val="3"/>
                <c:pt idx="0">
                  <c:v>認知率</c:v>
                </c:pt>
                <c:pt idx="1">
                  <c:v>喫食経験率</c:v>
                </c:pt>
                <c:pt idx="2">
                  <c:v>最頻喫食率</c:v>
                </c:pt>
              </c:strCache>
            </c:strRef>
          </c:cat>
          <c:val>
            <c:numRef>
              <c:f>Sheet4!$C$48:$E$48</c:f>
              <c:numCache>
                <c:formatCode>0.0_ </c:formatCode>
                <c:ptCount val="3"/>
                <c:pt idx="0">
                  <c:v>41.346153846153925</c:v>
                </c:pt>
                <c:pt idx="1">
                  <c:v>27.536231884057973</c:v>
                </c:pt>
                <c:pt idx="2">
                  <c:v>5.6701030927835125</c:v>
                </c:pt>
              </c:numCache>
            </c:numRef>
          </c:val>
        </c:ser>
        <c:ser>
          <c:idx val="4"/>
          <c:order val="4"/>
          <c:tx>
            <c:strRef>
              <c:f>Sheet4!$B$49</c:f>
              <c:strCache>
                <c:ptCount val="1"/>
                <c:pt idx="0">
                  <c:v>30代</c:v>
                </c:pt>
              </c:strCache>
            </c:strRef>
          </c:tx>
          <c:cat>
            <c:strRef>
              <c:f>Sheet4!$C$44:$E$44</c:f>
              <c:strCache>
                <c:ptCount val="3"/>
                <c:pt idx="0">
                  <c:v>認知率</c:v>
                </c:pt>
                <c:pt idx="1">
                  <c:v>喫食経験率</c:v>
                </c:pt>
                <c:pt idx="2">
                  <c:v>最頻喫食率</c:v>
                </c:pt>
              </c:strCache>
            </c:strRef>
          </c:cat>
          <c:val>
            <c:numRef>
              <c:f>Sheet4!$C$49:$E$49</c:f>
              <c:numCache>
                <c:formatCode>0.0_ </c:formatCode>
                <c:ptCount val="3"/>
                <c:pt idx="0">
                  <c:v>49.038461538461526</c:v>
                </c:pt>
                <c:pt idx="1">
                  <c:v>33.173076923076962</c:v>
                </c:pt>
                <c:pt idx="2">
                  <c:v>3.5000000000000004</c:v>
                </c:pt>
              </c:numCache>
            </c:numRef>
          </c:val>
        </c:ser>
        <c:ser>
          <c:idx val="5"/>
          <c:order val="5"/>
          <c:tx>
            <c:strRef>
              <c:f>Sheet4!$B$50</c:f>
              <c:strCache>
                <c:ptCount val="1"/>
                <c:pt idx="0">
                  <c:v>40代</c:v>
                </c:pt>
              </c:strCache>
            </c:strRef>
          </c:tx>
          <c:cat>
            <c:strRef>
              <c:f>Sheet4!$C$44:$E$44</c:f>
              <c:strCache>
                <c:ptCount val="3"/>
                <c:pt idx="0">
                  <c:v>認知率</c:v>
                </c:pt>
                <c:pt idx="1">
                  <c:v>喫食経験率</c:v>
                </c:pt>
                <c:pt idx="2">
                  <c:v>最頻喫食率</c:v>
                </c:pt>
              </c:strCache>
            </c:strRef>
          </c:cat>
          <c:val>
            <c:numRef>
              <c:f>Sheet4!$C$50:$E$50</c:f>
              <c:numCache>
                <c:formatCode>0.0_ </c:formatCode>
                <c:ptCount val="3"/>
                <c:pt idx="0">
                  <c:v>51.442307692307644</c:v>
                </c:pt>
                <c:pt idx="1">
                  <c:v>33.816425120772948</c:v>
                </c:pt>
                <c:pt idx="2">
                  <c:v>5.1020408163265234</c:v>
                </c:pt>
              </c:numCache>
            </c:numRef>
          </c:val>
        </c:ser>
        <c:ser>
          <c:idx val="6"/>
          <c:order val="6"/>
          <c:tx>
            <c:strRef>
              <c:f>Sheet4!$B$51</c:f>
              <c:strCache>
                <c:ptCount val="1"/>
                <c:pt idx="0">
                  <c:v>50代</c:v>
                </c:pt>
              </c:strCache>
            </c:strRef>
          </c:tx>
          <c:cat>
            <c:strRef>
              <c:f>Sheet4!$C$44:$E$44</c:f>
              <c:strCache>
                <c:ptCount val="3"/>
                <c:pt idx="0">
                  <c:v>認知率</c:v>
                </c:pt>
                <c:pt idx="1">
                  <c:v>喫食経験率</c:v>
                </c:pt>
                <c:pt idx="2">
                  <c:v>最頻喫食率</c:v>
                </c:pt>
              </c:strCache>
            </c:strRef>
          </c:cat>
          <c:val>
            <c:numRef>
              <c:f>Sheet4!$C$51:$E$51</c:f>
              <c:numCache>
                <c:formatCode>0.0_ </c:formatCode>
                <c:ptCount val="3"/>
                <c:pt idx="0">
                  <c:v>37.980769230769226</c:v>
                </c:pt>
                <c:pt idx="1">
                  <c:v>26.086956521739129</c:v>
                </c:pt>
                <c:pt idx="2">
                  <c:v>5.1813471502590724</c:v>
                </c:pt>
              </c:numCache>
            </c:numRef>
          </c:val>
        </c:ser>
        <c:ser>
          <c:idx val="7"/>
          <c:order val="7"/>
          <c:tx>
            <c:strRef>
              <c:f>Sheet4!$B$52</c:f>
              <c:strCache>
                <c:ptCount val="1"/>
                <c:pt idx="0">
                  <c:v>60代</c:v>
                </c:pt>
              </c:strCache>
            </c:strRef>
          </c:tx>
          <c:cat>
            <c:strRef>
              <c:f>Sheet4!$C$44:$E$44</c:f>
              <c:strCache>
                <c:ptCount val="3"/>
                <c:pt idx="0">
                  <c:v>認知率</c:v>
                </c:pt>
                <c:pt idx="1">
                  <c:v>喫食経験率</c:v>
                </c:pt>
                <c:pt idx="2">
                  <c:v>最頻喫食率</c:v>
                </c:pt>
              </c:strCache>
            </c:strRef>
          </c:cat>
          <c:val>
            <c:numRef>
              <c:f>Sheet4!$C$52:$E$52</c:f>
              <c:numCache>
                <c:formatCode>0.0_ </c:formatCode>
                <c:ptCount val="3"/>
                <c:pt idx="0">
                  <c:v>32.692307692307693</c:v>
                </c:pt>
                <c:pt idx="1">
                  <c:v>18.446601941747545</c:v>
                </c:pt>
                <c:pt idx="2">
                  <c:v>7.608695652173914</c:v>
                </c:pt>
              </c:numCache>
            </c:numRef>
          </c:val>
        </c:ser>
        <c:ser>
          <c:idx val="8"/>
          <c:order val="8"/>
          <c:tx>
            <c:strRef>
              <c:f>Sheet4!$B$53</c:f>
              <c:strCache>
                <c:ptCount val="1"/>
                <c:pt idx="0">
                  <c:v>70代以上</c:v>
                </c:pt>
              </c:strCache>
            </c:strRef>
          </c:tx>
          <c:cat>
            <c:strRef>
              <c:f>Sheet4!$C$44:$E$44</c:f>
              <c:strCache>
                <c:ptCount val="3"/>
                <c:pt idx="0">
                  <c:v>認知率</c:v>
                </c:pt>
                <c:pt idx="1">
                  <c:v>喫食経験率</c:v>
                </c:pt>
                <c:pt idx="2">
                  <c:v>最頻喫食率</c:v>
                </c:pt>
              </c:strCache>
            </c:strRef>
          </c:cat>
          <c:val>
            <c:numRef>
              <c:f>Sheet4!$C$53:$E$53</c:f>
              <c:numCache>
                <c:formatCode>0.0_ </c:formatCode>
                <c:ptCount val="3"/>
                <c:pt idx="0">
                  <c:v>21.153846153846182</c:v>
                </c:pt>
                <c:pt idx="1">
                  <c:v>14.070351758793969</c:v>
                </c:pt>
                <c:pt idx="2">
                  <c:v>7.4285714285714288</c:v>
                </c:pt>
              </c:numCache>
            </c:numRef>
          </c:val>
        </c:ser>
        <c:dLbls>
          <c:showVal val="1"/>
        </c:dLbls>
        <c:gapWidth val="75"/>
        <c:axId val="165783808"/>
        <c:axId val="167378944"/>
      </c:barChart>
      <c:catAx>
        <c:axId val="165783808"/>
        <c:scaling>
          <c:orientation val="minMax"/>
        </c:scaling>
        <c:axPos val="b"/>
        <c:majorTickMark val="none"/>
        <c:tickLblPos val="nextTo"/>
        <c:crossAx val="167378944"/>
        <c:crosses val="autoZero"/>
        <c:auto val="1"/>
        <c:lblAlgn val="ctr"/>
        <c:lblOffset val="100"/>
      </c:catAx>
      <c:valAx>
        <c:axId val="167378944"/>
        <c:scaling>
          <c:orientation val="minMax"/>
          <c:max val="100"/>
        </c:scaling>
        <c:axPos val="l"/>
        <c:majorGridlines>
          <c:spPr>
            <a:ln>
              <a:prstDash val="sysDot"/>
            </a:ln>
          </c:spPr>
        </c:majorGridlines>
        <c:numFmt formatCode="0.0_ " sourceLinked="1"/>
        <c:majorTickMark val="none"/>
        <c:tickLblPos val="nextTo"/>
        <c:crossAx val="165783808"/>
        <c:crosses val="autoZero"/>
        <c:crossBetween val="between"/>
        <c:majorUnit val="20"/>
      </c:valAx>
    </c:plotArea>
    <c:legend>
      <c:legendPos val="b"/>
      <c:layout/>
    </c:legend>
    <c:plotVisOnly val="1"/>
  </c:chart>
  <c:txPr>
    <a:bodyPr/>
    <a:lstStyle/>
    <a:p>
      <a:pPr>
        <a:defRPr sz="800"/>
      </a:pPr>
      <a:endParaRPr lang="ja-JP"/>
    </a:p>
  </c:txPr>
  <c:externalData r:id="rId1"/>
</c:chartSpace>
</file>

<file path=ppt/charts/chart18.xml><?xml version="1.0" encoding="utf-8"?>
<c:chartSpace xmlns:c="http://schemas.openxmlformats.org/drawingml/2006/chart" xmlns:a="http://schemas.openxmlformats.org/drawingml/2006/main" xmlns:r="http://schemas.openxmlformats.org/officeDocument/2006/relationships">
  <c:lang val="ja-JP"/>
  <c:chart>
    <c:plotArea>
      <c:layout/>
      <c:barChart>
        <c:barDir val="col"/>
        <c:grouping val="clustered"/>
        <c:ser>
          <c:idx val="0"/>
          <c:order val="0"/>
          <c:tx>
            <c:strRef>
              <c:f>Sheet6!$C$10</c:f>
              <c:strCache>
                <c:ptCount val="1"/>
                <c:pt idx="0">
                  <c:v>乾麺</c:v>
                </c:pt>
              </c:strCache>
            </c:strRef>
          </c:tx>
          <c:cat>
            <c:strRef>
              <c:f>Sheet6!$B$11:$B$16</c:f>
              <c:strCache>
                <c:ptCount val="6"/>
                <c:pt idx="0">
                  <c:v>20代</c:v>
                </c:pt>
                <c:pt idx="1">
                  <c:v>30代</c:v>
                </c:pt>
                <c:pt idx="2">
                  <c:v>40代</c:v>
                </c:pt>
                <c:pt idx="3">
                  <c:v>50代</c:v>
                </c:pt>
                <c:pt idx="4">
                  <c:v>60代</c:v>
                </c:pt>
                <c:pt idx="5">
                  <c:v>70代以上</c:v>
                </c:pt>
              </c:strCache>
            </c:strRef>
          </c:cat>
          <c:val>
            <c:numRef>
              <c:f>Sheet6!$C$11:$C$16</c:f>
              <c:numCache>
                <c:formatCode>0.0_ </c:formatCode>
                <c:ptCount val="6"/>
                <c:pt idx="0">
                  <c:v>16.826923076923041</c:v>
                </c:pt>
                <c:pt idx="1">
                  <c:v>18.75</c:v>
                </c:pt>
                <c:pt idx="2">
                  <c:v>19.23076923076917</c:v>
                </c:pt>
                <c:pt idx="3">
                  <c:v>23.557692307692307</c:v>
                </c:pt>
                <c:pt idx="4">
                  <c:v>21.153846153846182</c:v>
                </c:pt>
                <c:pt idx="5">
                  <c:v>19.23076923076917</c:v>
                </c:pt>
              </c:numCache>
            </c:numRef>
          </c:val>
        </c:ser>
        <c:ser>
          <c:idx val="1"/>
          <c:order val="1"/>
          <c:tx>
            <c:strRef>
              <c:f>Sheet6!$D$10</c:f>
              <c:strCache>
                <c:ptCount val="1"/>
                <c:pt idx="0">
                  <c:v>なま麺</c:v>
                </c:pt>
              </c:strCache>
            </c:strRef>
          </c:tx>
          <c:cat>
            <c:strRef>
              <c:f>Sheet6!$B$11:$B$16</c:f>
              <c:strCache>
                <c:ptCount val="6"/>
                <c:pt idx="0">
                  <c:v>20代</c:v>
                </c:pt>
                <c:pt idx="1">
                  <c:v>30代</c:v>
                </c:pt>
                <c:pt idx="2">
                  <c:v>40代</c:v>
                </c:pt>
                <c:pt idx="3">
                  <c:v>50代</c:v>
                </c:pt>
                <c:pt idx="4">
                  <c:v>60代</c:v>
                </c:pt>
                <c:pt idx="5">
                  <c:v>70代以上</c:v>
                </c:pt>
              </c:strCache>
            </c:strRef>
          </c:cat>
          <c:val>
            <c:numRef>
              <c:f>Sheet6!$D$11:$D$16</c:f>
              <c:numCache>
                <c:formatCode>0.0_ </c:formatCode>
                <c:ptCount val="6"/>
                <c:pt idx="0">
                  <c:v>50</c:v>
                </c:pt>
                <c:pt idx="1">
                  <c:v>54.326923076923073</c:v>
                </c:pt>
                <c:pt idx="2">
                  <c:v>50.480769230769226</c:v>
                </c:pt>
                <c:pt idx="3">
                  <c:v>53.365384615384542</c:v>
                </c:pt>
                <c:pt idx="4">
                  <c:v>52.884615384615344</c:v>
                </c:pt>
                <c:pt idx="5">
                  <c:v>46.634615384615387</c:v>
                </c:pt>
              </c:numCache>
            </c:numRef>
          </c:val>
        </c:ser>
        <c:ser>
          <c:idx val="2"/>
          <c:order val="2"/>
          <c:tx>
            <c:strRef>
              <c:f>Sheet6!$E$10</c:f>
              <c:strCache>
                <c:ptCount val="1"/>
                <c:pt idx="0">
                  <c:v>ゆで麺</c:v>
                </c:pt>
              </c:strCache>
            </c:strRef>
          </c:tx>
          <c:cat>
            <c:strRef>
              <c:f>Sheet6!$B$11:$B$16</c:f>
              <c:strCache>
                <c:ptCount val="6"/>
                <c:pt idx="0">
                  <c:v>20代</c:v>
                </c:pt>
                <c:pt idx="1">
                  <c:v>30代</c:v>
                </c:pt>
                <c:pt idx="2">
                  <c:v>40代</c:v>
                </c:pt>
                <c:pt idx="3">
                  <c:v>50代</c:v>
                </c:pt>
                <c:pt idx="4">
                  <c:v>60代</c:v>
                </c:pt>
                <c:pt idx="5">
                  <c:v>70代以上</c:v>
                </c:pt>
              </c:strCache>
            </c:strRef>
          </c:cat>
          <c:val>
            <c:numRef>
              <c:f>Sheet6!$E$11:$E$16</c:f>
              <c:numCache>
                <c:formatCode>0.0_ </c:formatCode>
                <c:ptCount val="6"/>
                <c:pt idx="0">
                  <c:v>37.019230769230774</c:v>
                </c:pt>
                <c:pt idx="1">
                  <c:v>30.76923076923077</c:v>
                </c:pt>
                <c:pt idx="2">
                  <c:v>29.807692307692307</c:v>
                </c:pt>
                <c:pt idx="3">
                  <c:v>16.826923076923041</c:v>
                </c:pt>
                <c:pt idx="4">
                  <c:v>20.192307692307686</c:v>
                </c:pt>
                <c:pt idx="5">
                  <c:v>37.019230769230774</c:v>
                </c:pt>
              </c:numCache>
            </c:numRef>
          </c:val>
        </c:ser>
        <c:ser>
          <c:idx val="3"/>
          <c:order val="3"/>
          <c:tx>
            <c:strRef>
              <c:f>Sheet6!$F$10</c:f>
              <c:strCache>
                <c:ptCount val="1"/>
                <c:pt idx="0">
                  <c:v>冷凍麺</c:v>
                </c:pt>
              </c:strCache>
            </c:strRef>
          </c:tx>
          <c:cat>
            <c:strRef>
              <c:f>Sheet6!$B$11:$B$16</c:f>
              <c:strCache>
                <c:ptCount val="6"/>
                <c:pt idx="0">
                  <c:v>20代</c:v>
                </c:pt>
                <c:pt idx="1">
                  <c:v>30代</c:v>
                </c:pt>
                <c:pt idx="2">
                  <c:v>40代</c:v>
                </c:pt>
                <c:pt idx="3">
                  <c:v>50代</c:v>
                </c:pt>
                <c:pt idx="4">
                  <c:v>60代</c:v>
                </c:pt>
                <c:pt idx="5">
                  <c:v>70代以上</c:v>
                </c:pt>
              </c:strCache>
            </c:strRef>
          </c:cat>
          <c:val>
            <c:numRef>
              <c:f>Sheet6!$F$11:$F$16</c:f>
              <c:numCache>
                <c:formatCode>0.0_ </c:formatCode>
                <c:ptCount val="6"/>
                <c:pt idx="0">
                  <c:v>34.134615384615387</c:v>
                </c:pt>
                <c:pt idx="1">
                  <c:v>43.269230769230781</c:v>
                </c:pt>
                <c:pt idx="2">
                  <c:v>38.461538461538446</c:v>
                </c:pt>
                <c:pt idx="3">
                  <c:v>43.269230769230781</c:v>
                </c:pt>
                <c:pt idx="4">
                  <c:v>38.942307692307644</c:v>
                </c:pt>
                <c:pt idx="5">
                  <c:v>31.25</c:v>
                </c:pt>
              </c:numCache>
            </c:numRef>
          </c:val>
        </c:ser>
        <c:ser>
          <c:idx val="4"/>
          <c:order val="4"/>
          <c:tx>
            <c:strRef>
              <c:f>Sheet6!$G$10</c:f>
              <c:strCache>
                <c:ptCount val="1"/>
                <c:pt idx="0">
                  <c:v>即席麺</c:v>
                </c:pt>
              </c:strCache>
            </c:strRef>
          </c:tx>
          <c:cat>
            <c:strRef>
              <c:f>Sheet6!$B$11:$B$16</c:f>
              <c:strCache>
                <c:ptCount val="6"/>
                <c:pt idx="0">
                  <c:v>20代</c:v>
                </c:pt>
                <c:pt idx="1">
                  <c:v>30代</c:v>
                </c:pt>
                <c:pt idx="2">
                  <c:v>40代</c:v>
                </c:pt>
                <c:pt idx="3">
                  <c:v>50代</c:v>
                </c:pt>
                <c:pt idx="4">
                  <c:v>60代</c:v>
                </c:pt>
                <c:pt idx="5">
                  <c:v>70代以上</c:v>
                </c:pt>
              </c:strCache>
            </c:strRef>
          </c:cat>
          <c:val>
            <c:numRef>
              <c:f>Sheet6!$G$11:$G$16</c:f>
              <c:numCache>
                <c:formatCode>0.0_ </c:formatCode>
                <c:ptCount val="6"/>
                <c:pt idx="0">
                  <c:v>14.903846153846168</c:v>
                </c:pt>
                <c:pt idx="1">
                  <c:v>13.942307692307702</c:v>
                </c:pt>
                <c:pt idx="2">
                  <c:v>11.538461538461538</c:v>
                </c:pt>
                <c:pt idx="3">
                  <c:v>5.7692307692307692</c:v>
                </c:pt>
                <c:pt idx="4">
                  <c:v>5.2884615384615383</c:v>
                </c:pt>
                <c:pt idx="5">
                  <c:v>2.4038461538461537</c:v>
                </c:pt>
              </c:numCache>
            </c:numRef>
          </c:val>
        </c:ser>
        <c:dLbls>
          <c:showVal val="1"/>
        </c:dLbls>
        <c:gapWidth val="75"/>
        <c:axId val="167394688"/>
        <c:axId val="167421056"/>
      </c:barChart>
      <c:catAx>
        <c:axId val="167394688"/>
        <c:scaling>
          <c:orientation val="minMax"/>
        </c:scaling>
        <c:axPos val="b"/>
        <c:majorTickMark val="none"/>
        <c:tickLblPos val="nextTo"/>
        <c:crossAx val="167421056"/>
        <c:crosses val="autoZero"/>
        <c:auto val="1"/>
        <c:lblAlgn val="ctr"/>
        <c:lblOffset val="100"/>
      </c:catAx>
      <c:valAx>
        <c:axId val="167421056"/>
        <c:scaling>
          <c:orientation val="minMax"/>
          <c:max val="80"/>
        </c:scaling>
        <c:axPos val="l"/>
        <c:majorGridlines>
          <c:spPr>
            <a:ln>
              <a:prstDash val="sysDot"/>
            </a:ln>
          </c:spPr>
        </c:majorGridlines>
        <c:numFmt formatCode="0.0_ " sourceLinked="1"/>
        <c:majorTickMark val="none"/>
        <c:tickLblPos val="nextTo"/>
        <c:crossAx val="167394688"/>
        <c:crosses val="autoZero"/>
        <c:crossBetween val="between"/>
      </c:valAx>
    </c:plotArea>
    <c:plotVisOnly val="1"/>
  </c:chart>
  <c:txPr>
    <a:bodyPr/>
    <a:lstStyle/>
    <a:p>
      <a:pPr>
        <a:defRPr sz="600"/>
      </a:pPr>
      <a:endParaRPr lang="ja-JP"/>
    </a:p>
  </c:txPr>
  <c:externalData r:id="rId1"/>
</c:chartSpace>
</file>

<file path=ppt/charts/chart19.xml><?xml version="1.0" encoding="utf-8"?>
<c:chartSpace xmlns:c="http://schemas.openxmlformats.org/drawingml/2006/chart" xmlns:a="http://schemas.openxmlformats.org/drawingml/2006/main" xmlns:r="http://schemas.openxmlformats.org/officeDocument/2006/relationships">
  <c:date1904 val="1"/>
  <c:lang val="ja-JP"/>
  <c:chart>
    <c:plotArea>
      <c:layout/>
      <c:barChart>
        <c:barDir val="col"/>
        <c:grouping val="clustered"/>
        <c:ser>
          <c:idx val="0"/>
          <c:order val="0"/>
          <c:tx>
            <c:strRef>
              <c:f>Sheet6!$C$18</c:f>
              <c:strCache>
                <c:ptCount val="1"/>
                <c:pt idx="0">
                  <c:v>乾麺</c:v>
                </c:pt>
              </c:strCache>
            </c:strRef>
          </c:tx>
          <c:cat>
            <c:strRef>
              <c:f>Sheet6!$B$19:$B$24</c:f>
              <c:strCache>
                <c:ptCount val="6"/>
                <c:pt idx="0">
                  <c:v>20代</c:v>
                </c:pt>
                <c:pt idx="1">
                  <c:v>30代</c:v>
                </c:pt>
                <c:pt idx="2">
                  <c:v>40代</c:v>
                </c:pt>
                <c:pt idx="3">
                  <c:v>50代</c:v>
                </c:pt>
                <c:pt idx="4">
                  <c:v>60代</c:v>
                </c:pt>
                <c:pt idx="5">
                  <c:v>70代以上</c:v>
                </c:pt>
              </c:strCache>
            </c:strRef>
          </c:cat>
          <c:val>
            <c:numRef>
              <c:f>Sheet6!$C$19:$C$24</c:f>
              <c:numCache>
                <c:formatCode>0.0_ </c:formatCode>
                <c:ptCount val="6"/>
                <c:pt idx="0">
                  <c:v>29.326923076923041</c:v>
                </c:pt>
                <c:pt idx="1">
                  <c:v>24.519230769230791</c:v>
                </c:pt>
                <c:pt idx="2">
                  <c:v>30.76923076923077</c:v>
                </c:pt>
                <c:pt idx="3">
                  <c:v>37.019230769230774</c:v>
                </c:pt>
                <c:pt idx="4">
                  <c:v>40.865384615384542</c:v>
                </c:pt>
                <c:pt idx="5">
                  <c:v>32.211538461538446</c:v>
                </c:pt>
              </c:numCache>
            </c:numRef>
          </c:val>
        </c:ser>
        <c:ser>
          <c:idx val="1"/>
          <c:order val="1"/>
          <c:tx>
            <c:strRef>
              <c:f>Sheet6!$D$18</c:f>
              <c:strCache>
                <c:ptCount val="1"/>
                <c:pt idx="0">
                  <c:v>なま麺</c:v>
                </c:pt>
              </c:strCache>
            </c:strRef>
          </c:tx>
          <c:cat>
            <c:strRef>
              <c:f>Sheet6!$B$19:$B$24</c:f>
              <c:strCache>
                <c:ptCount val="6"/>
                <c:pt idx="0">
                  <c:v>20代</c:v>
                </c:pt>
                <c:pt idx="1">
                  <c:v>30代</c:v>
                </c:pt>
                <c:pt idx="2">
                  <c:v>40代</c:v>
                </c:pt>
                <c:pt idx="3">
                  <c:v>50代</c:v>
                </c:pt>
                <c:pt idx="4">
                  <c:v>60代</c:v>
                </c:pt>
                <c:pt idx="5">
                  <c:v>70代以上</c:v>
                </c:pt>
              </c:strCache>
            </c:strRef>
          </c:cat>
          <c:val>
            <c:numRef>
              <c:f>Sheet6!$D$19:$D$24</c:f>
              <c:numCache>
                <c:formatCode>0.0_ </c:formatCode>
                <c:ptCount val="6"/>
                <c:pt idx="0">
                  <c:v>51.442307692307644</c:v>
                </c:pt>
                <c:pt idx="1">
                  <c:v>68.269230769230916</c:v>
                </c:pt>
                <c:pt idx="2">
                  <c:v>55.769230769230781</c:v>
                </c:pt>
                <c:pt idx="3">
                  <c:v>57.211538461538446</c:v>
                </c:pt>
                <c:pt idx="4">
                  <c:v>52.884615384615344</c:v>
                </c:pt>
                <c:pt idx="5">
                  <c:v>55.28846153846154</c:v>
                </c:pt>
              </c:numCache>
            </c:numRef>
          </c:val>
        </c:ser>
        <c:ser>
          <c:idx val="2"/>
          <c:order val="2"/>
          <c:tx>
            <c:strRef>
              <c:f>Sheet6!$E$18</c:f>
              <c:strCache>
                <c:ptCount val="1"/>
                <c:pt idx="0">
                  <c:v>ゆで麺</c:v>
                </c:pt>
              </c:strCache>
            </c:strRef>
          </c:tx>
          <c:cat>
            <c:strRef>
              <c:f>Sheet6!$B$19:$B$24</c:f>
              <c:strCache>
                <c:ptCount val="6"/>
                <c:pt idx="0">
                  <c:v>20代</c:v>
                </c:pt>
                <c:pt idx="1">
                  <c:v>30代</c:v>
                </c:pt>
                <c:pt idx="2">
                  <c:v>40代</c:v>
                </c:pt>
                <c:pt idx="3">
                  <c:v>50代</c:v>
                </c:pt>
                <c:pt idx="4">
                  <c:v>60代</c:v>
                </c:pt>
                <c:pt idx="5">
                  <c:v>70代以上</c:v>
                </c:pt>
              </c:strCache>
            </c:strRef>
          </c:cat>
          <c:val>
            <c:numRef>
              <c:f>Sheet6!$E$19:$E$24</c:f>
              <c:numCache>
                <c:formatCode>0.0_ </c:formatCode>
                <c:ptCount val="6"/>
                <c:pt idx="0">
                  <c:v>25</c:v>
                </c:pt>
                <c:pt idx="1">
                  <c:v>24.519230769230791</c:v>
                </c:pt>
                <c:pt idx="2">
                  <c:v>20.192307692307686</c:v>
                </c:pt>
                <c:pt idx="3">
                  <c:v>14.423076923076922</c:v>
                </c:pt>
                <c:pt idx="4">
                  <c:v>17.788461538461494</c:v>
                </c:pt>
                <c:pt idx="5">
                  <c:v>24.038461538461529</c:v>
                </c:pt>
              </c:numCache>
            </c:numRef>
          </c:val>
        </c:ser>
        <c:ser>
          <c:idx val="3"/>
          <c:order val="3"/>
          <c:tx>
            <c:strRef>
              <c:f>Sheet6!$F$18</c:f>
              <c:strCache>
                <c:ptCount val="1"/>
                <c:pt idx="0">
                  <c:v>冷凍麺</c:v>
                </c:pt>
              </c:strCache>
            </c:strRef>
          </c:tx>
          <c:cat>
            <c:strRef>
              <c:f>Sheet6!$B$19:$B$24</c:f>
              <c:strCache>
                <c:ptCount val="6"/>
                <c:pt idx="0">
                  <c:v>20代</c:v>
                </c:pt>
                <c:pt idx="1">
                  <c:v>30代</c:v>
                </c:pt>
                <c:pt idx="2">
                  <c:v>40代</c:v>
                </c:pt>
                <c:pt idx="3">
                  <c:v>50代</c:v>
                </c:pt>
                <c:pt idx="4">
                  <c:v>60代</c:v>
                </c:pt>
                <c:pt idx="5">
                  <c:v>70代以上</c:v>
                </c:pt>
              </c:strCache>
            </c:strRef>
          </c:cat>
          <c:val>
            <c:numRef>
              <c:f>Sheet6!$F$19:$F$24</c:f>
              <c:numCache>
                <c:formatCode>0.0_ </c:formatCode>
                <c:ptCount val="6"/>
                <c:pt idx="0">
                  <c:v>6.25</c:v>
                </c:pt>
                <c:pt idx="1">
                  <c:v>13.461538461538462</c:v>
                </c:pt>
                <c:pt idx="2">
                  <c:v>8.6538461538461675</c:v>
                </c:pt>
                <c:pt idx="3">
                  <c:v>12.5</c:v>
                </c:pt>
                <c:pt idx="4">
                  <c:v>7.2115384615384608</c:v>
                </c:pt>
                <c:pt idx="5">
                  <c:v>4.8076923076923084</c:v>
                </c:pt>
              </c:numCache>
            </c:numRef>
          </c:val>
        </c:ser>
        <c:ser>
          <c:idx val="4"/>
          <c:order val="4"/>
          <c:tx>
            <c:strRef>
              <c:f>Sheet6!$G$18</c:f>
              <c:strCache>
                <c:ptCount val="1"/>
                <c:pt idx="0">
                  <c:v>即席麺</c:v>
                </c:pt>
              </c:strCache>
            </c:strRef>
          </c:tx>
          <c:cat>
            <c:strRef>
              <c:f>Sheet6!$B$19:$B$24</c:f>
              <c:strCache>
                <c:ptCount val="6"/>
                <c:pt idx="0">
                  <c:v>20代</c:v>
                </c:pt>
                <c:pt idx="1">
                  <c:v>30代</c:v>
                </c:pt>
                <c:pt idx="2">
                  <c:v>40代</c:v>
                </c:pt>
                <c:pt idx="3">
                  <c:v>50代</c:v>
                </c:pt>
                <c:pt idx="4">
                  <c:v>60代</c:v>
                </c:pt>
                <c:pt idx="5">
                  <c:v>70代以上</c:v>
                </c:pt>
              </c:strCache>
            </c:strRef>
          </c:cat>
          <c:val>
            <c:numRef>
              <c:f>Sheet6!$G$19:$G$24</c:f>
              <c:numCache>
                <c:formatCode>0.0_ </c:formatCode>
                <c:ptCount val="6"/>
                <c:pt idx="0">
                  <c:v>17.307692307692307</c:v>
                </c:pt>
                <c:pt idx="1">
                  <c:v>14.903846153846168</c:v>
                </c:pt>
                <c:pt idx="2">
                  <c:v>12.5</c:v>
                </c:pt>
                <c:pt idx="3">
                  <c:v>4.3269230769230766</c:v>
                </c:pt>
                <c:pt idx="4">
                  <c:v>4.3269230769230766</c:v>
                </c:pt>
                <c:pt idx="5">
                  <c:v>2.4038461538461537</c:v>
                </c:pt>
              </c:numCache>
            </c:numRef>
          </c:val>
        </c:ser>
        <c:dLbls>
          <c:showVal val="1"/>
        </c:dLbls>
        <c:gapWidth val="75"/>
        <c:axId val="173024384"/>
        <c:axId val="173025920"/>
      </c:barChart>
      <c:catAx>
        <c:axId val="173024384"/>
        <c:scaling>
          <c:orientation val="minMax"/>
        </c:scaling>
        <c:axPos val="b"/>
        <c:majorTickMark val="none"/>
        <c:tickLblPos val="nextTo"/>
        <c:crossAx val="173025920"/>
        <c:crosses val="autoZero"/>
        <c:auto val="1"/>
        <c:lblAlgn val="ctr"/>
        <c:lblOffset val="100"/>
      </c:catAx>
      <c:valAx>
        <c:axId val="173025920"/>
        <c:scaling>
          <c:orientation val="minMax"/>
          <c:max val="80"/>
        </c:scaling>
        <c:axPos val="l"/>
        <c:majorGridlines>
          <c:spPr>
            <a:ln>
              <a:prstDash val="sysDot"/>
            </a:ln>
          </c:spPr>
        </c:majorGridlines>
        <c:numFmt formatCode="0.0_ " sourceLinked="1"/>
        <c:majorTickMark val="none"/>
        <c:tickLblPos val="nextTo"/>
        <c:crossAx val="173024384"/>
        <c:crosses val="autoZero"/>
        <c:crossBetween val="between"/>
      </c:valAx>
    </c:plotArea>
    <c:plotVisOnly val="1"/>
  </c:chart>
  <c:txPr>
    <a:bodyPr/>
    <a:lstStyle/>
    <a:p>
      <a:pPr>
        <a:defRPr sz="600"/>
      </a:pPr>
      <a:endParaRPr lang="ja-JP"/>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ja-JP"/>
  <c:chart>
    <c:plotArea>
      <c:layout/>
      <c:barChart>
        <c:barDir val="bar"/>
        <c:grouping val="percentStacked"/>
        <c:ser>
          <c:idx val="0"/>
          <c:order val="0"/>
          <c:tx>
            <c:strRef>
              <c:f>Sheet2!$I$3</c:f>
              <c:strCache>
                <c:ptCount val="1"/>
                <c:pt idx="0">
                  <c:v>週1回以上</c:v>
                </c:pt>
              </c:strCache>
            </c:strRef>
          </c:tx>
          <c:dLbls>
            <c:txPr>
              <a:bodyPr/>
              <a:lstStyle/>
              <a:p>
                <a:pPr>
                  <a:defRPr b="1">
                    <a:solidFill>
                      <a:schemeClr val="bg1"/>
                    </a:solidFill>
                  </a:defRPr>
                </a:pPr>
                <a:endParaRPr lang="ja-JP"/>
              </a:p>
            </c:txPr>
            <c:showVal val="1"/>
          </c:dLbls>
          <c:cat>
            <c:strRef>
              <c:f>Sheet2!$J$2:$M$2</c:f>
              <c:strCache>
                <c:ptCount val="4"/>
                <c:pt idx="0">
                  <c:v>うどん</c:v>
                </c:pt>
                <c:pt idx="1">
                  <c:v>そば</c:v>
                </c:pt>
                <c:pt idx="2">
                  <c:v>ラーメン</c:v>
                </c:pt>
                <c:pt idx="3">
                  <c:v>スパゲティー</c:v>
                </c:pt>
              </c:strCache>
            </c:strRef>
          </c:cat>
          <c:val>
            <c:numRef>
              <c:f>Sheet2!$J$3:$M$3</c:f>
              <c:numCache>
                <c:formatCode>0.0_);[Red]\(0.0\)</c:formatCode>
                <c:ptCount val="4"/>
                <c:pt idx="0">
                  <c:v>36.298076923077019</c:v>
                </c:pt>
                <c:pt idx="1">
                  <c:v>18.349358974358974</c:v>
                </c:pt>
                <c:pt idx="2">
                  <c:v>31.169871794871824</c:v>
                </c:pt>
                <c:pt idx="3">
                  <c:v>18.589743589743524</c:v>
                </c:pt>
              </c:numCache>
            </c:numRef>
          </c:val>
        </c:ser>
        <c:ser>
          <c:idx val="1"/>
          <c:order val="1"/>
          <c:tx>
            <c:strRef>
              <c:f>Sheet2!$I$4</c:f>
              <c:strCache>
                <c:ptCount val="1"/>
                <c:pt idx="0">
                  <c:v>2～3週間に1回</c:v>
                </c:pt>
              </c:strCache>
            </c:strRef>
          </c:tx>
          <c:dLbls>
            <c:txPr>
              <a:bodyPr/>
              <a:lstStyle/>
              <a:p>
                <a:pPr>
                  <a:defRPr b="1">
                    <a:solidFill>
                      <a:schemeClr val="bg1"/>
                    </a:solidFill>
                  </a:defRPr>
                </a:pPr>
                <a:endParaRPr lang="ja-JP"/>
              </a:p>
            </c:txPr>
            <c:showVal val="1"/>
          </c:dLbls>
          <c:cat>
            <c:strRef>
              <c:f>Sheet2!$J$2:$M$2</c:f>
              <c:strCache>
                <c:ptCount val="4"/>
                <c:pt idx="0">
                  <c:v>うどん</c:v>
                </c:pt>
                <c:pt idx="1">
                  <c:v>そば</c:v>
                </c:pt>
                <c:pt idx="2">
                  <c:v>ラーメン</c:v>
                </c:pt>
                <c:pt idx="3">
                  <c:v>スパゲティー</c:v>
                </c:pt>
              </c:strCache>
            </c:strRef>
          </c:cat>
          <c:val>
            <c:numRef>
              <c:f>Sheet2!$J$4:$M$4</c:f>
              <c:numCache>
                <c:formatCode>0.0_);[Red]\(0.0\)</c:formatCode>
                <c:ptCount val="4"/>
                <c:pt idx="0">
                  <c:v>32.692307692307693</c:v>
                </c:pt>
                <c:pt idx="1">
                  <c:v>25.080128205128165</c:v>
                </c:pt>
                <c:pt idx="2">
                  <c:v>34.375</c:v>
                </c:pt>
                <c:pt idx="3">
                  <c:v>32.131410256410255</c:v>
                </c:pt>
              </c:numCache>
            </c:numRef>
          </c:val>
        </c:ser>
        <c:ser>
          <c:idx val="2"/>
          <c:order val="2"/>
          <c:tx>
            <c:strRef>
              <c:f>Sheet2!$I$5</c:f>
              <c:strCache>
                <c:ptCount val="1"/>
                <c:pt idx="0">
                  <c:v>月1回</c:v>
                </c:pt>
              </c:strCache>
            </c:strRef>
          </c:tx>
          <c:dLbls>
            <c:txPr>
              <a:bodyPr/>
              <a:lstStyle/>
              <a:p>
                <a:pPr>
                  <a:defRPr b="1">
                    <a:solidFill>
                      <a:schemeClr val="bg1"/>
                    </a:solidFill>
                  </a:defRPr>
                </a:pPr>
                <a:endParaRPr lang="ja-JP"/>
              </a:p>
            </c:txPr>
            <c:showVal val="1"/>
          </c:dLbls>
          <c:cat>
            <c:strRef>
              <c:f>Sheet2!$J$2:$M$2</c:f>
              <c:strCache>
                <c:ptCount val="4"/>
                <c:pt idx="0">
                  <c:v>うどん</c:v>
                </c:pt>
                <c:pt idx="1">
                  <c:v>そば</c:v>
                </c:pt>
                <c:pt idx="2">
                  <c:v>ラーメン</c:v>
                </c:pt>
                <c:pt idx="3">
                  <c:v>スパゲティー</c:v>
                </c:pt>
              </c:strCache>
            </c:strRef>
          </c:cat>
          <c:val>
            <c:numRef>
              <c:f>Sheet2!$J$5:$M$5</c:f>
              <c:numCache>
                <c:formatCode>0.0_);[Red]\(0.0\)</c:formatCode>
                <c:ptCount val="4"/>
                <c:pt idx="0">
                  <c:v>17.147435897435887</c:v>
                </c:pt>
                <c:pt idx="1">
                  <c:v>24.19871794871791</c:v>
                </c:pt>
                <c:pt idx="2">
                  <c:v>19.391025641025642</c:v>
                </c:pt>
                <c:pt idx="3">
                  <c:v>24.759615384615387</c:v>
                </c:pt>
              </c:numCache>
            </c:numRef>
          </c:val>
        </c:ser>
        <c:ser>
          <c:idx val="3"/>
          <c:order val="3"/>
          <c:tx>
            <c:strRef>
              <c:f>Sheet2!$I$6</c:f>
              <c:strCache>
                <c:ptCount val="1"/>
                <c:pt idx="0">
                  <c:v>2～3月に1回</c:v>
                </c:pt>
              </c:strCache>
            </c:strRef>
          </c:tx>
          <c:dLbls>
            <c:txPr>
              <a:bodyPr/>
              <a:lstStyle/>
              <a:p>
                <a:pPr>
                  <a:defRPr b="1">
                    <a:solidFill>
                      <a:schemeClr val="bg1"/>
                    </a:solidFill>
                  </a:defRPr>
                </a:pPr>
                <a:endParaRPr lang="ja-JP"/>
              </a:p>
            </c:txPr>
            <c:showVal val="1"/>
          </c:dLbls>
          <c:cat>
            <c:strRef>
              <c:f>Sheet2!$J$2:$M$2</c:f>
              <c:strCache>
                <c:ptCount val="4"/>
                <c:pt idx="0">
                  <c:v>うどん</c:v>
                </c:pt>
                <c:pt idx="1">
                  <c:v>そば</c:v>
                </c:pt>
                <c:pt idx="2">
                  <c:v>ラーメン</c:v>
                </c:pt>
                <c:pt idx="3">
                  <c:v>スパゲティー</c:v>
                </c:pt>
              </c:strCache>
            </c:strRef>
          </c:cat>
          <c:val>
            <c:numRef>
              <c:f>Sheet2!$J$6:$M$6</c:f>
              <c:numCache>
                <c:formatCode>0.0_);[Red]\(0.0\)</c:formatCode>
                <c:ptCount val="4"/>
                <c:pt idx="0">
                  <c:v>8.4935897435897605</c:v>
                </c:pt>
                <c:pt idx="1">
                  <c:v>16.746794871794823</c:v>
                </c:pt>
                <c:pt idx="2">
                  <c:v>8.7339743589743559</c:v>
                </c:pt>
                <c:pt idx="3">
                  <c:v>14.102564102564102</c:v>
                </c:pt>
              </c:numCache>
            </c:numRef>
          </c:val>
        </c:ser>
        <c:ser>
          <c:idx val="4"/>
          <c:order val="4"/>
          <c:tx>
            <c:strRef>
              <c:f>Sheet2!$I$7</c:f>
              <c:strCache>
                <c:ptCount val="1"/>
                <c:pt idx="0">
                  <c:v>それ以下</c:v>
                </c:pt>
              </c:strCache>
            </c:strRef>
          </c:tx>
          <c:dLbls>
            <c:txPr>
              <a:bodyPr/>
              <a:lstStyle/>
              <a:p>
                <a:pPr>
                  <a:defRPr b="1">
                    <a:solidFill>
                      <a:schemeClr val="bg1"/>
                    </a:solidFill>
                  </a:defRPr>
                </a:pPr>
                <a:endParaRPr lang="ja-JP"/>
              </a:p>
            </c:txPr>
            <c:showVal val="1"/>
          </c:dLbls>
          <c:cat>
            <c:strRef>
              <c:f>Sheet2!$J$2:$M$2</c:f>
              <c:strCache>
                <c:ptCount val="4"/>
                <c:pt idx="0">
                  <c:v>うどん</c:v>
                </c:pt>
                <c:pt idx="1">
                  <c:v>そば</c:v>
                </c:pt>
                <c:pt idx="2">
                  <c:v>ラーメン</c:v>
                </c:pt>
                <c:pt idx="3">
                  <c:v>スパゲティー</c:v>
                </c:pt>
              </c:strCache>
            </c:strRef>
          </c:cat>
          <c:val>
            <c:numRef>
              <c:f>Sheet2!$J$7:$M$7</c:f>
              <c:numCache>
                <c:formatCode>0.0_);[Red]\(0.0\)</c:formatCode>
                <c:ptCount val="4"/>
                <c:pt idx="0">
                  <c:v>5.0480769230769225</c:v>
                </c:pt>
                <c:pt idx="1">
                  <c:v>14.423076923076922</c:v>
                </c:pt>
                <c:pt idx="2">
                  <c:v>6.0897435897435983</c:v>
                </c:pt>
                <c:pt idx="3">
                  <c:v>9.2948717948717636</c:v>
                </c:pt>
              </c:numCache>
            </c:numRef>
          </c:val>
        </c:ser>
        <c:ser>
          <c:idx val="5"/>
          <c:order val="5"/>
          <c:tx>
            <c:strRef>
              <c:f>Sheet2!$I$8</c:f>
              <c:strCache>
                <c:ptCount val="1"/>
                <c:pt idx="0">
                  <c:v>食べない</c:v>
                </c:pt>
              </c:strCache>
            </c:strRef>
          </c:tx>
          <c:dLbls>
            <c:dLbl>
              <c:idx val="0"/>
              <c:layout>
                <c:manualLayout>
                  <c:x val="7.9573535972250822E-3"/>
                  <c:y val="-1.695858579815919E-2"/>
                </c:manualLayout>
              </c:layout>
              <c:showVal val="1"/>
            </c:dLbl>
            <c:dLbl>
              <c:idx val="2"/>
              <c:layout>
                <c:manualLayout>
                  <c:x val="5.3049023981500514E-3"/>
                  <c:y val="-1.3566868638527357E-2"/>
                </c:manualLayout>
              </c:layout>
              <c:showVal val="1"/>
            </c:dLbl>
            <c:showVal val="1"/>
          </c:dLbls>
          <c:cat>
            <c:strRef>
              <c:f>Sheet2!$J$2:$M$2</c:f>
              <c:strCache>
                <c:ptCount val="4"/>
                <c:pt idx="0">
                  <c:v>うどん</c:v>
                </c:pt>
                <c:pt idx="1">
                  <c:v>そば</c:v>
                </c:pt>
                <c:pt idx="2">
                  <c:v>ラーメン</c:v>
                </c:pt>
                <c:pt idx="3">
                  <c:v>スパゲティー</c:v>
                </c:pt>
              </c:strCache>
            </c:strRef>
          </c:cat>
          <c:val>
            <c:numRef>
              <c:f>Sheet2!$J$8:$M$8</c:f>
              <c:numCache>
                <c:formatCode>0.0_);[Red]\(0.0\)</c:formatCode>
                <c:ptCount val="4"/>
                <c:pt idx="0">
                  <c:v>0.32051282051282126</c:v>
                </c:pt>
                <c:pt idx="1">
                  <c:v>1.2019230769230758</c:v>
                </c:pt>
                <c:pt idx="2">
                  <c:v>0.24038461538461517</c:v>
                </c:pt>
                <c:pt idx="3">
                  <c:v>1.1217948717948718</c:v>
                </c:pt>
              </c:numCache>
            </c:numRef>
          </c:val>
        </c:ser>
        <c:overlap val="100"/>
        <c:axId val="55968512"/>
        <c:axId val="55970048"/>
      </c:barChart>
      <c:catAx>
        <c:axId val="55968512"/>
        <c:scaling>
          <c:orientation val="maxMin"/>
        </c:scaling>
        <c:axPos val="l"/>
        <c:tickLblPos val="nextTo"/>
        <c:crossAx val="55970048"/>
        <c:crosses val="autoZero"/>
        <c:auto val="1"/>
        <c:lblAlgn val="ctr"/>
        <c:lblOffset val="100"/>
      </c:catAx>
      <c:valAx>
        <c:axId val="55970048"/>
        <c:scaling>
          <c:orientation val="minMax"/>
        </c:scaling>
        <c:axPos val="t"/>
        <c:majorGridlines/>
        <c:numFmt formatCode="0%" sourceLinked="1"/>
        <c:tickLblPos val="nextTo"/>
        <c:crossAx val="55968512"/>
        <c:crosses val="autoZero"/>
        <c:crossBetween val="between"/>
      </c:valAx>
    </c:plotArea>
    <c:legend>
      <c:legendPos val="b"/>
      <c:layout/>
    </c:legend>
    <c:plotVisOnly val="1"/>
  </c:chart>
  <c:txPr>
    <a:bodyPr/>
    <a:lstStyle/>
    <a:p>
      <a:pPr>
        <a:defRPr sz="800"/>
      </a:pPr>
      <a:endParaRPr lang="ja-JP"/>
    </a:p>
  </c:txPr>
  <c:externalData r:id="rId1"/>
</c:chartSpace>
</file>

<file path=ppt/charts/chart20.xml><?xml version="1.0" encoding="utf-8"?>
<c:chartSpace xmlns:c="http://schemas.openxmlformats.org/drawingml/2006/chart" xmlns:a="http://schemas.openxmlformats.org/drawingml/2006/main" xmlns:r="http://schemas.openxmlformats.org/officeDocument/2006/relationships">
  <c:lang val="ja-JP"/>
  <c:chart>
    <c:plotArea>
      <c:layout/>
      <c:barChart>
        <c:barDir val="col"/>
        <c:grouping val="clustered"/>
        <c:ser>
          <c:idx val="0"/>
          <c:order val="0"/>
          <c:tx>
            <c:strRef>
              <c:f>Sheet6!$C$26</c:f>
              <c:strCache>
                <c:ptCount val="1"/>
                <c:pt idx="0">
                  <c:v>乾麺</c:v>
                </c:pt>
              </c:strCache>
            </c:strRef>
          </c:tx>
          <c:cat>
            <c:strRef>
              <c:f>Sheet6!$B$27:$B$32</c:f>
              <c:strCache>
                <c:ptCount val="6"/>
                <c:pt idx="0">
                  <c:v>20代</c:v>
                </c:pt>
                <c:pt idx="1">
                  <c:v>30代</c:v>
                </c:pt>
                <c:pt idx="2">
                  <c:v>40代</c:v>
                </c:pt>
                <c:pt idx="3">
                  <c:v>50代</c:v>
                </c:pt>
                <c:pt idx="4">
                  <c:v>60代</c:v>
                </c:pt>
                <c:pt idx="5">
                  <c:v>70代以上</c:v>
                </c:pt>
              </c:strCache>
            </c:strRef>
          </c:cat>
          <c:val>
            <c:numRef>
              <c:f>Sheet6!$C$27:$C$32</c:f>
              <c:numCache>
                <c:formatCode>0.0_ </c:formatCode>
                <c:ptCount val="6"/>
                <c:pt idx="0">
                  <c:v>18.269230769230766</c:v>
                </c:pt>
                <c:pt idx="1">
                  <c:v>12.019230769230768</c:v>
                </c:pt>
                <c:pt idx="2">
                  <c:v>14.903846153846168</c:v>
                </c:pt>
                <c:pt idx="3">
                  <c:v>14.903846153846168</c:v>
                </c:pt>
                <c:pt idx="4">
                  <c:v>9.1346153846153637</c:v>
                </c:pt>
                <c:pt idx="5">
                  <c:v>12.5</c:v>
                </c:pt>
              </c:numCache>
            </c:numRef>
          </c:val>
        </c:ser>
        <c:ser>
          <c:idx val="1"/>
          <c:order val="1"/>
          <c:tx>
            <c:strRef>
              <c:f>Sheet6!$D$26</c:f>
              <c:strCache>
                <c:ptCount val="1"/>
                <c:pt idx="0">
                  <c:v>なま麺</c:v>
                </c:pt>
              </c:strCache>
            </c:strRef>
          </c:tx>
          <c:cat>
            <c:strRef>
              <c:f>Sheet6!$B$27:$B$32</c:f>
              <c:strCache>
                <c:ptCount val="6"/>
                <c:pt idx="0">
                  <c:v>20代</c:v>
                </c:pt>
                <c:pt idx="1">
                  <c:v>30代</c:v>
                </c:pt>
                <c:pt idx="2">
                  <c:v>40代</c:v>
                </c:pt>
                <c:pt idx="3">
                  <c:v>50代</c:v>
                </c:pt>
                <c:pt idx="4">
                  <c:v>60代</c:v>
                </c:pt>
                <c:pt idx="5">
                  <c:v>70代以上</c:v>
                </c:pt>
              </c:strCache>
            </c:strRef>
          </c:cat>
          <c:val>
            <c:numRef>
              <c:f>Sheet6!$D$27:$D$32</c:f>
              <c:numCache>
                <c:formatCode>0.0_ </c:formatCode>
                <c:ptCount val="6"/>
                <c:pt idx="0">
                  <c:v>66.34615384615384</c:v>
                </c:pt>
                <c:pt idx="1">
                  <c:v>72.1153846153845</c:v>
                </c:pt>
                <c:pt idx="2">
                  <c:v>67.788461538461348</c:v>
                </c:pt>
                <c:pt idx="3">
                  <c:v>68.75</c:v>
                </c:pt>
                <c:pt idx="4">
                  <c:v>67.788461538461348</c:v>
                </c:pt>
                <c:pt idx="5">
                  <c:v>53.846153846153925</c:v>
                </c:pt>
              </c:numCache>
            </c:numRef>
          </c:val>
        </c:ser>
        <c:ser>
          <c:idx val="2"/>
          <c:order val="2"/>
          <c:tx>
            <c:strRef>
              <c:f>Sheet6!$E$26</c:f>
              <c:strCache>
                <c:ptCount val="1"/>
                <c:pt idx="0">
                  <c:v>ゆで麺</c:v>
                </c:pt>
              </c:strCache>
            </c:strRef>
          </c:tx>
          <c:cat>
            <c:strRef>
              <c:f>Sheet6!$B$27:$B$32</c:f>
              <c:strCache>
                <c:ptCount val="6"/>
                <c:pt idx="0">
                  <c:v>20代</c:v>
                </c:pt>
                <c:pt idx="1">
                  <c:v>30代</c:v>
                </c:pt>
                <c:pt idx="2">
                  <c:v>40代</c:v>
                </c:pt>
                <c:pt idx="3">
                  <c:v>50代</c:v>
                </c:pt>
                <c:pt idx="4">
                  <c:v>60代</c:v>
                </c:pt>
                <c:pt idx="5">
                  <c:v>70代以上</c:v>
                </c:pt>
              </c:strCache>
            </c:strRef>
          </c:cat>
          <c:val>
            <c:numRef>
              <c:f>Sheet6!$E$27:$E$32</c:f>
              <c:numCache>
                <c:formatCode>0.0_ </c:formatCode>
                <c:ptCount val="6"/>
                <c:pt idx="0">
                  <c:v>19.711538461538488</c:v>
                </c:pt>
                <c:pt idx="1">
                  <c:v>18.269230769230766</c:v>
                </c:pt>
                <c:pt idx="2">
                  <c:v>13.942307692307702</c:v>
                </c:pt>
                <c:pt idx="3">
                  <c:v>9.1346153846153637</c:v>
                </c:pt>
                <c:pt idx="4">
                  <c:v>12.5</c:v>
                </c:pt>
                <c:pt idx="5">
                  <c:v>20.67307692307693</c:v>
                </c:pt>
              </c:numCache>
            </c:numRef>
          </c:val>
        </c:ser>
        <c:ser>
          <c:idx val="3"/>
          <c:order val="3"/>
          <c:tx>
            <c:strRef>
              <c:f>Sheet6!$F$26</c:f>
              <c:strCache>
                <c:ptCount val="1"/>
                <c:pt idx="0">
                  <c:v>冷凍麺</c:v>
                </c:pt>
              </c:strCache>
            </c:strRef>
          </c:tx>
          <c:cat>
            <c:strRef>
              <c:f>Sheet6!$B$27:$B$32</c:f>
              <c:strCache>
                <c:ptCount val="6"/>
                <c:pt idx="0">
                  <c:v>20代</c:v>
                </c:pt>
                <c:pt idx="1">
                  <c:v>30代</c:v>
                </c:pt>
                <c:pt idx="2">
                  <c:v>40代</c:v>
                </c:pt>
                <c:pt idx="3">
                  <c:v>50代</c:v>
                </c:pt>
                <c:pt idx="4">
                  <c:v>60代</c:v>
                </c:pt>
                <c:pt idx="5">
                  <c:v>70代以上</c:v>
                </c:pt>
              </c:strCache>
            </c:strRef>
          </c:cat>
          <c:val>
            <c:numRef>
              <c:f>Sheet6!$F$27:$F$32</c:f>
              <c:numCache>
                <c:formatCode>0.0_ </c:formatCode>
                <c:ptCount val="6"/>
                <c:pt idx="0">
                  <c:v>10.576923076923077</c:v>
                </c:pt>
                <c:pt idx="1">
                  <c:v>12.98076923076926</c:v>
                </c:pt>
                <c:pt idx="2">
                  <c:v>12.98076923076926</c:v>
                </c:pt>
                <c:pt idx="3">
                  <c:v>13.461538461538462</c:v>
                </c:pt>
                <c:pt idx="4">
                  <c:v>9.6153846153846363</c:v>
                </c:pt>
                <c:pt idx="5">
                  <c:v>5.7692307692307692</c:v>
                </c:pt>
              </c:numCache>
            </c:numRef>
          </c:val>
        </c:ser>
        <c:ser>
          <c:idx val="4"/>
          <c:order val="4"/>
          <c:tx>
            <c:strRef>
              <c:f>Sheet6!$G$26</c:f>
              <c:strCache>
                <c:ptCount val="1"/>
                <c:pt idx="0">
                  <c:v>即席麺</c:v>
                </c:pt>
              </c:strCache>
            </c:strRef>
          </c:tx>
          <c:cat>
            <c:strRef>
              <c:f>Sheet6!$B$27:$B$32</c:f>
              <c:strCache>
                <c:ptCount val="6"/>
                <c:pt idx="0">
                  <c:v>20代</c:v>
                </c:pt>
                <c:pt idx="1">
                  <c:v>30代</c:v>
                </c:pt>
                <c:pt idx="2">
                  <c:v>40代</c:v>
                </c:pt>
                <c:pt idx="3">
                  <c:v>50代</c:v>
                </c:pt>
                <c:pt idx="4">
                  <c:v>60代</c:v>
                </c:pt>
                <c:pt idx="5">
                  <c:v>70代以上</c:v>
                </c:pt>
              </c:strCache>
            </c:strRef>
          </c:cat>
          <c:val>
            <c:numRef>
              <c:f>Sheet6!$G$27:$G$32</c:f>
              <c:numCache>
                <c:formatCode>0.0_ </c:formatCode>
                <c:ptCount val="6"/>
                <c:pt idx="0">
                  <c:v>27.884615384615387</c:v>
                </c:pt>
                <c:pt idx="1">
                  <c:v>24.038461538461529</c:v>
                </c:pt>
                <c:pt idx="2">
                  <c:v>25.480769230769127</c:v>
                </c:pt>
                <c:pt idx="3">
                  <c:v>21.63461538461539</c:v>
                </c:pt>
                <c:pt idx="4">
                  <c:v>23.557692307692307</c:v>
                </c:pt>
                <c:pt idx="5">
                  <c:v>25.480769230769127</c:v>
                </c:pt>
              </c:numCache>
            </c:numRef>
          </c:val>
        </c:ser>
        <c:dLbls>
          <c:showVal val="1"/>
        </c:dLbls>
        <c:gapWidth val="75"/>
        <c:axId val="173070976"/>
        <c:axId val="173076864"/>
      </c:barChart>
      <c:catAx>
        <c:axId val="173070976"/>
        <c:scaling>
          <c:orientation val="minMax"/>
        </c:scaling>
        <c:axPos val="b"/>
        <c:majorTickMark val="none"/>
        <c:tickLblPos val="nextTo"/>
        <c:crossAx val="173076864"/>
        <c:crosses val="autoZero"/>
        <c:auto val="1"/>
        <c:lblAlgn val="ctr"/>
        <c:lblOffset val="100"/>
      </c:catAx>
      <c:valAx>
        <c:axId val="173076864"/>
        <c:scaling>
          <c:orientation val="minMax"/>
          <c:max val="80"/>
        </c:scaling>
        <c:axPos val="l"/>
        <c:majorGridlines>
          <c:spPr>
            <a:ln>
              <a:prstDash val="sysDot"/>
            </a:ln>
          </c:spPr>
        </c:majorGridlines>
        <c:numFmt formatCode="0.0_ " sourceLinked="1"/>
        <c:majorTickMark val="none"/>
        <c:tickLblPos val="nextTo"/>
        <c:crossAx val="173070976"/>
        <c:crosses val="autoZero"/>
        <c:crossBetween val="between"/>
      </c:valAx>
    </c:plotArea>
    <c:plotVisOnly val="1"/>
  </c:chart>
  <c:txPr>
    <a:bodyPr/>
    <a:lstStyle/>
    <a:p>
      <a:pPr>
        <a:defRPr sz="600"/>
      </a:pPr>
      <a:endParaRPr lang="ja-JP"/>
    </a:p>
  </c:txPr>
  <c:externalData r:id="rId1"/>
</c:chartSpace>
</file>

<file path=ppt/charts/chart21.xml><?xml version="1.0" encoding="utf-8"?>
<c:chartSpace xmlns:c="http://schemas.openxmlformats.org/drawingml/2006/chart" xmlns:a="http://schemas.openxmlformats.org/drawingml/2006/main" xmlns:r="http://schemas.openxmlformats.org/officeDocument/2006/relationships">
  <c:lang val="ja-JP"/>
  <c:chart>
    <c:plotArea>
      <c:layout/>
      <c:barChart>
        <c:barDir val="col"/>
        <c:grouping val="clustered"/>
        <c:ser>
          <c:idx val="0"/>
          <c:order val="0"/>
          <c:tx>
            <c:strRef>
              <c:f>Sheet6!$C$35</c:f>
              <c:strCache>
                <c:ptCount val="1"/>
                <c:pt idx="0">
                  <c:v>乾麺</c:v>
                </c:pt>
              </c:strCache>
            </c:strRef>
          </c:tx>
          <c:cat>
            <c:strRef>
              <c:f>Sheet6!$B$36:$B$41</c:f>
              <c:strCache>
                <c:ptCount val="6"/>
                <c:pt idx="0">
                  <c:v>20代</c:v>
                </c:pt>
                <c:pt idx="1">
                  <c:v>30代</c:v>
                </c:pt>
                <c:pt idx="2">
                  <c:v>40代</c:v>
                </c:pt>
                <c:pt idx="3">
                  <c:v>50代</c:v>
                </c:pt>
                <c:pt idx="4">
                  <c:v>60代</c:v>
                </c:pt>
                <c:pt idx="5">
                  <c:v>70代以上</c:v>
                </c:pt>
              </c:strCache>
            </c:strRef>
          </c:cat>
          <c:val>
            <c:numRef>
              <c:f>Sheet6!$C$36:$C$41</c:f>
              <c:numCache>
                <c:formatCode>0.0_ </c:formatCode>
                <c:ptCount val="6"/>
                <c:pt idx="0">
                  <c:v>55.769230769230781</c:v>
                </c:pt>
                <c:pt idx="1">
                  <c:v>55.28846153846154</c:v>
                </c:pt>
                <c:pt idx="2">
                  <c:v>65.8653846153845</c:v>
                </c:pt>
                <c:pt idx="3">
                  <c:v>70.673076923076735</c:v>
                </c:pt>
                <c:pt idx="4">
                  <c:v>74.519230769230916</c:v>
                </c:pt>
                <c:pt idx="5">
                  <c:v>71.153846153845947</c:v>
                </c:pt>
              </c:numCache>
            </c:numRef>
          </c:val>
        </c:ser>
        <c:ser>
          <c:idx val="1"/>
          <c:order val="1"/>
          <c:tx>
            <c:strRef>
              <c:f>Sheet6!$D$35</c:f>
              <c:strCache>
                <c:ptCount val="1"/>
                <c:pt idx="0">
                  <c:v>なま麺</c:v>
                </c:pt>
              </c:strCache>
            </c:strRef>
          </c:tx>
          <c:cat>
            <c:strRef>
              <c:f>Sheet6!$B$36:$B$41</c:f>
              <c:strCache>
                <c:ptCount val="6"/>
                <c:pt idx="0">
                  <c:v>20代</c:v>
                </c:pt>
                <c:pt idx="1">
                  <c:v>30代</c:v>
                </c:pt>
                <c:pt idx="2">
                  <c:v>40代</c:v>
                </c:pt>
                <c:pt idx="3">
                  <c:v>50代</c:v>
                </c:pt>
                <c:pt idx="4">
                  <c:v>60代</c:v>
                </c:pt>
                <c:pt idx="5">
                  <c:v>70代以上</c:v>
                </c:pt>
              </c:strCache>
            </c:strRef>
          </c:cat>
          <c:val>
            <c:numRef>
              <c:f>Sheet6!$D$36:$D$41</c:f>
              <c:numCache>
                <c:formatCode>0.0_ </c:formatCode>
                <c:ptCount val="6"/>
                <c:pt idx="0">
                  <c:v>38.461538461538446</c:v>
                </c:pt>
                <c:pt idx="1">
                  <c:v>43.75</c:v>
                </c:pt>
                <c:pt idx="2">
                  <c:v>32.211538461538446</c:v>
                </c:pt>
                <c:pt idx="3">
                  <c:v>24.038461538461529</c:v>
                </c:pt>
                <c:pt idx="4">
                  <c:v>19.23076923076917</c:v>
                </c:pt>
                <c:pt idx="5">
                  <c:v>11.538461538461538</c:v>
                </c:pt>
              </c:numCache>
            </c:numRef>
          </c:val>
        </c:ser>
        <c:ser>
          <c:idx val="2"/>
          <c:order val="2"/>
          <c:tx>
            <c:strRef>
              <c:f>Sheet6!$E$35</c:f>
              <c:strCache>
                <c:ptCount val="1"/>
                <c:pt idx="0">
                  <c:v>ゆで麺</c:v>
                </c:pt>
              </c:strCache>
            </c:strRef>
          </c:tx>
          <c:cat>
            <c:strRef>
              <c:f>Sheet6!$B$36:$B$41</c:f>
              <c:strCache>
                <c:ptCount val="6"/>
                <c:pt idx="0">
                  <c:v>20代</c:v>
                </c:pt>
                <c:pt idx="1">
                  <c:v>30代</c:v>
                </c:pt>
                <c:pt idx="2">
                  <c:v>40代</c:v>
                </c:pt>
                <c:pt idx="3">
                  <c:v>50代</c:v>
                </c:pt>
                <c:pt idx="4">
                  <c:v>60代</c:v>
                </c:pt>
                <c:pt idx="5">
                  <c:v>70代以上</c:v>
                </c:pt>
              </c:strCache>
            </c:strRef>
          </c:cat>
          <c:val>
            <c:numRef>
              <c:f>Sheet6!$E$36:$E$41</c:f>
              <c:numCache>
                <c:formatCode>0.0_ </c:formatCode>
                <c:ptCount val="6"/>
                <c:pt idx="0">
                  <c:v>13.942307692307702</c:v>
                </c:pt>
                <c:pt idx="1">
                  <c:v>12.5</c:v>
                </c:pt>
                <c:pt idx="2">
                  <c:v>7.2115384615384608</c:v>
                </c:pt>
                <c:pt idx="3">
                  <c:v>8.1730769230769234</c:v>
                </c:pt>
                <c:pt idx="4">
                  <c:v>8.1730769230769234</c:v>
                </c:pt>
                <c:pt idx="5">
                  <c:v>13.461538461538462</c:v>
                </c:pt>
              </c:numCache>
            </c:numRef>
          </c:val>
        </c:ser>
        <c:ser>
          <c:idx val="3"/>
          <c:order val="3"/>
          <c:tx>
            <c:strRef>
              <c:f>Sheet6!$F$35</c:f>
              <c:strCache>
                <c:ptCount val="1"/>
                <c:pt idx="0">
                  <c:v>冷凍麺</c:v>
                </c:pt>
              </c:strCache>
            </c:strRef>
          </c:tx>
          <c:cat>
            <c:strRef>
              <c:f>Sheet6!$B$36:$B$41</c:f>
              <c:strCache>
                <c:ptCount val="6"/>
                <c:pt idx="0">
                  <c:v>20代</c:v>
                </c:pt>
                <c:pt idx="1">
                  <c:v>30代</c:v>
                </c:pt>
                <c:pt idx="2">
                  <c:v>40代</c:v>
                </c:pt>
                <c:pt idx="3">
                  <c:v>50代</c:v>
                </c:pt>
                <c:pt idx="4">
                  <c:v>60代</c:v>
                </c:pt>
                <c:pt idx="5">
                  <c:v>70代以上</c:v>
                </c:pt>
              </c:strCache>
            </c:strRef>
          </c:cat>
          <c:val>
            <c:numRef>
              <c:f>Sheet6!$F$36:$F$41</c:f>
              <c:numCache>
                <c:formatCode>0.0_ </c:formatCode>
                <c:ptCount val="6"/>
                <c:pt idx="0">
                  <c:v>7.6923076923076925</c:v>
                </c:pt>
                <c:pt idx="1">
                  <c:v>12.019230769230768</c:v>
                </c:pt>
                <c:pt idx="2">
                  <c:v>9.6153846153846363</c:v>
                </c:pt>
                <c:pt idx="3">
                  <c:v>9.6153846153846363</c:v>
                </c:pt>
                <c:pt idx="4">
                  <c:v>8.6538461538461675</c:v>
                </c:pt>
                <c:pt idx="5">
                  <c:v>7.6923076923076925</c:v>
                </c:pt>
              </c:numCache>
            </c:numRef>
          </c:val>
        </c:ser>
        <c:ser>
          <c:idx val="4"/>
          <c:order val="4"/>
          <c:tx>
            <c:strRef>
              <c:f>Sheet6!$G$35</c:f>
              <c:strCache>
                <c:ptCount val="1"/>
                <c:pt idx="0">
                  <c:v>即席麺</c:v>
                </c:pt>
              </c:strCache>
            </c:strRef>
          </c:tx>
          <c:cat>
            <c:strRef>
              <c:f>Sheet6!$B$36:$B$41</c:f>
              <c:strCache>
                <c:ptCount val="6"/>
                <c:pt idx="0">
                  <c:v>20代</c:v>
                </c:pt>
                <c:pt idx="1">
                  <c:v>30代</c:v>
                </c:pt>
                <c:pt idx="2">
                  <c:v>40代</c:v>
                </c:pt>
                <c:pt idx="3">
                  <c:v>50代</c:v>
                </c:pt>
                <c:pt idx="4">
                  <c:v>60代</c:v>
                </c:pt>
                <c:pt idx="5">
                  <c:v>70代以上</c:v>
                </c:pt>
              </c:strCache>
            </c:strRef>
          </c:cat>
          <c:val>
            <c:numRef>
              <c:f>Sheet6!$G$36:$G$41</c:f>
              <c:numCache>
                <c:formatCode>0.0_ </c:formatCode>
                <c:ptCount val="6"/>
                <c:pt idx="0">
                  <c:v>6.25</c:v>
                </c:pt>
                <c:pt idx="1">
                  <c:v>9.6153846153846363</c:v>
                </c:pt>
                <c:pt idx="2">
                  <c:v>5.7692307692307692</c:v>
                </c:pt>
                <c:pt idx="3">
                  <c:v>2.4038461538461537</c:v>
                </c:pt>
                <c:pt idx="4">
                  <c:v>1.9230769230769253</c:v>
                </c:pt>
                <c:pt idx="5">
                  <c:v>4.8076923076923084</c:v>
                </c:pt>
              </c:numCache>
            </c:numRef>
          </c:val>
        </c:ser>
        <c:dLbls>
          <c:showVal val="1"/>
        </c:dLbls>
        <c:gapWidth val="75"/>
        <c:axId val="173240704"/>
        <c:axId val="173242240"/>
      </c:barChart>
      <c:catAx>
        <c:axId val="173240704"/>
        <c:scaling>
          <c:orientation val="minMax"/>
        </c:scaling>
        <c:axPos val="b"/>
        <c:majorTickMark val="none"/>
        <c:tickLblPos val="nextTo"/>
        <c:crossAx val="173242240"/>
        <c:crosses val="autoZero"/>
        <c:auto val="1"/>
        <c:lblAlgn val="ctr"/>
        <c:lblOffset val="100"/>
      </c:catAx>
      <c:valAx>
        <c:axId val="173242240"/>
        <c:scaling>
          <c:orientation val="minMax"/>
          <c:max val="80"/>
        </c:scaling>
        <c:axPos val="l"/>
        <c:majorGridlines>
          <c:spPr>
            <a:ln>
              <a:prstDash val="sysDot"/>
            </a:ln>
          </c:spPr>
        </c:majorGridlines>
        <c:numFmt formatCode="0.0_ " sourceLinked="1"/>
        <c:majorTickMark val="none"/>
        <c:tickLblPos val="nextTo"/>
        <c:crossAx val="173240704"/>
        <c:crosses val="autoZero"/>
        <c:crossBetween val="between"/>
      </c:valAx>
    </c:plotArea>
    <c:plotVisOnly val="1"/>
  </c:chart>
  <c:txPr>
    <a:bodyPr/>
    <a:lstStyle/>
    <a:p>
      <a:pPr>
        <a:defRPr sz="600"/>
      </a:pPr>
      <a:endParaRPr lang="ja-JP"/>
    </a:p>
  </c:txPr>
  <c:externalData r:id="rId1"/>
</c:chartSpace>
</file>

<file path=ppt/charts/chart22.xml><?xml version="1.0" encoding="utf-8"?>
<c:chartSpace xmlns:c="http://schemas.openxmlformats.org/drawingml/2006/chart" xmlns:a="http://schemas.openxmlformats.org/drawingml/2006/main" xmlns:r="http://schemas.openxmlformats.org/officeDocument/2006/relationships">
  <c:lang val="ja-JP"/>
  <c:chart>
    <c:plotArea>
      <c:layout/>
      <c:barChart>
        <c:barDir val="col"/>
        <c:grouping val="clustered"/>
        <c:ser>
          <c:idx val="0"/>
          <c:order val="0"/>
          <c:tx>
            <c:strRef>
              <c:f>Sheet6!$B$4</c:f>
              <c:strCache>
                <c:ptCount val="1"/>
                <c:pt idx="0">
                  <c:v>乾麺</c:v>
                </c:pt>
              </c:strCache>
            </c:strRef>
          </c:tx>
          <c:cat>
            <c:strRef>
              <c:f>Sheet6!$C$3:$F$3</c:f>
              <c:strCache>
                <c:ptCount val="4"/>
                <c:pt idx="0">
                  <c:v>うどん</c:v>
                </c:pt>
                <c:pt idx="1">
                  <c:v>そば</c:v>
                </c:pt>
                <c:pt idx="2">
                  <c:v>ラーメン</c:v>
                </c:pt>
                <c:pt idx="3">
                  <c:v>スパゲティ</c:v>
                </c:pt>
              </c:strCache>
            </c:strRef>
          </c:cat>
          <c:val>
            <c:numRef>
              <c:f>Sheet6!$C$4:$F$4</c:f>
              <c:numCache>
                <c:formatCode>0.0_ </c:formatCode>
                <c:ptCount val="4"/>
                <c:pt idx="0">
                  <c:v>19.791666666666664</c:v>
                </c:pt>
                <c:pt idx="1">
                  <c:v>32.451923076923059</c:v>
                </c:pt>
                <c:pt idx="2">
                  <c:v>13.621794871794869</c:v>
                </c:pt>
                <c:pt idx="3">
                  <c:v>65.544871794871781</c:v>
                </c:pt>
              </c:numCache>
            </c:numRef>
          </c:val>
        </c:ser>
        <c:ser>
          <c:idx val="1"/>
          <c:order val="1"/>
          <c:tx>
            <c:strRef>
              <c:f>Sheet6!$B$5</c:f>
              <c:strCache>
                <c:ptCount val="1"/>
                <c:pt idx="0">
                  <c:v>なま麺</c:v>
                </c:pt>
              </c:strCache>
            </c:strRef>
          </c:tx>
          <c:cat>
            <c:strRef>
              <c:f>Sheet6!$C$3:$F$3</c:f>
              <c:strCache>
                <c:ptCount val="4"/>
                <c:pt idx="0">
                  <c:v>うどん</c:v>
                </c:pt>
                <c:pt idx="1">
                  <c:v>そば</c:v>
                </c:pt>
                <c:pt idx="2">
                  <c:v>ラーメン</c:v>
                </c:pt>
                <c:pt idx="3">
                  <c:v>スパゲティ</c:v>
                </c:pt>
              </c:strCache>
            </c:strRef>
          </c:cat>
          <c:val>
            <c:numRef>
              <c:f>Sheet6!$C$5:$F$5</c:f>
              <c:numCache>
                <c:formatCode>0.0_ </c:formatCode>
                <c:ptCount val="4"/>
                <c:pt idx="0">
                  <c:v>51.282051282051299</c:v>
                </c:pt>
                <c:pt idx="1">
                  <c:v>56.810897435897367</c:v>
                </c:pt>
                <c:pt idx="2">
                  <c:v>66.10576923076917</c:v>
                </c:pt>
                <c:pt idx="3">
                  <c:v>28.205128205128183</c:v>
                </c:pt>
              </c:numCache>
            </c:numRef>
          </c:val>
        </c:ser>
        <c:ser>
          <c:idx val="2"/>
          <c:order val="2"/>
          <c:tx>
            <c:strRef>
              <c:f>Sheet6!$B$6</c:f>
              <c:strCache>
                <c:ptCount val="1"/>
                <c:pt idx="0">
                  <c:v>ゆで麺</c:v>
                </c:pt>
              </c:strCache>
            </c:strRef>
          </c:tx>
          <c:cat>
            <c:strRef>
              <c:f>Sheet6!$C$3:$F$3</c:f>
              <c:strCache>
                <c:ptCount val="4"/>
                <c:pt idx="0">
                  <c:v>うどん</c:v>
                </c:pt>
                <c:pt idx="1">
                  <c:v>そば</c:v>
                </c:pt>
                <c:pt idx="2">
                  <c:v>ラーメン</c:v>
                </c:pt>
                <c:pt idx="3">
                  <c:v>スパゲティ</c:v>
                </c:pt>
              </c:strCache>
            </c:strRef>
          </c:cat>
          <c:val>
            <c:numRef>
              <c:f>Sheet6!$C$6:$F$6</c:f>
              <c:numCache>
                <c:formatCode>0.0_ </c:formatCode>
                <c:ptCount val="4"/>
                <c:pt idx="0">
                  <c:v>28.605769230769205</c:v>
                </c:pt>
                <c:pt idx="1">
                  <c:v>20.993589743589723</c:v>
                </c:pt>
                <c:pt idx="2">
                  <c:v>15.705128205128204</c:v>
                </c:pt>
                <c:pt idx="3">
                  <c:v>10.576923076923077</c:v>
                </c:pt>
              </c:numCache>
            </c:numRef>
          </c:val>
        </c:ser>
        <c:ser>
          <c:idx val="3"/>
          <c:order val="3"/>
          <c:tx>
            <c:strRef>
              <c:f>Sheet6!$B$7</c:f>
              <c:strCache>
                <c:ptCount val="1"/>
                <c:pt idx="0">
                  <c:v>冷凍麺</c:v>
                </c:pt>
              </c:strCache>
            </c:strRef>
          </c:tx>
          <c:cat>
            <c:strRef>
              <c:f>Sheet6!$C$3:$F$3</c:f>
              <c:strCache>
                <c:ptCount val="4"/>
                <c:pt idx="0">
                  <c:v>うどん</c:v>
                </c:pt>
                <c:pt idx="1">
                  <c:v>そば</c:v>
                </c:pt>
                <c:pt idx="2">
                  <c:v>ラーメン</c:v>
                </c:pt>
                <c:pt idx="3">
                  <c:v>スパゲティ</c:v>
                </c:pt>
              </c:strCache>
            </c:strRef>
          </c:cat>
          <c:val>
            <c:numRef>
              <c:f>Sheet6!$C$7:$F$7</c:f>
              <c:numCache>
                <c:formatCode>0.0_ </c:formatCode>
                <c:ptCount val="4"/>
                <c:pt idx="0">
                  <c:v>38.221153846153896</c:v>
                </c:pt>
                <c:pt idx="1">
                  <c:v>8.8141025641025657</c:v>
                </c:pt>
                <c:pt idx="2">
                  <c:v>10.897435897435908</c:v>
                </c:pt>
                <c:pt idx="3">
                  <c:v>9.2147435897435912</c:v>
                </c:pt>
              </c:numCache>
            </c:numRef>
          </c:val>
        </c:ser>
        <c:ser>
          <c:idx val="4"/>
          <c:order val="4"/>
          <c:tx>
            <c:strRef>
              <c:f>Sheet6!$B$8</c:f>
              <c:strCache>
                <c:ptCount val="1"/>
                <c:pt idx="0">
                  <c:v>即席麺</c:v>
                </c:pt>
              </c:strCache>
            </c:strRef>
          </c:tx>
          <c:cat>
            <c:strRef>
              <c:f>Sheet6!$C$3:$F$3</c:f>
              <c:strCache>
                <c:ptCount val="4"/>
                <c:pt idx="0">
                  <c:v>うどん</c:v>
                </c:pt>
                <c:pt idx="1">
                  <c:v>そば</c:v>
                </c:pt>
                <c:pt idx="2">
                  <c:v>ラーメン</c:v>
                </c:pt>
                <c:pt idx="3">
                  <c:v>スパゲティ</c:v>
                </c:pt>
              </c:strCache>
            </c:strRef>
          </c:cat>
          <c:val>
            <c:numRef>
              <c:f>Sheet6!$C$8:$F$8</c:f>
              <c:numCache>
                <c:formatCode>0.0_ </c:formatCode>
                <c:ptCount val="4"/>
                <c:pt idx="0">
                  <c:v>8.9743589743589709</c:v>
                </c:pt>
                <c:pt idx="1">
                  <c:v>9.2948717948717849</c:v>
                </c:pt>
                <c:pt idx="2">
                  <c:v>24.67948717948719</c:v>
                </c:pt>
                <c:pt idx="3">
                  <c:v>5.1282051282051295</c:v>
                </c:pt>
              </c:numCache>
            </c:numRef>
          </c:val>
        </c:ser>
        <c:dLbls>
          <c:showVal val="1"/>
        </c:dLbls>
        <c:gapWidth val="75"/>
        <c:axId val="173813120"/>
        <c:axId val="173859968"/>
      </c:barChart>
      <c:catAx>
        <c:axId val="173813120"/>
        <c:scaling>
          <c:orientation val="minMax"/>
        </c:scaling>
        <c:axPos val="b"/>
        <c:majorTickMark val="none"/>
        <c:tickLblPos val="nextTo"/>
        <c:crossAx val="173859968"/>
        <c:crosses val="autoZero"/>
        <c:auto val="1"/>
        <c:lblAlgn val="ctr"/>
        <c:lblOffset val="100"/>
      </c:catAx>
      <c:valAx>
        <c:axId val="173859968"/>
        <c:scaling>
          <c:orientation val="minMax"/>
          <c:max val="70"/>
        </c:scaling>
        <c:axPos val="l"/>
        <c:majorGridlines>
          <c:spPr>
            <a:ln>
              <a:prstDash val="sysDot"/>
            </a:ln>
          </c:spPr>
        </c:majorGridlines>
        <c:numFmt formatCode="0.0_ " sourceLinked="1"/>
        <c:majorTickMark val="none"/>
        <c:tickLblPos val="nextTo"/>
        <c:crossAx val="173813120"/>
        <c:crosses val="autoZero"/>
        <c:crossBetween val="between"/>
      </c:valAx>
    </c:plotArea>
    <c:legend>
      <c:legendPos val="b"/>
      <c:layout/>
    </c:legend>
    <c:plotVisOnly val="1"/>
  </c:chart>
  <c:txPr>
    <a:bodyPr/>
    <a:lstStyle/>
    <a:p>
      <a:pPr>
        <a:defRPr sz="900"/>
      </a:pPr>
      <a:endParaRPr lang="ja-JP"/>
    </a:p>
  </c:txPr>
  <c:externalData r:id="rId1"/>
</c:chartSpace>
</file>

<file path=ppt/charts/chart23.xml><?xml version="1.0" encoding="utf-8"?>
<c:chartSpace xmlns:c="http://schemas.openxmlformats.org/drawingml/2006/chart" xmlns:a="http://schemas.openxmlformats.org/drawingml/2006/main" xmlns:r="http://schemas.openxmlformats.org/officeDocument/2006/relationships">
  <c:lang val="ja-JP"/>
  <c:chart>
    <c:autoTitleDeleted val="1"/>
    <c:plotArea>
      <c:layout/>
      <c:barChart>
        <c:barDir val="col"/>
        <c:grouping val="clustered"/>
        <c:ser>
          <c:idx val="0"/>
          <c:order val="0"/>
          <c:tx>
            <c:strRef>
              <c:f>Sheet5!$C$2</c:f>
              <c:strCache>
                <c:ptCount val="1"/>
                <c:pt idx="0">
                  <c:v>2012年</c:v>
                </c:pt>
              </c:strCache>
            </c:strRef>
          </c:tx>
          <c:cat>
            <c:strRef>
              <c:f>Sheet5!$B$3:$B$16</c:f>
              <c:strCache>
                <c:ptCount val="14"/>
                <c:pt idx="0">
                  <c:v>長期間保存が利く</c:v>
                </c:pt>
                <c:pt idx="1">
                  <c:v>買い置きが出来る
（まとめ買いが出来る）</c:v>
                </c:pt>
                <c:pt idx="2">
                  <c:v>調理の手間がなく、手軽</c:v>
                </c:pt>
                <c:pt idx="3">
                  <c:v>調理時間がかからない</c:v>
                </c:pt>
                <c:pt idx="4">
                  <c:v>価格が手頃</c:v>
                </c:pt>
                <c:pt idx="5">
                  <c:v>自分で作るより
おいしい</c:v>
                </c:pt>
                <c:pt idx="6">
                  <c:v>品質が良い</c:v>
                </c:pt>
                <c:pt idx="7">
                  <c:v>調理の際にでる
ゴミが少ない</c:v>
                </c:pt>
                <c:pt idx="8">
                  <c:v>種類が豊富で
いろいろ選べる</c:v>
                </c:pt>
                <c:pt idx="9">
                  <c:v>いろいろな具材が
入っていて健康的</c:v>
                </c:pt>
                <c:pt idx="10">
                  <c:v>量（ボリューム）が
ちょうど良い</c:v>
                </c:pt>
                <c:pt idx="11">
                  <c:v>鮮度が高い（新鮮）</c:v>
                </c:pt>
                <c:pt idx="12">
                  <c:v>保存料が必要ない</c:v>
                </c:pt>
                <c:pt idx="13">
                  <c:v>上記で当てはまる
ものはひとつもない</c:v>
                </c:pt>
              </c:strCache>
            </c:strRef>
          </c:cat>
          <c:val>
            <c:numRef>
              <c:f>Sheet5!$C$3:$C$16</c:f>
              <c:numCache>
                <c:formatCode>0.0_ </c:formatCode>
                <c:ptCount val="14"/>
                <c:pt idx="0">
                  <c:v>81.169871794871625</c:v>
                </c:pt>
                <c:pt idx="1">
                  <c:v>58.733974358974422</c:v>
                </c:pt>
                <c:pt idx="2">
                  <c:v>44.951923076923045</c:v>
                </c:pt>
                <c:pt idx="3">
                  <c:v>38.221153846153982</c:v>
                </c:pt>
                <c:pt idx="4">
                  <c:v>35.817307692307587</c:v>
                </c:pt>
                <c:pt idx="5">
                  <c:v>17.868589743589705</c:v>
                </c:pt>
                <c:pt idx="6">
                  <c:v>16.185897435897438</c:v>
                </c:pt>
                <c:pt idx="7">
                  <c:v>7.1314102564102448</c:v>
                </c:pt>
                <c:pt idx="8">
                  <c:v>6.6506410256410335</c:v>
                </c:pt>
                <c:pt idx="9">
                  <c:v>5.2083333333333428</c:v>
                </c:pt>
                <c:pt idx="10">
                  <c:v>9.5352564102564088</c:v>
                </c:pt>
                <c:pt idx="11">
                  <c:v>6.5705128205128212</c:v>
                </c:pt>
                <c:pt idx="12">
                  <c:v>7.2916666666666714</c:v>
                </c:pt>
                <c:pt idx="13">
                  <c:v>4.0064102564102448</c:v>
                </c:pt>
              </c:numCache>
            </c:numRef>
          </c:val>
        </c:ser>
        <c:dLbls>
          <c:showVal val="1"/>
        </c:dLbls>
        <c:gapWidth val="75"/>
        <c:axId val="173892736"/>
        <c:axId val="173894272"/>
      </c:barChart>
      <c:catAx>
        <c:axId val="173892736"/>
        <c:scaling>
          <c:orientation val="minMax"/>
        </c:scaling>
        <c:axPos val="b"/>
        <c:majorTickMark val="none"/>
        <c:tickLblPos val="nextTo"/>
        <c:txPr>
          <a:bodyPr rot="0" vert="eaVert"/>
          <a:lstStyle/>
          <a:p>
            <a:pPr>
              <a:defRPr sz="800"/>
            </a:pPr>
            <a:endParaRPr lang="ja-JP"/>
          </a:p>
        </c:txPr>
        <c:crossAx val="173894272"/>
        <c:crosses val="autoZero"/>
        <c:auto val="1"/>
        <c:lblAlgn val="ctr"/>
        <c:lblOffset val="100"/>
      </c:catAx>
      <c:valAx>
        <c:axId val="173894272"/>
        <c:scaling>
          <c:orientation val="minMax"/>
          <c:max val="100"/>
        </c:scaling>
        <c:axPos val="l"/>
        <c:majorGridlines>
          <c:spPr>
            <a:ln>
              <a:prstDash val="sysDot"/>
            </a:ln>
          </c:spPr>
        </c:majorGridlines>
        <c:numFmt formatCode="0.0_ " sourceLinked="1"/>
        <c:majorTickMark val="none"/>
        <c:tickLblPos val="nextTo"/>
        <c:crossAx val="173892736"/>
        <c:crosses val="autoZero"/>
        <c:crossBetween val="between"/>
      </c:valAx>
    </c:plotArea>
    <c:plotVisOnly val="1"/>
  </c:chart>
  <c:externalData r:id="rId1"/>
</c:chartSpace>
</file>

<file path=ppt/charts/chart24.xml><?xml version="1.0" encoding="utf-8"?>
<c:chartSpace xmlns:c="http://schemas.openxmlformats.org/drawingml/2006/chart" xmlns:a="http://schemas.openxmlformats.org/drawingml/2006/main" xmlns:r="http://schemas.openxmlformats.org/officeDocument/2006/relationships">
  <c:lang val="ja-JP"/>
  <c:chart>
    <c:autoTitleDeleted val="1"/>
    <c:plotArea>
      <c:layout/>
      <c:barChart>
        <c:barDir val="col"/>
        <c:grouping val="clustered"/>
        <c:ser>
          <c:idx val="0"/>
          <c:order val="0"/>
          <c:tx>
            <c:strRef>
              <c:f>Sheet5!$C$18</c:f>
              <c:strCache>
                <c:ptCount val="1"/>
                <c:pt idx="0">
                  <c:v>2012年</c:v>
                </c:pt>
              </c:strCache>
            </c:strRef>
          </c:tx>
          <c:spPr>
            <a:solidFill>
              <a:srgbClr val="FF0000"/>
            </a:solidFill>
          </c:spPr>
          <c:cat>
            <c:strRef>
              <c:f>Sheet5!$B$19:$B$32</c:f>
              <c:strCache>
                <c:ptCount val="14"/>
                <c:pt idx="0">
                  <c:v>冷蔵庫の中で
場所をとる</c:v>
                </c:pt>
                <c:pt idx="1">
                  <c:v>価格が高い</c:v>
                </c:pt>
                <c:pt idx="2">
                  <c:v>おいしくない</c:v>
                </c:pt>
                <c:pt idx="3">
                  <c:v>手作り感がない</c:v>
                </c:pt>
                <c:pt idx="4">
                  <c:v>重たい
（まとめ買い出来ない）</c:v>
                </c:pt>
                <c:pt idx="5">
                  <c:v>食品添加物など
安全性に不安がある</c:v>
                </c:pt>
                <c:pt idx="6">
                  <c:v>種類が少ない</c:v>
                </c:pt>
                <c:pt idx="7">
                  <c:v>栄養面に不安がある</c:v>
                </c:pt>
                <c:pt idx="8">
                  <c:v>手抜きをしている
感じがする</c:v>
                </c:pt>
                <c:pt idx="9">
                  <c:v>量（ボリューム）が少ない</c:v>
                </c:pt>
                <c:pt idx="10">
                  <c:v>ゴミが出る</c:v>
                </c:pt>
                <c:pt idx="11">
                  <c:v>品質が悪い</c:v>
                </c:pt>
                <c:pt idx="12">
                  <c:v>鮮度が低い（新鮮ではない）</c:v>
                </c:pt>
                <c:pt idx="13">
                  <c:v>上記で当てはまる
ものはひとつもない</c:v>
                </c:pt>
              </c:strCache>
            </c:strRef>
          </c:cat>
          <c:val>
            <c:numRef>
              <c:f>Sheet5!$C$19:$C$32</c:f>
              <c:numCache>
                <c:formatCode>0.0_ </c:formatCode>
                <c:ptCount val="14"/>
                <c:pt idx="0">
                  <c:v>47.516025641025635</c:v>
                </c:pt>
                <c:pt idx="1">
                  <c:v>19.150641025641033</c:v>
                </c:pt>
                <c:pt idx="2">
                  <c:v>9.6955128205128212</c:v>
                </c:pt>
                <c:pt idx="3">
                  <c:v>11.858974358974359</c:v>
                </c:pt>
                <c:pt idx="4">
                  <c:v>13.782051282051283</c:v>
                </c:pt>
                <c:pt idx="5">
                  <c:v>10.817307692307702</c:v>
                </c:pt>
                <c:pt idx="6">
                  <c:v>9.5352564102564088</c:v>
                </c:pt>
                <c:pt idx="7">
                  <c:v>10.576923076923077</c:v>
                </c:pt>
                <c:pt idx="8">
                  <c:v>12.98076923076926</c:v>
                </c:pt>
                <c:pt idx="9">
                  <c:v>5.8493589743589753</c:v>
                </c:pt>
                <c:pt idx="10">
                  <c:v>2.6442307692307692</c:v>
                </c:pt>
                <c:pt idx="11">
                  <c:v>1.7628205128205128</c:v>
                </c:pt>
                <c:pt idx="12">
                  <c:v>5.2884615384615383</c:v>
                </c:pt>
                <c:pt idx="13">
                  <c:v>17.708333333333254</c:v>
                </c:pt>
              </c:numCache>
            </c:numRef>
          </c:val>
        </c:ser>
        <c:dLbls>
          <c:showVal val="1"/>
        </c:dLbls>
        <c:gapWidth val="75"/>
        <c:axId val="173909888"/>
        <c:axId val="173911424"/>
      </c:barChart>
      <c:catAx>
        <c:axId val="173909888"/>
        <c:scaling>
          <c:orientation val="minMax"/>
        </c:scaling>
        <c:axPos val="b"/>
        <c:majorTickMark val="none"/>
        <c:tickLblPos val="nextTo"/>
        <c:txPr>
          <a:bodyPr rot="0" vert="eaVert"/>
          <a:lstStyle/>
          <a:p>
            <a:pPr>
              <a:defRPr sz="800"/>
            </a:pPr>
            <a:endParaRPr lang="ja-JP"/>
          </a:p>
        </c:txPr>
        <c:crossAx val="173911424"/>
        <c:crosses val="autoZero"/>
        <c:auto val="1"/>
        <c:lblAlgn val="ctr"/>
        <c:lblOffset val="100"/>
      </c:catAx>
      <c:valAx>
        <c:axId val="173911424"/>
        <c:scaling>
          <c:orientation val="minMax"/>
          <c:max val="100"/>
        </c:scaling>
        <c:axPos val="l"/>
        <c:majorGridlines>
          <c:spPr>
            <a:ln>
              <a:prstDash val="sysDot"/>
            </a:ln>
          </c:spPr>
        </c:majorGridlines>
        <c:numFmt formatCode="0.0_ " sourceLinked="1"/>
        <c:majorTickMark val="none"/>
        <c:tickLblPos val="nextTo"/>
        <c:crossAx val="173909888"/>
        <c:crosses val="autoZero"/>
        <c:crossBetween val="between"/>
      </c:valAx>
    </c:plotArea>
    <c:plotVisOnly val="1"/>
  </c:chart>
  <c:externalData r:id="rId1"/>
</c:chartSpace>
</file>

<file path=ppt/charts/chart25.xml><?xml version="1.0" encoding="utf-8"?>
<c:chartSpace xmlns:c="http://schemas.openxmlformats.org/drawingml/2006/chart" xmlns:a="http://schemas.openxmlformats.org/drawingml/2006/main" xmlns:r="http://schemas.openxmlformats.org/officeDocument/2006/relationships">
  <c:lang val="ja-JP"/>
  <c:chart>
    <c:plotArea>
      <c:layout/>
      <c:barChart>
        <c:barDir val="bar"/>
        <c:grouping val="percentStacked"/>
        <c:ser>
          <c:idx val="0"/>
          <c:order val="0"/>
          <c:tx>
            <c:strRef>
              <c:f>喫食時間!$L$1</c:f>
              <c:strCache>
                <c:ptCount val="1"/>
                <c:pt idx="0">
                  <c:v>うどん</c:v>
                </c:pt>
              </c:strCache>
            </c:strRef>
          </c:tx>
          <c:dLbls>
            <c:txPr>
              <a:bodyPr/>
              <a:lstStyle/>
              <a:p>
                <a:pPr>
                  <a:defRPr b="1">
                    <a:solidFill>
                      <a:schemeClr val="bg1"/>
                    </a:solidFill>
                  </a:defRPr>
                </a:pPr>
                <a:endParaRPr lang="ja-JP"/>
              </a:p>
            </c:txPr>
            <c:showVal val="1"/>
          </c:dLbls>
          <c:cat>
            <c:strRef>
              <c:f>喫食時間!$K$2:$K$13</c:f>
              <c:strCache>
                <c:ptCount val="12"/>
                <c:pt idx="0">
                  <c:v>全体</c:v>
                </c:pt>
                <c:pt idx="1">
                  <c:v>東京都</c:v>
                </c:pt>
                <c:pt idx="2">
                  <c:v>愛知県</c:v>
                </c:pt>
                <c:pt idx="3">
                  <c:v>大阪府</c:v>
                </c:pt>
                <c:pt idx="4">
                  <c:v>男性</c:v>
                </c:pt>
                <c:pt idx="5">
                  <c:v>女性</c:v>
                </c:pt>
                <c:pt idx="6">
                  <c:v>20代</c:v>
                </c:pt>
                <c:pt idx="7">
                  <c:v>30代</c:v>
                </c:pt>
                <c:pt idx="8">
                  <c:v>40代</c:v>
                </c:pt>
                <c:pt idx="9">
                  <c:v>50代</c:v>
                </c:pt>
                <c:pt idx="10">
                  <c:v>60代</c:v>
                </c:pt>
                <c:pt idx="11">
                  <c:v>70代以上</c:v>
                </c:pt>
              </c:strCache>
            </c:strRef>
          </c:cat>
          <c:val>
            <c:numRef>
              <c:f>喫食時間!$L$2:$L$13</c:f>
              <c:numCache>
                <c:formatCode>0.0_ </c:formatCode>
                <c:ptCount val="12"/>
                <c:pt idx="0">
                  <c:v>71.428571428571388</c:v>
                </c:pt>
                <c:pt idx="1">
                  <c:v>64.197530864197532</c:v>
                </c:pt>
                <c:pt idx="2">
                  <c:v>80.555555555555458</c:v>
                </c:pt>
                <c:pt idx="3">
                  <c:v>76.470588235294088</c:v>
                </c:pt>
                <c:pt idx="4">
                  <c:v>73.214285714285722</c:v>
                </c:pt>
                <c:pt idx="5">
                  <c:v>69.642857142856954</c:v>
                </c:pt>
                <c:pt idx="6">
                  <c:v>74.074074074074048</c:v>
                </c:pt>
                <c:pt idx="7">
                  <c:v>67.241379310344811</c:v>
                </c:pt>
                <c:pt idx="8">
                  <c:v>65.517241379310491</c:v>
                </c:pt>
                <c:pt idx="9">
                  <c:v>82.758620689655316</c:v>
                </c:pt>
                <c:pt idx="10">
                  <c:v>68.518518518518519</c:v>
                </c:pt>
                <c:pt idx="11">
                  <c:v>70.370370370370168</c:v>
                </c:pt>
              </c:numCache>
            </c:numRef>
          </c:val>
        </c:ser>
        <c:ser>
          <c:idx val="1"/>
          <c:order val="1"/>
          <c:tx>
            <c:strRef>
              <c:f>喫食時間!$M$1</c:f>
              <c:strCache>
                <c:ptCount val="1"/>
                <c:pt idx="0">
                  <c:v>そば</c:v>
                </c:pt>
              </c:strCache>
            </c:strRef>
          </c:tx>
          <c:dLbls>
            <c:txPr>
              <a:bodyPr/>
              <a:lstStyle/>
              <a:p>
                <a:pPr>
                  <a:defRPr b="1">
                    <a:solidFill>
                      <a:schemeClr val="bg1"/>
                    </a:solidFill>
                  </a:defRPr>
                </a:pPr>
                <a:endParaRPr lang="ja-JP"/>
              </a:p>
            </c:txPr>
            <c:showVal val="1"/>
          </c:dLbls>
          <c:cat>
            <c:strRef>
              <c:f>喫食時間!$K$2:$K$13</c:f>
              <c:strCache>
                <c:ptCount val="12"/>
                <c:pt idx="0">
                  <c:v>全体</c:v>
                </c:pt>
                <c:pt idx="1">
                  <c:v>東京都</c:v>
                </c:pt>
                <c:pt idx="2">
                  <c:v>愛知県</c:v>
                </c:pt>
                <c:pt idx="3">
                  <c:v>大阪府</c:v>
                </c:pt>
                <c:pt idx="4">
                  <c:v>男性</c:v>
                </c:pt>
                <c:pt idx="5">
                  <c:v>女性</c:v>
                </c:pt>
                <c:pt idx="6">
                  <c:v>20代</c:v>
                </c:pt>
                <c:pt idx="7">
                  <c:v>30代</c:v>
                </c:pt>
                <c:pt idx="8">
                  <c:v>40代</c:v>
                </c:pt>
                <c:pt idx="9">
                  <c:v>50代</c:v>
                </c:pt>
                <c:pt idx="10">
                  <c:v>60代</c:v>
                </c:pt>
                <c:pt idx="11">
                  <c:v>70代以上</c:v>
                </c:pt>
              </c:strCache>
            </c:strRef>
          </c:cat>
          <c:val>
            <c:numRef>
              <c:f>喫食時間!$M$2:$M$13</c:f>
              <c:numCache>
                <c:formatCode>0.0_ </c:formatCode>
                <c:ptCount val="12"/>
                <c:pt idx="0">
                  <c:v>4.7619047619047619</c:v>
                </c:pt>
                <c:pt idx="1">
                  <c:v>7.4074074074074066</c:v>
                </c:pt>
                <c:pt idx="2">
                  <c:v>1.3888888888888906</c:v>
                </c:pt>
                <c:pt idx="3">
                  <c:v>2.9411764705882337</c:v>
                </c:pt>
                <c:pt idx="4">
                  <c:v>3.5714285714285707</c:v>
                </c:pt>
                <c:pt idx="5">
                  <c:v>5.9523809523809446</c:v>
                </c:pt>
                <c:pt idx="6">
                  <c:v>0</c:v>
                </c:pt>
                <c:pt idx="7">
                  <c:v>6.8965517241379306</c:v>
                </c:pt>
                <c:pt idx="8">
                  <c:v>0</c:v>
                </c:pt>
                <c:pt idx="9">
                  <c:v>3.4482758620689653</c:v>
                </c:pt>
                <c:pt idx="10">
                  <c:v>9.2592592592592791</c:v>
                </c:pt>
                <c:pt idx="11">
                  <c:v>9.2592592592592791</c:v>
                </c:pt>
              </c:numCache>
            </c:numRef>
          </c:val>
        </c:ser>
        <c:ser>
          <c:idx val="2"/>
          <c:order val="2"/>
          <c:tx>
            <c:strRef>
              <c:f>喫食時間!$N$1</c:f>
              <c:strCache>
                <c:ptCount val="1"/>
                <c:pt idx="0">
                  <c:v>ラーメン</c:v>
                </c:pt>
              </c:strCache>
            </c:strRef>
          </c:tx>
          <c:dLbls>
            <c:txPr>
              <a:bodyPr/>
              <a:lstStyle/>
              <a:p>
                <a:pPr>
                  <a:defRPr b="1">
                    <a:solidFill>
                      <a:schemeClr val="bg1"/>
                    </a:solidFill>
                  </a:defRPr>
                </a:pPr>
                <a:endParaRPr lang="ja-JP"/>
              </a:p>
            </c:txPr>
            <c:showVal val="1"/>
          </c:dLbls>
          <c:cat>
            <c:strRef>
              <c:f>喫食時間!$K$2:$K$13</c:f>
              <c:strCache>
                <c:ptCount val="12"/>
                <c:pt idx="0">
                  <c:v>全体</c:v>
                </c:pt>
                <c:pt idx="1">
                  <c:v>東京都</c:v>
                </c:pt>
                <c:pt idx="2">
                  <c:v>愛知県</c:v>
                </c:pt>
                <c:pt idx="3">
                  <c:v>大阪府</c:v>
                </c:pt>
                <c:pt idx="4">
                  <c:v>男性</c:v>
                </c:pt>
                <c:pt idx="5">
                  <c:v>女性</c:v>
                </c:pt>
                <c:pt idx="6">
                  <c:v>20代</c:v>
                </c:pt>
                <c:pt idx="7">
                  <c:v>30代</c:v>
                </c:pt>
                <c:pt idx="8">
                  <c:v>40代</c:v>
                </c:pt>
                <c:pt idx="9">
                  <c:v>50代</c:v>
                </c:pt>
                <c:pt idx="10">
                  <c:v>60代</c:v>
                </c:pt>
                <c:pt idx="11">
                  <c:v>70代以上</c:v>
                </c:pt>
              </c:strCache>
            </c:strRef>
          </c:cat>
          <c:val>
            <c:numRef>
              <c:f>喫食時間!$N$2:$N$13</c:f>
              <c:numCache>
                <c:formatCode>0.0_ </c:formatCode>
                <c:ptCount val="12"/>
                <c:pt idx="0">
                  <c:v>10.119047619047642</c:v>
                </c:pt>
                <c:pt idx="1">
                  <c:v>11.72839506172838</c:v>
                </c:pt>
                <c:pt idx="2">
                  <c:v>2.7777777777777852</c:v>
                </c:pt>
                <c:pt idx="3">
                  <c:v>12.745098039215685</c:v>
                </c:pt>
                <c:pt idx="4">
                  <c:v>12.5</c:v>
                </c:pt>
                <c:pt idx="5">
                  <c:v>7.7380952380952355</c:v>
                </c:pt>
                <c:pt idx="6">
                  <c:v>12.962962962962974</c:v>
                </c:pt>
                <c:pt idx="7">
                  <c:v>10.344827586206897</c:v>
                </c:pt>
                <c:pt idx="8">
                  <c:v>8.6206896551724146</c:v>
                </c:pt>
                <c:pt idx="9">
                  <c:v>6.8965517241379306</c:v>
                </c:pt>
                <c:pt idx="10">
                  <c:v>11.111111111111091</c:v>
                </c:pt>
                <c:pt idx="11">
                  <c:v>11.111111111111091</c:v>
                </c:pt>
              </c:numCache>
            </c:numRef>
          </c:val>
        </c:ser>
        <c:ser>
          <c:idx val="3"/>
          <c:order val="3"/>
          <c:tx>
            <c:strRef>
              <c:f>喫食時間!$O$1</c:f>
              <c:strCache>
                <c:ptCount val="1"/>
                <c:pt idx="0">
                  <c:v>スパゲティ</c:v>
                </c:pt>
              </c:strCache>
            </c:strRef>
          </c:tx>
          <c:dLbls>
            <c:txPr>
              <a:bodyPr/>
              <a:lstStyle/>
              <a:p>
                <a:pPr>
                  <a:defRPr b="1">
                    <a:solidFill>
                      <a:schemeClr val="bg1"/>
                    </a:solidFill>
                  </a:defRPr>
                </a:pPr>
                <a:endParaRPr lang="ja-JP"/>
              </a:p>
            </c:txPr>
            <c:showVal val="1"/>
          </c:dLbls>
          <c:cat>
            <c:strRef>
              <c:f>喫食時間!$K$2:$K$13</c:f>
              <c:strCache>
                <c:ptCount val="12"/>
                <c:pt idx="0">
                  <c:v>全体</c:v>
                </c:pt>
                <c:pt idx="1">
                  <c:v>東京都</c:v>
                </c:pt>
                <c:pt idx="2">
                  <c:v>愛知県</c:v>
                </c:pt>
                <c:pt idx="3">
                  <c:v>大阪府</c:v>
                </c:pt>
                <c:pt idx="4">
                  <c:v>男性</c:v>
                </c:pt>
                <c:pt idx="5">
                  <c:v>女性</c:v>
                </c:pt>
                <c:pt idx="6">
                  <c:v>20代</c:v>
                </c:pt>
                <c:pt idx="7">
                  <c:v>30代</c:v>
                </c:pt>
                <c:pt idx="8">
                  <c:v>40代</c:v>
                </c:pt>
                <c:pt idx="9">
                  <c:v>50代</c:v>
                </c:pt>
                <c:pt idx="10">
                  <c:v>60代</c:v>
                </c:pt>
                <c:pt idx="11">
                  <c:v>70代以上</c:v>
                </c:pt>
              </c:strCache>
            </c:strRef>
          </c:cat>
          <c:val>
            <c:numRef>
              <c:f>喫食時間!$O$2:$O$13</c:f>
              <c:numCache>
                <c:formatCode>0.0_ </c:formatCode>
                <c:ptCount val="12"/>
                <c:pt idx="0">
                  <c:v>12.797619047619047</c:v>
                </c:pt>
                <c:pt idx="1">
                  <c:v>16.049382716049383</c:v>
                </c:pt>
                <c:pt idx="2">
                  <c:v>13.888888888888889</c:v>
                </c:pt>
                <c:pt idx="3">
                  <c:v>6.8627450980392091</c:v>
                </c:pt>
                <c:pt idx="4">
                  <c:v>10.714285714285714</c:v>
                </c:pt>
                <c:pt idx="5">
                  <c:v>14.880952380952381</c:v>
                </c:pt>
                <c:pt idx="6">
                  <c:v>12.962962962962974</c:v>
                </c:pt>
                <c:pt idx="7">
                  <c:v>15.517241379310345</c:v>
                </c:pt>
                <c:pt idx="8">
                  <c:v>24.137931034482801</c:v>
                </c:pt>
                <c:pt idx="9">
                  <c:v>6.8965517241379306</c:v>
                </c:pt>
                <c:pt idx="10">
                  <c:v>11.111111111111091</c:v>
                </c:pt>
                <c:pt idx="11">
                  <c:v>5.5555555555555438</c:v>
                </c:pt>
              </c:numCache>
            </c:numRef>
          </c:val>
        </c:ser>
        <c:ser>
          <c:idx val="4"/>
          <c:order val="4"/>
          <c:tx>
            <c:strRef>
              <c:f>喫食時間!$P$1</c:f>
              <c:strCache>
                <c:ptCount val="1"/>
                <c:pt idx="0">
                  <c:v>その他</c:v>
                </c:pt>
              </c:strCache>
            </c:strRef>
          </c:tx>
          <c:dLbls>
            <c:dLbl>
              <c:idx val="0"/>
              <c:layout>
                <c:manualLayout>
                  <c:x val="2.0972189555566512E-2"/>
                  <c:y val="0"/>
                </c:manualLayout>
              </c:layout>
              <c:showVal val="1"/>
            </c:dLbl>
            <c:dLbl>
              <c:idx val="1"/>
              <c:layout>
                <c:manualLayout>
                  <c:x val="1.7976162476199858E-2"/>
                  <c:y val="0"/>
                </c:manualLayout>
              </c:layout>
              <c:showVal val="1"/>
            </c:dLbl>
            <c:dLbl>
              <c:idx val="2"/>
              <c:layout>
                <c:manualLayout>
                  <c:x val="2.3968216634933263E-2"/>
                  <c:y val="2.0126588189074013E-7"/>
                </c:manualLayout>
              </c:layout>
              <c:showVal val="1"/>
            </c:dLbl>
            <c:dLbl>
              <c:idx val="3"/>
              <c:layout>
                <c:manualLayout>
                  <c:x val="2.3968216634933148E-2"/>
                  <c:y val="2.0126588189074013E-7"/>
                </c:manualLayout>
              </c:layout>
              <c:showVal val="1"/>
            </c:dLbl>
            <c:dLbl>
              <c:idx val="4"/>
              <c:layout>
                <c:manualLayout>
                  <c:x val="1.7976162476199976E-2"/>
                  <c:y val="0"/>
                </c:manualLayout>
              </c:layout>
              <c:showVal val="1"/>
            </c:dLbl>
            <c:dLbl>
              <c:idx val="5"/>
              <c:layout>
                <c:manualLayout>
                  <c:x val="2.3968216634933263E-2"/>
                  <c:y val="0"/>
                </c:manualLayout>
              </c:layout>
              <c:showVal val="1"/>
            </c:dLbl>
            <c:dLbl>
              <c:idx val="6"/>
              <c:layout>
                <c:manualLayout>
                  <c:x val="2.0972189555566626E-2"/>
                  <c:y val="2.0126588189074013E-7"/>
                </c:manualLayout>
              </c:layout>
              <c:showVal val="1"/>
            </c:dLbl>
            <c:dLbl>
              <c:idx val="7"/>
              <c:layout>
                <c:manualLayout>
                  <c:x val="2.0972189555566626E-2"/>
                  <c:y val="-2.5556741682486177E-3"/>
                </c:manualLayout>
              </c:layout>
              <c:showVal val="1"/>
            </c:dLbl>
            <c:dLbl>
              <c:idx val="8"/>
              <c:layout>
                <c:manualLayout>
                  <c:x val="2.3968216634933148E-2"/>
                  <c:y val="-2.5560767000124E-3"/>
                </c:manualLayout>
              </c:layout>
              <c:showVal val="1"/>
            </c:dLbl>
            <c:dLbl>
              <c:idx val="9"/>
              <c:layout>
                <c:manualLayout>
                  <c:x val="2.0972189555566626E-2"/>
                  <c:y val="-2.5558754341305067E-3"/>
                </c:manualLayout>
              </c:layout>
              <c:showVal val="1"/>
            </c:dLbl>
            <c:dLbl>
              <c:idx val="10"/>
              <c:layout>
                <c:manualLayout>
                  <c:x val="1.7976162476199976E-2"/>
                  <c:y val="-2.5560767000124E-3"/>
                </c:manualLayout>
              </c:layout>
              <c:showVal val="1"/>
            </c:dLbl>
            <c:dLbl>
              <c:idx val="11"/>
              <c:layout>
                <c:manualLayout>
                  <c:x val="3.295629787303312E-2"/>
                  <c:y val="7.6686326318009777E-3"/>
                </c:manualLayout>
              </c:layout>
              <c:showVal val="1"/>
            </c:dLbl>
            <c:txPr>
              <a:bodyPr/>
              <a:lstStyle/>
              <a:p>
                <a:pPr>
                  <a:defRPr b="0">
                    <a:solidFill>
                      <a:schemeClr val="tx1"/>
                    </a:solidFill>
                  </a:defRPr>
                </a:pPr>
                <a:endParaRPr lang="ja-JP"/>
              </a:p>
            </c:txPr>
            <c:showVal val="1"/>
          </c:dLbls>
          <c:cat>
            <c:strRef>
              <c:f>喫食時間!$K$2:$K$13</c:f>
              <c:strCache>
                <c:ptCount val="12"/>
                <c:pt idx="0">
                  <c:v>全体</c:v>
                </c:pt>
                <c:pt idx="1">
                  <c:v>東京都</c:v>
                </c:pt>
                <c:pt idx="2">
                  <c:v>愛知県</c:v>
                </c:pt>
                <c:pt idx="3">
                  <c:v>大阪府</c:v>
                </c:pt>
                <c:pt idx="4">
                  <c:v>男性</c:v>
                </c:pt>
                <c:pt idx="5">
                  <c:v>女性</c:v>
                </c:pt>
                <c:pt idx="6">
                  <c:v>20代</c:v>
                </c:pt>
                <c:pt idx="7">
                  <c:v>30代</c:v>
                </c:pt>
                <c:pt idx="8">
                  <c:v>40代</c:v>
                </c:pt>
                <c:pt idx="9">
                  <c:v>50代</c:v>
                </c:pt>
                <c:pt idx="10">
                  <c:v>60代</c:v>
                </c:pt>
                <c:pt idx="11">
                  <c:v>70代以上</c:v>
                </c:pt>
              </c:strCache>
            </c:strRef>
          </c:cat>
          <c:val>
            <c:numRef>
              <c:f>喫食時間!$P$2:$P$13</c:f>
              <c:numCache>
                <c:formatCode>0.0_ </c:formatCode>
                <c:ptCount val="12"/>
                <c:pt idx="0">
                  <c:v>0.89285714285714257</c:v>
                </c:pt>
                <c:pt idx="1">
                  <c:v>0.61728395061728392</c:v>
                </c:pt>
                <c:pt idx="2">
                  <c:v>1.3888888888888906</c:v>
                </c:pt>
                <c:pt idx="3">
                  <c:v>0.98039215686274395</c:v>
                </c:pt>
                <c:pt idx="4">
                  <c:v>0</c:v>
                </c:pt>
                <c:pt idx="5">
                  <c:v>1.7857142857142831</c:v>
                </c:pt>
                <c:pt idx="6">
                  <c:v>0</c:v>
                </c:pt>
                <c:pt idx="7">
                  <c:v>0</c:v>
                </c:pt>
                <c:pt idx="8">
                  <c:v>1.7241379310344827</c:v>
                </c:pt>
                <c:pt idx="9">
                  <c:v>0</c:v>
                </c:pt>
                <c:pt idx="10">
                  <c:v>0</c:v>
                </c:pt>
                <c:pt idx="11">
                  <c:v>3.7037037037037042</c:v>
                </c:pt>
              </c:numCache>
            </c:numRef>
          </c:val>
        </c:ser>
        <c:dLbls>
          <c:showVal val="1"/>
        </c:dLbls>
        <c:gapWidth val="75"/>
        <c:overlap val="100"/>
        <c:axId val="173986176"/>
        <c:axId val="173987712"/>
      </c:barChart>
      <c:catAx>
        <c:axId val="173986176"/>
        <c:scaling>
          <c:orientation val="maxMin"/>
        </c:scaling>
        <c:axPos val="l"/>
        <c:majorTickMark val="none"/>
        <c:tickLblPos val="nextTo"/>
        <c:crossAx val="173987712"/>
        <c:crosses val="autoZero"/>
        <c:auto val="1"/>
        <c:lblAlgn val="ctr"/>
        <c:lblOffset val="100"/>
      </c:catAx>
      <c:valAx>
        <c:axId val="173987712"/>
        <c:scaling>
          <c:orientation val="minMax"/>
        </c:scaling>
        <c:axPos val="t"/>
        <c:majorGridlines/>
        <c:numFmt formatCode="0%" sourceLinked="1"/>
        <c:majorTickMark val="none"/>
        <c:tickLblPos val="nextTo"/>
        <c:crossAx val="173986176"/>
        <c:crosses val="autoZero"/>
        <c:crossBetween val="between"/>
      </c:valAx>
    </c:plotArea>
    <c:legend>
      <c:legendPos val="b"/>
      <c:layout/>
    </c:legend>
    <c:plotVisOnly val="1"/>
  </c:chart>
  <c:txPr>
    <a:bodyPr/>
    <a:lstStyle/>
    <a:p>
      <a:pPr>
        <a:defRPr sz="800"/>
      </a:pPr>
      <a:endParaRPr lang="ja-JP"/>
    </a:p>
  </c:txPr>
  <c:externalData r:id="rId1"/>
</c:chartSpace>
</file>

<file path=ppt/charts/chart26.xml><?xml version="1.0" encoding="utf-8"?>
<c:chartSpace xmlns:c="http://schemas.openxmlformats.org/drawingml/2006/chart" xmlns:a="http://schemas.openxmlformats.org/drawingml/2006/main" xmlns:r="http://schemas.openxmlformats.org/officeDocument/2006/relationships">
  <c:date1904 val="1"/>
  <c:lang val="ja-JP"/>
  <c:chart>
    <c:autoTitleDeleted val="1"/>
    <c:plotArea>
      <c:layout/>
      <c:pieChart>
        <c:varyColors val="1"/>
        <c:ser>
          <c:idx val="0"/>
          <c:order val="0"/>
          <c:dLbls>
            <c:dLbl>
              <c:idx val="4"/>
              <c:layout>
                <c:manualLayout>
                  <c:x val="1.7784033034518063E-2"/>
                  <c:y val="0.11959287531806616"/>
                </c:manualLayout>
              </c:layout>
              <c:showCatName val="1"/>
              <c:showPercent val="1"/>
            </c:dLbl>
            <c:txPr>
              <a:bodyPr/>
              <a:lstStyle/>
              <a:p>
                <a:pPr>
                  <a:defRPr b="1">
                    <a:solidFill>
                      <a:schemeClr val="bg1"/>
                    </a:solidFill>
                  </a:defRPr>
                </a:pPr>
                <a:endParaRPr lang="ja-JP"/>
              </a:p>
            </c:txPr>
            <c:showCatName val="1"/>
            <c:showPercent val="1"/>
            <c:showLeaderLines val="1"/>
          </c:dLbls>
          <c:cat>
            <c:strRef>
              <c:f>Sheet7!$B$2:$B$6</c:f>
              <c:strCache>
                <c:ptCount val="5"/>
                <c:pt idx="0">
                  <c:v>うどん </c:v>
                </c:pt>
                <c:pt idx="1">
                  <c:v>そば </c:v>
                </c:pt>
                <c:pt idx="2">
                  <c:v>ラーメン </c:v>
                </c:pt>
                <c:pt idx="3">
                  <c:v>スパゲティ </c:v>
                </c:pt>
                <c:pt idx="4">
                  <c:v>その他 </c:v>
                </c:pt>
              </c:strCache>
            </c:strRef>
          </c:cat>
          <c:val>
            <c:numRef>
              <c:f>Sheet7!$C$2:$C$6</c:f>
              <c:numCache>
                <c:formatCode>General</c:formatCode>
                <c:ptCount val="5"/>
                <c:pt idx="0">
                  <c:v>71.400000000000006</c:v>
                </c:pt>
                <c:pt idx="1">
                  <c:v>4.8</c:v>
                </c:pt>
                <c:pt idx="2">
                  <c:v>10.1</c:v>
                </c:pt>
                <c:pt idx="3">
                  <c:v>12.8</c:v>
                </c:pt>
                <c:pt idx="4">
                  <c:v>0.9</c:v>
                </c:pt>
              </c:numCache>
            </c:numRef>
          </c:val>
        </c:ser>
        <c:dLbls>
          <c:showCatName val="1"/>
          <c:showPercent val="1"/>
        </c:dLbls>
        <c:firstSliceAng val="0"/>
      </c:pieChart>
    </c:plotArea>
    <c:plotVisOnly val="1"/>
  </c:chart>
  <c:externalData r:id="rId1"/>
</c:chartSpace>
</file>

<file path=ppt/charts/chart27.xml><?xml version="1.0" encoding="utf-8"?>
<c:chartSpace xmlns:c="http://schemas.openxmlformats.org/drawingml/2006/chart" xmlns:a="http://schemas.openxmlformats.org/drawingml/2006/main" xmlns:r="http://schemas.openxmlformats.org/officeDocument/2006/relationships">
  <c:lang val="ja-JP"/>
  <c:chart>
    <c:autoTitleDeleted val="1"/>
    <c:plotArea>
      <c:layout/>
      <c:barChart>
        <c:barDir val="col"/>
        <c:grouping val="clustered"/>
        <c:ser>
          <c:idx val="0"/>
          <c:order val="0"/>
          <c:tx>
            <c:strRef>
              <c:f>Sheet9!$B$22</c:f>
              <c:strCache>
                <c:ptCount val="1"/>
                <c:pt idx="0">
                  <c:v>朝食</c:v>
                </c:pt>
              </c:strCache>
            </c:strRef>
          </c:tx>
          <c:cat>
            <c:strRef>
              <c:f>Sheet9!$C$21:$F$21</c:f>
              <c:strCache>
                <c:ptCount val="4"/>
                <c:pt idx="0">
                  <c:v>うどん</c:v>
                </c:pt>
                <c:pt idx="1">
                  <c:v>そば</c:v>
                </c:pt>
                <c:pt idx="2">
                  <c:v>ラーメン</c:v>
                </c:pt>
                <c:pt idx="3">
                  <c:v>スパゲティ</c:v>
                </c:pt>
              </c:strCache>
            </c:strRef>
          </c:cat>
          <c:val>
            <c:numRef>
              <c:f>Sheet9!$C$22:$F$22</c:f>
              <c:numCache>
                <c:formatCode>0.0_);[Red]\(0.0\)</c:formatCode>
                <c:ptCount val="4"/>
                <c:pt idx="0">
                  <c:v>8</c:v>
                </c:pt>
                <c:pt idx="1">
                  <c:v>2.0833333333333344</c:v>
                </c:pt>
                <c:pt idx="2">
                  <c:v>0.59523809523809523</c:v>
                </c:pt>
                <c:pt idx="3">
                  <c:v>2.0833333333333344</c:v>
                </c:pt>
              </c:numCache>
            </c:numRef>
          </c:val>
        </c:ser>
        <c:ser>
          <c:idx val="1"/>
          <c:order val="1"/>
          <c:tx>
            <c:strRef>
              <c:f>Sheet9!$B$23</c:f>
              <c:strCache>
                <c:ptCount val="1"/>
                <c:pt idx="0">
                  <c:v>昼食</c:v>
                </c:pt>
              </c:strCache>
            </c:strRef>
          </c:tx>
          <c:cat>
            <c:strRef>
              <c:f>Sheet9!$C$21:$F$21</c:f>
              <c:strCache>
                <c:ptCount val="4"/>
                <c:pt idx="0">
                  <c:v>うどん</c:v>
                </c:pt>
                <c:pt idx="1">
                  <c:v>そば</c:v>
                </c:pt>
                <c:pt idx="2">
                  <c:v>ラーメン</c:v>
                </c:pt>
                <c:pt idx="3">
                  <c:v>スパゲティ</c:v>
                </c:pt>
              </c:strCache>
            </c:strRef>
          </c:cat>
          <c:val>
            <c:numRef>
              <c:f>Sheet9!$C$23:$F$23</c:f>
              <c:numCache>
                <c:formatCode>0.0_);[Red]\(0.0\)</c:formatCode>
                <c:ptCount val="4"/>
                <c:pt idx="0">
                  <c:v>66</c:v>
                </c:pt>
                <c:pt idx="1">
                  <c:v>38.988095238095262</c:v>
                </c:pt>
                <c:pt idx="2">
                  <c:v>44.94047619047619</c:v>
                </c:pt>
                <c:pt idx="3">
                  <c:v>43.452380952380956</c:v>
                </c:pt>
              </c:numCache>
            </c:numRef>
          </c:val>
        </c:ser>
        <c:ser>
          <c:idx val="2"/>
          <c:order val="2"/>
          <c:tx>
            <c:strRef>
              <c:f>Sheet9!$B$24</c:f>
              <c:strCache>
                <c:ptCount val="1"/>
                <c:pt idx="0">
                  <c:v>夕食</c:v>
                </c:pt>
              </c:strCache>
            </c:strRef>
          </c:tx>
          <c:cat>
            <c:strRef>
              <c:f>Sheet9!$C$21:$F$21</c:f>
              <c:strCache>
                <c:ptCount val="4"/>
                <c:pt idx="0">
                  <c:v>うどん</c:v>
                </c:pt>
                <c:pt idx="1">
                  <c:v>そば</c:v>
                </c:pt>
                <c:pt idx="2">
                  <c:v>ラーメン</c:v>
                </c:pt>
                <c:pt idx="3">
                  <c:v>スパゲティ</c:v>
                </c:pt>
              </c:strCache>
            </c:strRef>
          </c:cat>
          <c:val>
            <c:numRef>
              <c:f>Sheet9!$C$24:$F$24</c:f>
              <c:numCache>
                <c:formatCode>0.0_);[Red]\(0.0\)</c:formatCode>
                <c:ptCount val="4"/>
                <c:pt idx="0">
                  <c:v>43</c:v>
                </c:pt>
                <c:pt idx="1">
                  <c:v>15.476190476190473</c:v>
                </c:pt>
                <c:pt idx="2">
                  <c:v>20.238095238095227</c:v>
                </c:pt>
                <c:pt idx="3">
                  <c:v>22.023809523809533</c:v>
                </c:pt>
              </c:numCache>
            </c:numRef>
          </c:val>
        </c:ser>
        <c:ser>
          <c:idx val="3"/>
          <c:order val="3"/>
          <c:tx>
            <c:strRef>
              <c:f>Sheet9!$B$25</c:f>
              <c:strCache>
                <c:ptCount val="1"/>
                <c:pt idx="0">
                  <c:v>夜食</c:v>
                </c:pt>
              </c:strCache>
            </c:strRef>
          </c:tx>
          <c:cat>
            <c:strRef>
              <c:f>Sheet9!$C$21:$F$21</c:f>
              <c:strCache>
                <c:ptCount val="4"/>
                <c:pt idx="0">
                  <c:v>うどん</c:v>
                </c:pt>
                <c:pt idx="1">
                  <c:v>そば</c:v>
                </c:pt>
                <c:pt idx="2">
                  <c:v>ラーメン</c:v>
                </c:pt>
                <c:pt idx="3">
                  <c:v>スパゲティ</c:v>
                </c:pt>
              </c:strCache>
            </c:strRef>
          </c:cat>
          <c:val>
            <c:numRef>
              <c:f>Sheet9!$C$25:$F$25</c:f>
              <c:numCache>
                <c:formatCode>0.0_);[Red]\(0.0\)</c:formatCode>
                <c:ptCount val="4"/>
                <c:pt idx="0">
                  <c:v>23</c:v>
                </c:pt>
                <c:pt idx="1">
                  <c:v>7.4404761904761934</c:v>
                </c:pt>
                <c:pt idx="2">
                  <c:v>7.4404761904761934</c:v>
                </c:pt>
                <c:pt idx="3">
                  <c:v>4.1666666666666661</c:v>
                </c:pt>
              </c:numCache>
            </c:numRef>
          </c:val>
        </c:ser>
        <c:ser>
          <c:idx val="4"/>
          <c:order val="4"/>
          <c:tx>
            <c:strRef>
              <c:f>Sheet9!$B$26</c:f>
              <c:strCache>
                <c:ptCount val="1"/>
                <c:pt idx="0">
                  <c:v>間食</c:v>
                </c:pt>
              </c:strCache>
            </c:strRef>
          </c:tx>
          <c:cat>
            <c:strRef>
              <c:f>Sheet9!$C$21:$F$21</c:f>
              <c:strCache>
                <c:ptCount val="4"/>
                <c:pt idx="0">
                  <c:v>うどん</c:v>
                </c:pt>
                <c:pt idx="1">
                  <c:v>そば</c:v>
                </c:pt>
                <c:pt idx="2">
                  <c:v>ラーメン</c:v>
                </c:pt>
                <c:pt idx="3">
                  <c:v>スパゲティ</c:v>
                </c:pt>
              </c:strCache>
            </c:strRef>
          </c:cat>
          <c:val>
            <c:numRef>
              <c:f>Sheet9!$C$26:$F$26</c:f>
              <c:numCache>
                <c:formatCode>0.0_);[Red]\(0.0\)</c:formatCode>
                <c:ptCount val="4"/>
                <c:pt idx="0">
                  <c:v>12.5</c:v>
                </c:pt>
                <c:pt idx="1">
                  <c:v>3.2738095238095237</c:v>
                </c:pt>
                <c:pt idx="2">
                  <c:v>2.9761904761904758</c:v>
                </c:pt>
                <c:pt idx="3">
                  <c:v>1.7857142857142847</c:v>
                </c:pt>
              </c:numCache>
            </c:numRef>
          </c:val>
        </c:ser>
        <c:ser>
          <c:idx val="5"/>
          <c:order val="5"/>
          <c:tx>
            <c:strRef>
              <c:f>Sheet9!$B$27</c:f>
              <c:strCache>
                <c:ptCount val="1"/>
                <c:pt idx="0">
                  <c:v>食べない</c:v>
                </c:pt>
              </c:strCache>
            </c:strRef>
          </c:tx>
          <c:cat>
            <c:strRef>
              <c:f>Sheet9!$C$21:$F$21</c:f>
              <c:strCache>
                <c:ptCount val="4"/>
                <c:pt idx="0">
                  <c:v>うどん</c:v>
                </c:pt>
                <c:pt idx="1">
                  <c:v>そば</c:v>
                </c:pt>
                <c:pt idx="2">
                  <c:v>ラーメン</c:v>
                </c:pt>
                <c:pt idx="3">
                  <c:v>スパゲティ</c:v>
                </c:pt>
              </c:strCache>
            </c:strRef>
          </c:cat>
          <c:val>
            <c:numRef>
              <c:f>Sheet9!$C$27:$F$27</c:f>
              <c:numCache>
                <c:formatCode>0.0_);[Red]\(0.0\)</c:formatCode>
                <c:ptCount val="4"/>
                <c:pt idx="0">
                  <c:v>2</c:v>
                </c:pt>
                <c:pt idx="1">
                  <c:v>46.428571428571459</c:v>
                </c:pt>
                <c:pt idx="2">
                  <c:v>39.880952380952387</c:v>
                </c:pt>
                <c:pt idx="3">
                  <c:v>41.071428571428541</c:v>
                </c:pt>
              </c:numCache>
            </c:numRef>
          </c:val>
        </c:ser>
        <c:dLbls>
          <c:showVal val="1"/>
        </c:dLbls>
        <c:gapWidth val="75"/>
        <c:axId val="174323584"/>
        <c:axId val="174325120"/>
      </c:barChart>
      <c:catAx>
        <c:axId val="174323584"/>
        <c:scaling>
          <c:orientation val="minMax"/>
        </c:scaling>
        <c:axPos val="b"/>
        <c:majorTickMark val="none"/>
        <c:tickLblPos val="nextTo"/>
        <c:crossAx val="174325120"/>
        <c:crosses val="autoZero"/>
        <c:auto val="1"/>
        <c:lblAlgn val="ctr"/>
        <c:lblOffset val="100"/>
      </c:catAx>
      <c:valAx>
        <c:axId val="174325120"/>
        <c:scaling>
          <c:orientation val="minMax"/>
        </c:scaling>
        <c:axPos val="l"/>
        <c:majorGridlines>
          <c:spPr>
            <a:ln>
              <a:prstDash val="sysDot"/>
            </a:ln>
          </c:spPr>
        </c:majorGridlines>
        <c:numFmt formatCode="0.0_);[Red]\(0.0\)" sourceLinked="1"/>
        <c:majorTickMark val="none"/>
        <c:tickLblPos val="nextTo"/>
        <c:crossAx val="174323584"/>
        <c:crosses val="autoZero"/>
        <c:crossBetween val="between"/>
      </c:valAx>
    </c:plotArea>
    <c:legend>
      <c:legendPos val="b"/>
      <c:layout/>
    </c:legend>
    <c:plotVisOnly val="1"/>
  </c:chart>
  <c:txPr>
    <a:bodyPr/>
    <a:lstStyle/>
    <a:p>
      <a:pPr>
        <a:defRPr sz="900"/>
      </a:pPr>
      <a:endParaRPr lang="ja-JP"/>
    </a:p>
  </c:txPr>
  <c:externalData r:id="rId1"/>
</c:chartSpace>
</file>

<file path=ppt/charts/chart28.xml><?xml version="1.0" encoding="utf-8"?>
<c:chartSpace xmlns:c="http://schemas.openxmlformats.org/drawingml/2006/chart" xmlns:a="http://schemas.openxmlformats.org/drawingml/2006/main" xmlns:r="http://schemas.openxmlformats.org/officeDocument/2006/relationships">
  <c:lang val="ja-JP"/>
  <c:chart>
    <c:autoTitleDeleted val="1"/>
    <c:plotArea>
      <c:layout/>
      <c:barChart>
        <c:barDir val="bar"/>
        <c:grouping val="percentStacked"/>
        <c:ser>
          <c:idx val="0"/>
          <c:order val="0"/>
          <c:tx>
            <c:strRef>
              <c:f>Sheet9!$K$7</c:f>
              <c:strCache>
                <c:ptCount val="1"/>
                <c:pt idx="0">
                  <c:v>冷凍素材めん</c:v>
                </c:pt>
              </c:strCache>
            </c:strRef>
          </c:tx>
          <c:dLbls>
            <c:txPr>
              <a:bodyPr/>
              <a:lstStyle/>
              <a:p>
                <a:pPr>
                  <a:defRPr b="1">
                    <a:solidFill>
                      <a:schemeClr val="bg1"/>
                    </a:solidFill>
                  </a:defRPr>
                </a:pPr>
                <a:endParaRPr lang="ja-JP"/>
              </a:p>
            </c:txPr>
            <c:showVal val="1"/>
          </c:dLbls>
          <c:cat>
            <c:strRef>
              <c:f>Sheet9!$J$8:$J$19</c:f>
              <c:strCache>
                <c:ptCount val="12"/>
                <c:pt idx="0">
                  <c:v>全体</c:v>
                </c:pt>
                <c:pt idx="1">
                  <c:v>東京都</c:v>
                </c:pt>
                <c:pt idx="2">
                  <c:v>愛知県</c:v>
                </c:pt>
                <c:pt idx="3">
                  <c:v>大阪府</c:v>
                </c:pt>
                <c:pt idx="4">
                  <c:v>男性</c:v>
                </c:pt>
                <c:pt idx="5">
                  <c:v>女性</c:v>
                </c:pt>
                <c:pt idx="6">
                  <c:v>20代</c:v>
                </c:pt>
                <c:pt idx="7">
                  <c:v>30代</c:v>
                </c:pt>
                <c:pt idx="8">
                  <c:v>40代</c:v>
                </c:pt>
                <c:pt idx="9">
                  <c:v>50代</c:v>
                </c:pt>
                <c:pt idx="10">
                  <c:v>60代</c:v>
                </c:pt>
                <c:pt idx="11">
                  <c:v>70代以上</c:v>
                </c:pt>
              </c:strCache>
            </c:strRef>
          </c:cat>
          <c:val>
            <c:numRef>
              <c:f>Sheet9!$K$8:$K$19</c:f>
              <c:numCache>
                <c:formatCode>0.0_ </c:formatCode>
                <c:ptCount val="12"/>
                <c:pt idx="0">
                  <c:v>63.988095238095262</c:v>
                </c:pt>
                <c:pt idx="1">
                  <c:v>62.345679012345613</c:v>
                </c:pt>
                <c:pt idx="2">
                  <c:v>59.722222222222278</c:v>
                </c:pt>
                <c:pt idx="3">
                  <c:v>69.607843137254704</c:v>
                </c:pt>
                <c:pt idx="4">
                  <c:v>61.30952380952381</c:v>
                </c:pt>
                <c:pt idx="5">
                  <c:v>66.666666666666657</c:v>
                </c:pt>
                <c:pt idx="6">
                  <c:v>64.81481481481481</c:v>
                </c:pt>
                <c:pt idx="7">
                  <c:v>58.620689655172342</c:v>
                </c:pt>
                <c:pt idx="8">
                  <c:v>60.344827586206762</c:v>
                </c:pt>
                <c:pt idx="9">
                  <c:v>72.41379310344827</c:v>
                </c:pt>
                <c:pt idx="10">
                  <c:v>66.666666666666657</c:v>
                </c:pt>
                <c:pt idx="11">
                  <c:v>61.111111111111114</c:v>
                </c:pt>
              </c:numCache>
            </c:numRef>
          </c:val>
        </c:ser>
        <c:ser>
          <c:idx val="1"/>
          <c:order val="1"/>
          <c:tx>
            <c:strRef>
              <c:f>Sheet9!$L$7</c:f>
              <c:strCache>
                <c:ptCount val="1"/>
                <c:pt idx="0">
                  <c:v>冷凍調理めん</c:v>
                </c:pt>
              </c:strCache>
            </c:strRef>
          </c:tx>
          <c:dLbls>
            <c:txPr>
              <a:bodyPr/>
              <a:lstStyle/>
              <a:p>
                <a:pPr>
                  <a:defRPr b="1">
                    <a:solidFill>
                      <a:schemeClr val="bg1"/>
                    </a:solidFill>
                  </a:defRPr>
                </a:pPr>
                <a:endParaRPr lang="ja-JP"/>
              </a:p>
            </c:txPr>
            <c:showVal val="1"/>
          </c:dLbls>
          <c:cat>
            <c:strRef>
              <c:f>Sheet9!$J$8:$J$19</c:f>
              <c:strCache>
                <c:ptCount val="12"/>
                <c:pt idx="0">
                  <c:v>全体</c:v>
                </c:pt>
                <c:pt idx="1">
                  <c:v>東京都</c:v>
                </c:pt>
                <c:pt idx="2">
                  <c:v>愛知県</c:v>
                </c:pt>
                <c:pt idx="3">
                  <c:v>大阪府</c:v>
                </c:pt>
                <c:pt idx="4">
                  <c:v>男性</c:v>
                </c:pt>
                <c:pt idx="5">
                  <c:v>女性</c:v>
                </c:pt>
                <c:pt idx="6">
                  <c:v>20代</c:v>
                </c:pt>
                <c:pt idx="7">
                  <c:v>30代</c:v>
                </c:pt>
                <c:pt idx="8">
                  <c:v>40代</c:v>
                </c:pt>
                <c:pt idx="9">
                  <c:v>50代</c:v>
                </c:pt>
                <c:pt idx="10">
                  <c:v>60代</c:v>
                </c:pt>
                <c:pt idx="11">
                  <c:v>70代以上</c:v>
                </c:pt>
              </c:strCache>
            </c:strRef>
          </c:cat>
          <c:val>
            <c:numRef>
              <c:f>Sheet9!$L$8:$L$19</c:f>
              <c:numCache>
                <c:formatCode>0.0_ </c:formatCode>
                <c:ptCount val="12"/>
                <c:pt idx="0">
                  <c:v>13.690476190476192</c:v>
                </c:pt>
                <c:pt idx="1">
                  <c:v>14.19753086419753</c:v>
                </c:pt>
                <c:pt idx="2">
                  <c:v>18.055555555555554</c:v>
                </c:pt>
                <c:pt idx="3">
                  <c:v>9.8039215686274517</c:v>
                </c:pt>
                <c:pt idx="4">
                  <c:v>10.714285714285714</c:v>
                </c:pt>
                <c:pt idx="5">
                  <c:v>16.666666666666664</c:v>
                </c:pt>
                <c:pt idx="6">
                  <c:v>14.81481481481482</c:v>
                </c:pt>
                <c:pt idx="7">
                  <c:v>18.965517241379221</c:v>
                </c:pt>
                <c:pt idx="8">
                  <c:v>20.689655172413794</c:v>
                </c:pt>
                <c:pt idx="9">
                  <c:v>6.8965517241379306</c:v>
                </c:pt>
                <c:pt idx="10">
                  <c:v>7.4074074074074066</c:v>
                </c:pt>
                <c:pt idx="11">
                  <c:v>12.962962962962974</c:v>
                </c:pt>
              </c:numCache>
            </c:numRef>
          </c:val>
        </c:ser>
        <c:ser>
          <c:idx val="2"/>
          <c:order val="2"/>
          <c:tx>
            <c:strRef>
              <c:f>Sheet9!$M$7</c:f>
              <c:strCache>
                <c:ptCount val="1"/>
                <c:pt idx="0">
                  <c:v>冷凍セットめん</c:v>
                </c:pt>
              </c:strCache>
            </c:strRef>
          </c:tx>
          <c:dLbls>
            <c:txPr>
              <a:bodyPr/>
              <a:lstStyle/>
              <a:p>
                <a:pPr>
                  <a:defRPr b="1">
                    <a:solidFill>
                      <a:schemeClr val="bg1"/>
                    </a:solidFill>
                  </a:defRPr>
                </a:pPr>
                <a:endParaRPr lang="ja-JP"/>
              </a:p>
            </c:txPr>
            <c:showVal val="1"/>
          </c:dLbls>
          <c:cat>
            <c:strRef>
              <c:f>Sheet9!$J$8:$J$19</c:f>
              <c:strCache>
                <c:ptCount val="12"/>
                <c:pt idx="0">
                  <c:v>全体</c:v>
                </c:pt>
                <c:pt idx="1">
                  <c:v>東京都</c:v>
                </c:pt>
                <c:pt idx="2">
                  <c:v>愛知県</c:v>
                </c:pt>
                <c:pt idx="3">
                  <c:v>大阪府</c:v>
                </c:pt>
                <c:pt idx="4">
                  <c:v>男性</c:v>
                </c:pt>
                <c:pt idx="5">
                  <c:v>女性</c:v>
                </c:pt>
                <c:pt idx="6">
                  <c:v>20代</c:v>
                </c:pt>
                <c:pt idx="7">
                  <c:v>30代</c:v>
                </c:pt>
                <c:pt idx="8">
                  <c:v>40代</c:v>
                </c:pt>
                <c:pt idx="9">
                  <c:v>50代</c:v>
                </c:pt>
                <c:pt idx="10">
                  <c:v>60代</c:v>
                </c:pt>
                <c:pt idx="11">
                  <c:v>70代以上</c:v>
                </c:pt>
              </c:strCache>
            </c:strRef>
          </c:cat>
          <c:val>
            <c:numRef>
              <c:f>Sheet9!$M$8:$M$19</c:f>
              <c:numCache>
                <c:formatCode>0.0_ </c:formatCode>
                <c:ptCount val="12"/>
                <c:pt idx="0">
                  <c:v>22.321428571428573</c:v>
                </c:pt>
                <c:pt idx="1">
                  <c:v>23.456790123456791</c:v>
                </c:pt>
                <c:pt idx="2">
                  <c:v>22.222222222222175</c:v>
                </c:pt>
                <c:pt idx="3">
                  <c:v>20.588235294117606</c:v>
                </c:pt>
                <c:pt idx="4">
                  <c:v>27.976190476190478</c:v>
                </c:pt>
                <c:pt idx="5">
                  <c:v>16.666666666666664</c:v>
                </c:pt>
                <c:pt idx="6">
                  <c:v>20.370370370370338</c:v>
                </c:pt>
                <c:pt idx="7">
                  <c:v>22.413793103448278</c:v>
                </c:pt>
                <c:pt idx="8">
                  <c:v>18.965517241379221</c:v>
                </c:pt>
                <c:pt idx="9">
                  <c:v>20.689655172413794</c:v>
                </c:pt>
                <c:pt idx="10">
                  <c:v>25.925925925925895</c:v>
                </c:pt>
                <c:pt idx="11">
                  <c:v>25.925925925925895</c:v>
                </c:pt>
              </c:numCache>
            </c:numRef>
          </c:val>
        </c:ser>
        <c:dLbls>
          <c:showVal val="1"/>
        </c:dLbls>
        <c:gapWidth val="75"/>
        <c:overlap val="100"/>
        <c:axId val="174360064"/>
        <c:axId val="174361600"/>
      </c:barChart>
      <c:catAx>
        <c:axId val="174360064"/>
        <c:scaling>
          <c:orientation val="maxMin"/>
        </c:scaling>
        <c:axPos val="l"/>
        <c:majorTickMark val="none"/>
        <c:tickLblPos val="nextTo"/>
        <c:crossAx val="174361600"/>
        <c:crosses val="autoZero"/>
        <c:auto val="1"/>
        <c:lblAlgn val="ctr"/>
        <c:lblOffset val="100"/>
      </c:catAx>
      <c:valAx>
        <c:axId val="174361600"/>
        <c:scaling>
          <c:orientation val="minMax"/>
        </c:scaling>
        <c:axPos val="t"/>
        <c:numFmt formatCode="0%" sourceLinked="1"/>
        <c:majorTickMark val="none"/>
        <c:tickLblPos val="nextTo"/>
        <c:crossAx val="174360064"/>
        <c:crosses val="autoZero"/>
        <c:crossBetween val="between"/>
      </c:valAx>
    </c:plotArea>
    <c:legend>
      <c:legendPos val="b"/>
      <c:layout/>
    </c:legend>
    <c:plotVisOnly val="1"/>
  </c:chart>
  <c:externalData r:id="rId1"/>
</c:chartSpace>
</file>

<file path=ppt/charts/chart29.xml><?xml version="1.0" encoding="utf-8"?>
<c:chartSpace xmlns:c="http://schemas.openxmlformats.org/drawingml/2006/chart" xmlns:a="http://schemas.openxmlformats.org/drawingml/2006/main" xmlns:r="http://schemas.openxmlformats.org/officeDocument/2006/relationships">
  <c:lang val="ja-JP"/>
  <c:chart>
    <c:plotArea>
      <c:layout/>
      <c:lineChart>
        <c:grouping val="standard"/>
        <c:ser>
          <c:idx val="0"/>
          <c:order val="0"/>
          <c:tx>
            <c:strRef>
              <c:f>喫食時間!$L$58</c:f>
              <c:strCache>
                <c:ptCount val="1"/>
                <c:pt idx="0">
                  <c:v>朝食</c:v>
                </c:pt>
              </c:strCache>
            </c:strRef>
          </c:tx>
          <c:cat>
            <c:strRef>
              <c:f>喫食時間!$K$59:$K$70</c:f>
              <c:strCache>
                <c:ptCount val="12"/>
                <c:pt idx="0">
                  <c:v>全体</c:v>
                </c:pt>
                <c:pt idx="1">
                  <c:v>東京都</c:v>
                </c:pt>
                <c:pt idx="2">
                  <c:v>愛知県</c:v>
                </c:pt>
                <c:pt idx="3">
                  <c:v>大阪府</c:v>
                </c:pt>
                <c:pt idx="4">
                  <c:v>男性</c:v>
                </c:pt>
                <c:pt idx="5">
                  <c:v>女性</c:v>
                </c:pt>
                <c:pt idx="6">
                  <c:v>20代</c:v>
                </c:pt>
                <c:pt idx="7">
                  <c:v>30代</c:v>
                </c:pt>
                <c:pt idx="8">
                  <c:v>40代</c:v>
                </c:pt>
                <c:pt idx="9">
                  <c:v>50代</c:v>
                </c:pt>
                <c:pt idx="10">
                  <c:v>60代</c:v>
                </c:pt>
                <c:pt idx="11">
                  <c:v>70代以上</c:v>
                </c:pt>
              </c:strCache>
            </c:strRef>
          </c:cat>
          <c:val>
            <c:numRef>
              <c:f>喫食時間!$L$59:$L$70</c:f>
              <c:numCache>
                <c:formatCode>0.0_ </c:formatCode>
                <c:ptCount val="12"/>
                <c:pt idx="0">
                  <c:v>4.1666666666666661</c:v>
                </c:pt>
                <c:pt idx="1">
                  <c:v>4.9382716049382811</c:v>
                </c:pt>
                <c:pt idx="2">
                  <c:v>2.7777777777777852</c:v>
                </c:pt>
                <c:pt idx="3">
                  <c:v>3.9215686274509798</c:v>
                </c:pt>
                <c:pt idx="4">
                  <c:v>1.7857142857142831</c:v>
                </c:pt>
                <c:pt idx="5">
                  <c:v>6.5476190476190466</c:v>
                </c:pt>
                <c:pt idx="6">
                  <c:v>5.5555555555555438</c:v>
                </c:pt>
                <c:pt idx="7">
                  <c:v>6.8965517241379306</c:v>
                </c:pt>
                <c:pt idx="8">
                  <c:v>10.344827586206897</c:v>
                </c:pt>
                <c:pt idx="9">
                  <c:v>1.7241379310344827</c:v>
                </c:pt>
                <c:pt idx="10">
                  <c:v>0</c:v>
                </c:pt>
                <c:pt idx="11">
                  <c:v>0</c:v>
                </c:pt>
              </c:numCache>
            </c:numRef>
          </c:val>
        </c:ser>
        <c:ser>
          <c:idx val="1"/>
          <c:order val="1"/>
          <c:tx>
            <c:strRef>
              <c:f>喫食時間!$M$58</c:f>
              <c:strCache>
                <c:ptCount val="1"/>
                <c:pt idx="0">
                  <c:v>昼食</c:v>
                </c:pt>
              </c:strCache>
            </c:strRef>
          </c:tx>
          <c:cat>
            <c:strRef>
              <c:f>喫食時間!$K$59:$K$70</c:f>
              <c:strCache>
                <c:ptCount val="12"/>
                <c:pt idx="0">
                  <c:v>全体</c:v>
                </c:pt>
                <c:pt idx="1">
                  <c:v>東京都</c:v>
                </c:pt>
                <c:pt idx="2">
                  <c:v>愛知県</c:v>
                </c:pt>
                <c:pt idx="3">
                  <c:v>大阪府</c:v>
                </c:pt>
                <c:pt idx="4">
                  <c:v>男性</c:v>
                </c:pt>
                <c:pt idx="5">
                  <c:v>女性</c:v>
                </c:pt>
                <c:pt idx="6">
                  <c:v>20代</c:v>
                </c:pt>
                <c:pt idx="7">
                  <c:v>30代</c:v>
                </c:pt>
                <c:pt idx="8">
                  <c:v>40代</c:v>
                </c:pt>
                <c:pt idx="9">
                  <c:v>50代</c:v>
                </c:pt>
                <c:pt idx="10">
                  <c:v>60代</c:v>
                </c:pt>
                <c:pt idx="11">
                  <c:v>70代以上</c:v>
                </c:pt>
              </c:strCache>
            </c:strRef>
          </c:cat>
          <c:val>
            <c:numRef>
              <c:f>喫食時間!$M$59:$M$70</c:f>
              <c:numCache>
                <c:formatCode>0.0_ </c:formatCode>
                <c:ptCount val="12"/>
                <c:pt idx="0">
                  <c:v>65.178571428571217</c:v>
                </c:pt>
                <c:pt idx="1">
                  <c:v>62.345679012345613</c:v>
                </c:pt>
                <c:pt idx="2">
                  <c:v>62.5</c:v>
                </c:pt>
                <c:pt idx="3">
                  <c:v>71.568627450980387</c:v>
                </c:pt>
                <c:pt idx="4">
                  <c:v>62.5</c:v>
                </c:pt>
                <c:pt idx="5">
                  <c:v>67.857142857142819</c:v>
                </c:pt>
                <c:pt idx="6">
                  <c:v>55.555555555555557</c:v>
                </c:pt>
                <c:pt idx="7">
                  <c:v>65.517241379310491</c:v>
                </c:pt>
                <c:pt idx="8">
                  <c:v>53.448275862068961</c:v>
                </c:pt>
                <c:pt idx="9">
                  <c:v>62.068965517241374</c:v>
                </c:pt>
                <c:pt idx="10">
                  <c:v>75.925925925925924</c:v>
                </c:pt>
                <c:pt idx="11">
                  <c:v>79.629629629629633</c:v>
                </c:pt>
              </c:numCache>
            </c:numRef>
          </c:val>
        </c:ser>
        <c:ser>
          <c:idx val="2"/>
          <c:order val="2"/>
          <c:tx>
            <c:strRef>
              <c:f>喫食時間!$N$58</c:f>
              <c:strCache>
                <c:ptCount val="1"/>
                <c:pt idx="0">
                  <c:v>夕食</c:v>
                </c:pt>
              </c:strCache>
            </c:strRef>
          </c:tx>
          <c:cat>
            <c:strRef>
              <c:f>喫食時間!$K$59:$K$70</c:f>
              <c:strCache>
                <c:ptCount val="12"/>
                <c:pt idx="0">
                  <c:v>全体</c:v>
                </c:pt>
                <c:pt idx="1">
                  <c:v>東京都</c:v>
                </c:pt>
                <c:pt idx="2">
                  <c:v>愛知県</c:v>
                </c:pt>
                <c:pt idx="3">
                  <c:v>大阪府</c:v>
                </c:pt>
                <c:pt idx="4">
                  <c:v>男性</c:v>
                </c:pt>
                <c:pt idx="5">
                  <c:v>女性</c:v>
                </c:pt>
                <c:pt idx="6">
                  <c:v>20代</c:v>
                </c:pt>
                <c:pt idx="7">
                  <c:v>30代</c:v>
                </c:pt>
                <c:pt idx="8">
                  <c:v>40代</c:v>
                </c:pt>
                <c:pt idx="9">
                  <c:v>50代</c:v>
                </c:pt>
                <c:pt idx="10">
                  <c:v>60代</c:v>
                </c:pt>
                <c:pt idx="11">
                  <c:v>70代以上</c:v>
                </c:pt>
              </c:strCache>
            </c:strRef>
          </c:cat>
          <c:val>
            <c:numRef>
              <c:f>喫食時間!$N$59:$N$70</c:f>
              <c:numCache>
                <c:formatCode>0.0_ </c:formatCode>
                <c:ptCount val="12"/>
                <c:pt idx="0">
                  <c:v>39.880952380952387</c:v>
                </c:pt>
                <c:pt idx="1">
                  <c:v>36.419753086419753</c:v>
                </c:pt>
                <c:pt idx="2">
                  <c:v>36.111111111111107</c:v>
                </c:pt>
                <c:pt idx="3">
                  <c:v>48.03921568627451</c:v>
                </c:pt>
                <c:pt idx="4">
                  <c:v>42.857142857142783</c:v>
                </c:pt>
                <c:pt idx="5">
                  <c:v>36.904761904761905</c:v>
                </c:pt>
                <c:pt idx="6">
                  <c:v>42.592592592592602</c:v>
                </c:pt>
                <c:pt idx="7">
                  <c:v>53.448275862068961</c:v>
                </c:pt>
                <c:pt idx="8">
                  <c:v>50</c:v>
                </c:pt>
                <c:pt idx="9">
                  <c:v>37.931034482758548</c:v>
                </c:pt>
                <c:pt idx="10">
                  <c:v>33.333333333333329</c:v>
                </c:pt>
                <c:pt idx="11">
                  <c:v>20.370370370370338</c:v>
                </c:pt>
              </c:numCache>
            </c:numRef>
          </c:val>
        </c:ser>
        <c:ser>
          <c:idx val="3"/>
          <c:order val="3"/>
          <c:tx>
            <c:strRef>
              <c:f>喫食時間!$O$58</c:f>
              <c:strCache>
                <c:ptCount val="1"/>
                <c:pt idx="0">
                  <c:v>夜食</c:v>
                </c:pt>
              </c:strCache>
            </c:strRef>
          </c:tx>
          <c:cat>
            <c:strRef>
              <c:f>喫食時間!$K$59:$K$70</c:f>
              <c:strCache>
                <c:ptCount val="12"/>
                <c:pt idx="0">
                  <c:v>全体</c:v>
                </c:pt>
                <c:pt idx="1">
                  <c:v>東京都</c:v>
                </c:pt>
                <c:pt idx="2">
                  <c:v>愛知県</c:v>
                </c:pt>
                <c:pt idx="3">
                  <c:v>大阪府</c:v>
                </c:pt>
                <c:pt idx="4">
                  <c:v>男性</c:v>
                </c:pt>
                <c:pt idx="5">
                  <c:v>女性</c:v>
                </c:pt>
                <c:pt idx="6">
                  <c:v>20代</c:v>
                </c:pt>
                <c:pt idx="7">
                  <c:v>30代</c:v>
                </c:pt>
                <c:pt idx="8">
                  <c:v>40代</c:v>
                </c:pt>
                <c:pt idx="9">
                  <c:v>50代</c:v>
                </c:pt>
                <c:pt idx="10">
                  <c:v>60代</c:v>
                </c:pt>
                <c:pt idx="11">
                  <c:v>70代以上</c:v>
                </c:pt>
              </c:strCache>
            </c:strRef>
          </c:cat>
          <c:val>
            <c:numRef>
              <c:f>喫食時間!$O$59:$O$70</c:f>
              <c:numCache>
                <c:formatCode>0.0_ </c:formatCode>
                <c:ptCount val="12"/>
                <c:pt idx="0">
                  <c:v>10.119047619047642</c:v>
                </c:pt>
                <c:pt idx="1">
                  <c:v>9.2592592592592791</c:v>
                </c:pt>
                <c:pt idx="2">
                  <c:v>9.7222222222222232</c:v>
                </c:pt>
                <c:pt idx="3">
                  <c:v>11.76470588235294</c:v>
                </c:pt>
                <c:pt idx="4">
                  <c:v>14.880952380952381</c:v>
                </c:pt>
                <c:pt idx="5">
                  <c:v>5.3571428571428479</c:v>
                </c:pt>
                <c:pt idx="6">
                  <c:v>20.370370370370338</c:v>
                </c:pt>
                <c:pt idx="7">
                  <c:v>13.793103448275842</c:v>
                </c:pt>
                <c:pt idx="8">
                  <c:v>15.517241379310345</c:v>
                </c:pt>
                <c:pt idx="9">
                  <c:v>6.8965517241379306</c:v>
                </c:pt>
                <c:pt idx="10">
                  <c:v>0</c:v>
                </c:pt>
                <c:pt idx="11">
                  <c:v>3.7037037037037042</c:v>
                </c:pt>
              </c:numCache>
            </c:numRef>
          </c:val>
        </c:ser>
        <c:ser>
          <c:idx val="4"/>
          <c:order val="4"/>
          <c:tx>
            <c:strRef>
              <c:f>喫食時間!$P$58</c:f>
              <c:strCache>
                <c:ptCount val="1"/>
                <c:pt idx="0">
                  <c:v>間食</c:v>
                </c:pt>
              </c:strCache>
            </c:strRef>
          </c:tx>
          <c:cat>
            <c:strRef>
              <c:f>喫食時間!$K$59:$K$70</c:f>
              <c:strCache>
                <c:ptCount val="12"/>
                <c:pt idx="0">
                  <c:v>全体</c:v>
                </c:pt>
                <c:pt idx="1">
                  <c:v>東京都</c:v>
                </c:pt>
                <c:pt idx="2">
                  <c:v>愛知県</c:v>
                </c:pt>
                <c:pt idx="3">
                  <c:v>大阪府</c:v>
                </c:pt>
                <c:pt idx="4">
                  <c:v>男性</c:v>
                </c:pt>
                <c:pt idx="5">
                  <c:v>女性</c:v>
                </c:pt>
                <c:pt idx="6">
                  <c:v>20代</c:v>
                </c:pt>
                <c:pt idx="7">
                  <c:v>30代</c:v>
                </c:pt>
                <c:pt idx="8">
                  <c:v>40代</c:v>
                </c:pt>
                <c:pt idx="9">
                  <c:v>50代</c:v>
                </c:pt>
                <c:pt idx="10">
                  <c:v>60代</c:v>
                </c:pt>
                <c:pt idx="11">
                  <c:v>70代以上</c:v>
                </c:pt>
              </c:strCache>
            </c:strRef>
          </c:cat>
          <c:val>
            <c:numRef>
              <c:f>喫食時間!$P$59:$P$70</c:f>
              <c:numCache>
                <c:formatCode>0.0_ </c:formatCode>
                <c:ptCount val="12"/>
                <c:pt idx="0">
                  <c:v>5.0595238095238093</c:v>
                </c:pt>
                <c:pt idx="1">
                  <c:v>5.5555555555555438</c:v>
                </c:pt>
                <c:pt idx="2">
                  <c:v>1.3888888888888906</c:v>
                </c:pt>
                <c:pt idx="3">
                  <c:v>6.8627450980392091</c:v>
                </c:pt>
                <c:pt idx="4">
                  <c:v>5.9523809523809446</c:v>
                </c:pt>
                <c:pt idx="5">
                  <c:v>4.1666666666666661</c:v>
                </c:pt>
                <c:pt idx="6">
                  <c:v>7.4074074074074066</c:v>
                </c:pt>
                <c:pt idx="7">
                  <c:v>6.8965517241379306</c:v>
                </c:pt>
                <c:pt idx="8">
                  <c:v>3.4482758620689653</c:v>
                </c:pt>
                <c:pt idx="9">
                  <c:v>1.7241379310344827</c:v>
                </c:pt>
                <c:pt idx="10">
                  <c:v>5.5555555555555438</c:v>
                </c:pt>
                <c:pt idx="11">
                  <c:v>5.5555555555555438</c:v>
                </c:pt>
              </c:numCache>
            </c:numRef>
          </c:val>
        </c:ser>
        <c:ser>
          <c:idx val="5"/>
          <c:order val="5"/>
          <c:tx>
            <c:strRef>
              <c:f>喫食時間!$Q$58</c:f>
              <c:strCache>
                <c:ptCount val="1"/>
                <c:pt idx="0">
                  <c:v>食べない</c:v>
                </c:pt>
              </c:strCache>
            </c:strRef>
          </c:tx>
          <c:cat>
            <c:strRef>
              <c:f>喫食時間!$K$59:$K$70</c:f>
              <c:strCache>
                <c:ptCount val="12"/>
                <c:pt idx="0">
                  <c:v>全体</c:v>
                </c:pt>
                <c:pt idx="1">
                  <c:v>東京都</c:v>
                </c:pt>
                <c:pt idx="2">
                  <c:v>愛知県</c:v>
                </c:pt>
                <c:pt idx="3">
                  <c:v>大阪府</c:v>
                </c:pt>
                <c:pt idx="4">
                  <c:v>男性</c:v>
                </c:pt>
                <c:pt idx="5">
                  <c:v>女性</c:v>
                </c:pt>
                <c:pt idx="6">
                  <c:v>20代</c:v>
                </c:pt>
                <c:pt idx="7">
                  <c:v>30代</c:v>
                </c:pt>
                <c:pt idx="8">
                  <c:v>40代</c:v>
                </c:pt>
                <c:pt idx="9">
                  <c:v>50代</c:v>
                </c:pt>
                <c:pt idx="10">
                  <c:v>60代</c:v>
                </c:pt>
                <c:pt idx="11">
                  <c:v>70代以上</c:v>
                </c:pt>
              </c:strCache>
            </c:strRef>
          </c:cat>
          <c:val>
            <c:numRef>
              <c:f>喫食時間!$Q$59:$Q$70</c:f>
              <c:numCache>
                <c:formatCode>0.0_ </c:formatCode>
                <c:ptCount val="12"/>
                <c:pt idx="0">
                  <c:v>6.5476190476190466</c:v>
                </c:pt>
                <c:pt idx="1">
                  <c:v>9.8765432098765586</c:v>
                </c:pt>
                <c:pt idx="2">
                  <c:v>5.5555555555555438</c:v>
                </c:pt>
                <c:pt idx="3">
                  <c:v>1.9607843137254899</c:v>
                </c:pt>
                <c:pt idx="4">
                  <c:v>6.5476190476190466</c:v>
                </c:pt>
                <c:pt idx="5">
                  <c:v>6.5476190476190466</c:v>
                </c:pt>
                <c:pt idx="6">
                  <c:v>3.7037037037037042</c:v>
                </c:pt>
                <c:pt idx="7">
                  <c:v>6.8965517241379306</c:v>
                </c:pt>
                <c:pt idx="8">
                  <c:v>13.793103448275842</c:v>
                </c:pt>
                <c:pt idx="9">
                  <c:v>5.1724137931034484</c:v>
                </c:pt>
                <c:pt idx="10">
                  <c:v>5.5555555555555438</c:v>
                </c:pt>
                <c:pt idx="11">
                  <c:v>3.7037037037037042</c:v>
                </c:pt>
              </c:numCache>
            </c:numRef>
          </c:val>
        </c:ser>
        <c:marker val="1"/>
        <c:axId val="174426752"/>
        <c:axId val="174432640"/>
      </c:lineChart>
      <c:catAx>
        <c:axId val="174426752"/>
        <c:scaling>
          <c:orientation val="minMax"/>
        </c:scaling>
        <c:axPos val="b"/>
        <c:tickLblPos val="nextTo"/>
        <c:crossAx val="174432640"/>
        <c:crosses val="autoZero"/>
        <c:auto val="1"/>
        <c:lblAlgn val="ctr"/>
        <c:lblOffset val="100"/>
      </c:catAx>
      <c:valAx>
        <c:axId val="174432640"/>
        <c:scaling>
          <c:orientation val="minMax"/>
          <c:max val="80"/>
        </c:scaling>
        <c:axPos val="l"/>
        <c:majorGridlines/>
        <c:numFmt formatCode="0.0_ " sourceLinked="1"/>
        <c:tickLblPos val="nextTo"/>
        <c:crossAx val="174426752"/>
        <c:crosses val="autoZero"/>
        <c:crossBetween val="between"/>
      </c:valAx>
    </c:plotArea>
    <c:legend>
      <c:legendPos val="r"/>
      <c:layout/>
    </c:legend>
    <c:plotVisOnly val="1"/>
  </c:chart>
  <c:txPr>
    <a:bodyPr/>
    <a:lstStyle/>
    <a:p>
      <a:pPr>
        <a:defRPr sz="600"/>
      </a:pPr>
      <a:endParaRPr lang="ja-JP"/>
    </a:p>
  </c:tx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date1904 val="1"/>
  <c:lang val="ja-JP"/>
  <c:chart>
    <c:plotArea>
      <c:layout/>
      <c:barChart>
        <c:barDir val="bar"/>
        <c:grouping val="percentStacked"/>
        <c:ser>
          <c:idx val="0"/>
          <c:order val="0"/>
          <c:tx>
            <c:strRef>
              <c:f>Sheet2!$J$31</c:f>
              <c:strCache>
                <c:ptCount val="1"/>
                <c:pt idx="0">
                  <c:v>週1回以上</c:v>
                </c:pt>
              </c:strCache>
            </c:strRef>
          </c:tx>
          <c:dLbls>
            <c:txPr>
              <a:bodyPr/>
              <a:lstStyle/>
              <a:p>
                <a:pPr>
                  <a:defRPr b="1">
                    <a:solidFill>
                      <a:schemeClr val="bg1"/>
                    </a:solidFill>
                  </a:defRPr>
                </a:pPr>
                <a:endParaRPr lang="ja-JP"/>
              </a:p>
            </c:txPr>
            <c:showVal val="1"/>
          </c:dLbls>
          <c:cat>
            <c:strRef>
              <c:f>Sheet2!$I$32:$I$35</c:f>
              <c:strCache>
                <c:ptCount val="4"/>
                <c:pt idx="0">
                  <c:v>うどん</c:v>
                </c:pt>
                <c:pt idx="1">
                  <c:v>そば</c:v>
                </c:pt>
                <c:pt idx="2">
                  <c:v>ラーメン</c:v>
                </c:pt>
                <c:pt idx="3">
                  <c:v>スパゲティー</c:v>
                </c:pt>
              </c:strCache>
            </c:strRef>
          </c:cat>
          <c:val>
            <c:numRef>
              <c:f>Sheet2!$J$32:$J$35</c:f>
              <c:numCache>
                <c:formatCode>0.0_);[Red]\(0.0\)</c:formatCode>
                <c:ptCount val="4"/>
                <c:pt idx="0">
                  <c:v>35.096153846153996</c:v>
                </c:pt>
                <c:pt idx="1">
                  <c:v>14.903846153846171</c:v>
                </c:pt>
                <c:pt idx="2">
                  <c:v>30.76923076923077</c:v>
                </c:pt>
                <c:pt idx="3">
                  <c:v>12.019230769230768</c:v>
                </c:pt>
              </c:numCache>
            </c:numRef>
          </c:val>
        </c:ser>
        <c:ser>
          <c:idx val="1"/>
          <c:order val="1"/>
          <c:tx>
            <c:strRef>
              <c:f>Sheet2!$K$31</c:f>
              <c:strCache>
                <c:ptCount val="1"/>
                <c:pt idx="0">
                  <c:v>2～3週間に1回</c:v>
                </c:pt>
              </c:strCache>
            </c:strRef>
          </c:tx>
          <c:dLbls>
            <c:txPr>
              <a:bodyPr/>
              <a:lstStyle/>
              <a:p>
                <a:pPr>
                  <a:defRPr b="1">
                    <a:solidFill>
                      <a:schemeClr val="bg1"/>
                    </a:solidFill>
                  </a:defRPr>
                </a:pPr>
                <a:endParaRPr lang="ja-JP"/>
              </a:p>
            </c:txPr>
            <c:showVal val="1"/>
          </c:dLbls>
          <c:cat>
            <c:strRef>
              <c:f>Sheet2!$I$32:$I$35</c:f>
              <c:strCache>
                <c:ptCount val="4"/>
                <c:pt idx="0">
                  <c:v>うどん</c:v>
                </c:pt>
                <c:pt idx="1">
                  <c:v>そば</c:v>
                </c:pt>
                <c:pt idx="2">
                  <c:v>ラーメン</c:v>
                </c:pt>
                <c:pt idx="3">
                  <c:v>スパゲティー</c:v>
                </c:pt>
              </c:strCache>
            </c:strRef>
          </c:cat>
          <c:val>
            <c:numRef>
              <c:f>Sheet2!$K$32:$K$35</c:f>
              <c:numCache>
                <c:formatCode>0.0_);[Red]\(0.0\)</c:formatCode>
                <c:ptCount val="4"/>
                <c:pt idx="0">
                  <c:v>34.134615384615387</c:v>
                </c:pt>
                <c:pt idx="1">
                  <c:v>22.596153846153829</c:v>
                </c:pt>
                <c:pt idx="2">
                  <c:v>34.615384615384535</c:v>
                </c:pt>
                <c:pt idx="3">
                  <c:v>35.096153846153996</c:v>
                </c:pt>
              </c:numCache>
            </c:numRef>
          </c:val>
        </c:ser>
        <c:ser>
          <c:idx val="2"/>
          <c:order val="2"/>
          <c:tx>
            <c:strRef>
              <c:f>Sheet2!$L$31</c:f>
              <c:strCache>
                <c:ptCount val="1"/>
                <c:pt idx="0">
                  <c:v>月1回</c:v>
                </c:pt>
              </c:strCache>
            </c:strRef>
          </c:tx>
          <c:dLbls>
            <c:txPr>
              <a:bodyPr/>
              <a:lstStyle/>
              <a:p>
                <a:pPr>
                  <a:defRPr b="1">
                    <a:solidFill>
                      <a:schemeClr val="bg1"/>
                    </a:solidFill>
                  </a:defRPr>
                </a:pPr>
                <a:endParaRPr lang="ja-JP"/>
              </a:p>
            </c:txPr>
            <c:showVal val="1"/>
          </c:dLbls>
          <c:cat>
            <c:strRef>
              <c:f>Sheet2!$I$32:$I$35</c:f>
              <c:strCache>
                <c:ptCount val="4"/>
                <c:pt idx="0">
                  <c:v>うどん</c:v>
                </c:pt>
                <c:pt idx="1">
                  <c:v>そば</c:v>
                </c:pt>
                <c:pt idx="2">
                  <c:v>ラーメン</c:v>
                </c:pt>
                <c:pt idx="3">
                  <c:v>スパゲティー</c:v>
                </c:pt>
              </c:strCache>
            </c:strRef>
          </c:cat>
          <c:val>
            <c:numRef>
              <c:f>Sheet2!$L$32:$L$35</c:f>
              <c:numCache>
                <c:formatCode>0.0_);[Red]\(0.0\)</c:formatCode>
                <c:ptCount val="4"/>
                <c:pt idx="0">
                  <c:v>14.903846153846171</c:v>
                </c:pt>
                <c:pt idx="1">
                  <c:v>25</c:v>
                </c:pt>
                <c:pt idx="2">
                  <c:v>16.346153846153829</c:v>
                </c:pt>
                <c:pt idx="3">
                  <c:v>27.403846153846157</c:v>
                </c:pt>
              </c:numCache>
            </c:numRef>
          </c:val>
        </c:ser>
        <c:ser>
          <c:idx val="3"/>
          <c:order val="3"/>
          <c:tx>
            <c:strRef>
              <c:f>Sheet2!$M$31</c:f>
              <c:strCache>
                <c:ptCount val="1"/>
                <c:pt idx="0">
                  <c:v>2～3月に1回</c:v>
                </c:pt>
              </c:strCache>
            </c:strRef>
          </c:tx>
          <c:dLbls>
            <c:txPr>
              <a:bodyPr/>
              <a:lstStyle/>
              <a:p>
                <a:pPr>
                  <a:defRPr b="1">
                    <a:solidFill>
                      <a:schemeClr val="bg1"/>
                    </a:solidFill>
                  </a:defRPr>
                </a:pPr>
                <a:endParaRPr lang="ja-JP"/>
              </a:p>
            </c:txPr>
            <c:showVal val="1"/>
          </c:dLbls>
          <c:cat>
            <c:strRef>
              <c:f>Sheet2!$I$32:$I$35</c:f>
              <c:strCache>
                <c:ptCount val="4"/>
                <c:pt idx="0">
                  <c:v>うどん</c:v>
                </c:pt>
                <c:pt idx="1">
                  <c:v>そば</c:v>
                </c:pt>
                <c:pt idx="2">
                  <c:v>ラーメン</c:v>
                </c:pt>
                <c:pt idx="3">
                  <c:v>スパゲティー</c:v>
                </c:pt>
              </c:strCache>
            </c:strRef>
          </c:cat>
          <c:val>
            <c:numRef>
              <c:f>Sheet2!$M$32:$M$35</c:f>
              <c:numCache>
                <c:formatCode>0.0_);[Red]\(0.0\)</c:formatCode>
                <c:ptCount val="4"/>
                <c:pt idx="0">
                  <c:v>9.1346153846153619</c:v>
                </c:pt>
                <c:pt idx="1">
                  <c:v>21.63461538461539</c:v>
                </c:pt>
                <c:pt idx="2">
                  <c:v>12.019230769230768</c:v>
                </c:pt>
                <c:pt idx="3">
                  <c:v>16.346153846153829</c:v>
                </c:pt>
              </c:numCache>
            </c:numRef>
          </c:val>
        </c:ser>
        <c:ser>
          <c:idx val="4"/>
          <c:order val="4"/>
          <c:tx>
            <c:strRef>
              <c:f>Sheet2!$N$31</c:f>
              <c:strCache>
                <c:ptCount val="1"/>
                <c:pt idx="0">
                  <c:v>それ以下</c:v>
                </c:pt>
              </c:strCache>
            </c:strRef>
          </c:tx>
          <c:dLbls>
            <c:txPr>
              <a:bodyPr/>
              <a:lstStyle/>
              <a:p>
                <a:pPr>
                  <a:defRPr b="1">
                    <a:solidFill>
                      <a:schemeClr val="bg1"/>
                    </a:solidFill>
                  </a:defRPr>
                </a:pPr>
                <a:endParaRPr lang="ja-JP"/>
              </a:p>
            </c:txPr>
            <c:showVal val="1"/>
          </c:dLbls>
          <c:cat>
            <c:strRef>
              <c:f>Sheet2!$I$32:$I$35</c:f>
              <c:strCache>
                <c:ptCount val="4"/>
                <c:pt idx="0">
                  <c:v>うどん</c:v>
                </c:pt>
                <c:pt idx="1">
                  <c:v>そば</c:v>
                </c:pt>
                <c:pt idx="2">
                  <c:v>ラーメン</c:v>
                </c:pt>
                <c:pt idx="3">
                  <c:v>スパゲティー</c:v>
                </c:pt>
              </c:strCache>
            </c:strRef>
          </c:cat>
          <c:val>
            <c:numRef>
              <c:f>Sheet2!$N$32:$N$35</c:f>
              <c:numCache>
                <c:formatCode>0.0_);[Red]\(0.0\)</c:formatCode>
                <c:ptCount val="4"/>
                <c:pt idx="0">
                  <c:v>6.7307692307692388</c:v>
                </c:pt>
                <c:pt idx="1">
                  <c:v>14.903846153846171</c:v>
                </c:pt>
                <c:pt idx="2">
                  <c:v>6.25</c:v>
                </c:pt>
                <c:pt idx="3">
                  <c:v>8.6538461538461693</c:v>
                </c:pt>
              </c:numCache>
            </c:numRef>
          </c:val>
        </c:ser>
        <c:ser>
          <c:idx val="5"/>
          <c:order val="5"/>
          <c:tx>
            <c:strRef>
              <c:f>Sheet2!$O$31</c:f>
              <c:strCache>
                <c:ptCount val="1"/>
                <c:pt idx="0">
                  <c:v>食べない</c:v>
                </c:pt>
              </c:strCache>
            </c:strRef>
          </c:tx>
          <c:cat>
            <c:strRef>
              <c:f>Sheet2!$I$32:$I$35</c:f>
              <c:strCache>
                <c:ptCount val="4"/>
                <c:pt idx="0">
                  <c:v>うどん</c:v>
                </c:pt>
                <c:pt idx="1">
                  <c:v>そば</c:v>
                </c:pt>
                <c:pt idx="2">
                  <c:v>ラーメン</c:v>
                </c:pt>
                <c:pt idx="3">
                  <c:v>スパゲティー</c:v>
                </c:pt>
              </c:strCache>
            </c:strRef>
          </c:cat>
          <c:val>
            <c:numRef>
              <c:f>Sheet2!$O$32:$O$35</c:f>
              <c:numCache>
                <c:formatCode>0.0_);[Red]\(0.0\)</c:formatCode>
                <c:ptCount val="4"/>
                <c:pt idx="0">
                  <c:v>0</c:v>
                </c:pt>
                <c:pt idx="1">
                  <c:v>0.96153846153846168</c:v>
                </c:pt>
                <c:pt idx="2">
                  <c:v>0</c:v>
                </c:pt>
                <c:pt idx="3">
                  <c:v>0.48076923076923078</c:v>
                </c:pt>
              </c:numCache>
            </c:numRef>
          </c:val>
        </c:ser>
        <c:overlap val="100"/>
        <c:axId val="84935040"/>
        <c:axId val="84936576"/>
      </c:barChart>
      <c:catAx>
        <c:axId val="84935040"/>
        <c:scaling>
          <c:orientation val="maxMin"/>
        </c:scaling>
        <c:axPos val="l"/>
        <c:tickLblPos val="nextTo"/>
        <c:crossAx val="84936576"/>
        <c:crosses val="autoZero"/>
        <c:auto val="1"/>
        <c:lblAlgn val="ctr"/>
        <c:lblOffset val="100"/>
      </c:catAx>
      <c:valAx>
        <c:axId val="84936576"/>
        <c:scaling>
          <c:orientation val="minMax"/>
        </c:scaling>
        <c:axPos val="t"/>
        <c:majorGridlines/>
        <c:numFmt formatCode="0%" sourceLinked="1"/>
        <c:tickLblPos val="nextTo"/>
        <c:crossAx val="84935040"/>
        <c:crosses val="autoZero"/>
        <c:crossBetween val="between"/>
      </c:valAx>
    </c:plotArea>
    <c:plotVisOnly val="1"/>
  </c:chart>
  <c:txPr>
    <a:bodyPr/>
    <a:lstStyle/>
    <a:p>
      <a:pPr>
        <a:defRPr sz="800"/>
      </a:pPr>
      <a:endParaRPr lang="ja-JP"/>
    </a:p>
  </c:txPr>
  <c:externalData r:id="rId1"/>
</c:chartSpace>
</file>

<file path=ppt/charts/chart30.xml><?xml version="1.0" encoding="utf-8"?>
<c:chartSpace xmlns:c="http://schemas.openxmlformats.org/drawingml/2006/chart" xmlns:a="http://schemas.openxmlformats.org/drawingml/2006/main" xmlns:r="http://schemas.openxmlformats.org/officeDocument/2006/relationships">
  <c:lang val="ja-JP"/>
  <c:chart>
    <c:plotArea>
      <c:layout/>
      <c:lineChart>
        <c:grouping val="standard"/>
        <c:ser>
          <c:idx val="0"/>
          <c:order val="0"/>
          <c:tx>
            <c:strRef>
              <c:f>喫食時間!$L$85</c:f>
              <c:strCache>
                <c:ptCount val="1"/>
                <c:pt idx="0">
                  <c:v>朝食</c:v>
                </c:pt>
              </c:strCache>
            </c:strRef>
          </c:tx>
          <c:cat>
            <c:strRef>
              <c:f>喫食時間!$K$86:$K$97</c:f>
              <c:strCache>
                <c:ptCount val="12"/>
                <c:pt idx="0">
                  <c:v>全体</c:v>
                </c:pt>
                <c:pt idx="1">
                  <c:v>東京都</c:v>
                </c:pt>
                <c:pt idx="2">
                  <c:v>愛知県</c:v>
                </c:pt>
                <c:pt idx="3">
                  <c:v>大阪府</c:v>
                </c:pt>
                <c:pt idx="4">
                  <c:v>男性</c:v>
                </c:pt>
                <c:pt idx="5">
                  <c:v>女性</c:v>
                </c:pt>
                <c:pt idx="6">
                  <c:v>20代</c:v>
                </c:pt>
                <c:pt idx="7">
                  <c:v>30代</c:v>
                </c:pt>
                <c:pt idx="8">
                  <c:v>40代</c:v>
                </c:pt>
                <c:pt idx="9">
                  <c:v>50代</c:v>
                </c:pt>
                <c:pt idx="10">
                  <c:v>60代</c:v>
                </c:pt>
                <c:pt idx="11">
                  <c:v>70代以上</c:v>
                </c:pt>
              </c:strCache>
            </c:strRef>
          </c:cat>
          <c:val>
            <c:numRef>
              <c:f>喫食時間!$L$86:$L$97</c:f>
              <c:numCache>
                <c:formatCode>0.0_ </c:formatCode>
                <c:ptCount val="12"/>
                <c:pt idx="0">
                  <c:v>2.0833333333333366</c:v>
                </c:pt>
                <c:pt idx="1">
                  <c:v>3.7037037037037042</c:v>
                </c:pt>
                <c:pt idx="2">
                  <c:v>0</c:v>
                </c:pt>
                <c:pt idx="3">
                  <c:v>0.98039215686274395</c:v>
                </c:pt>
                <c:pt idx="4">
                  <c:v>1.1904761904761905</c:v>
                </c:pt>
                <c:pt idx="5">
                  <c:v>2.9761904761904758</c:v>
                </c:pt>
                <c:pt idx="6">
                  <c:v>3.7037037037037042</c:v>
                </c:pt>
                <c:pt idx="7">
                  <c:v>3.4482758620689653</c:v>
                </c:pt>
                <c:pt idx="8">
                  <c:v>0</c:v>
                </c:pt>
                <c:pt idx="9">
                  <c:v>0</c:v>
                </c:pt>
                <c:pt idx="10">
                  <c:v>3.7037037037037042</c:v>
                </c:pt>
                <c:pt idx="11">
                  <c:v>1.8518518518518521</c:v>
                </c:pt>
              </c:numCache>
            </c:numRef>
          </c:val>
        </c:ser>
        <c:ser>
          <c:idx val="1"/>
          <c:order val="1"/>
          <c:tx>
            <c:strRef>
              <c:f>喫食時間!$M$85</c:f>
              <c:strCache>
                <c:ptCount val="1"/>
                <c:pt idx="0">
                  <c:v>昼食</c:v>
                </c:pt>
              </c:strCache>
            </c:strRef>
          </c:tx>
          <c:cat>
            <c:strRef>
              <c:f>喫食時間!$K$86:$K$97</c:f>
              <c:strCache>
                <c:ptCount val="12"/>
                <c:pt idx="0">
                  <c:v>全体</c:v>
                </c:pt>
                <c:pt idx="1">
                  <c:v>東京都</c:v>
                </c:pt>
                <c:pt idx="2">
                  <c:v>愛知県</c:v>
                </c:pt>
                <c:pt idx="3">
                  <c:v>大阪府</c:v>
                </c:pt>
                <c:pt idx="4">
                  <c:v>男性</c:v>
                </c:pt>
                <c:pt idx="5">
                  <c:v>女性</c:v>
                </c:pt>
                <c:pt idx="6">
                  <c:v>20代</c:v>
                </c:pt>
                <c:pt idx="7">
                  <c:v>30代</c:v>
                </c:pt>
                <c:pt idx="8">
                  <c:v>40代</c:v>
                </c:pt>
                <c:pt idx="9">
                  <c:v>50代</c:v>
                </c:pt>
                <c:pt idx="10">
                  <c:v>60代</c:v>
                </c:pt>
                <c:pt idx="11">
                  <c:v>70代以上</c:v>
                </c:pt>
              </c:strCache>
            </c:strRef>
          </c:cat>
          <c:val>
            <c:numRef>
              <c:f>喫食時間!$M$86:$M$97</c:f>
              <c:numCache>
                <c:formatCode>0.0_ </c:formatCode>
                <c:ptCount val="12"/>
                <c:pt idx="0">
                  <c:v>38.988095238095262</c:v>
                </c:pt>
                <c:pt idx="1">
                  <c:v>41.975308641975374</c:v>
                </c:pt>
                <c:pt idx="2">
                  <c:v>38.888888888888893</c:v>
                </c:pt>
                <c:pt idx="3">
                  <c:v>34.313725490196013</c:v>
                </c:pt>
                <c:pt idx="4">
                  <c:v>41.666666666666558</c:v>
                </c:pt>
                <c:pt idx="5">
                  <c:v>36.30952380952381</c:v>
                </c:pt>
                <c:pt idx="6">
                  <c:v>29.629629629629626</c:v>
                </c:pt>
                <c:pt idx="7">
                  <c:v>36.206896551724078</c:v>
                </c:pt>
                <c:pt idx="8">
                  <c:v>22.413793103448278</c:v>
                </c:pt>
                <c:pt idx="9">
                  <c:v>43.103448275862007</c:v>
                </c:pt>
                <c:pt idx="10">
                  <c:v>48.148148148148223</c:v>
                </c:pt>
                <c:pt idx="11">
                  <c:v>55.555555555555557</c:v>
                </c:pt>
              </c:numCache>
            </c:numRef>
          </c:val>
        </c:ser>
        <c:ser>
          <c:idx val="2"/>
          <c:order val="2"/>
          <c:tx>
            <c:strRef>
              <c:f>喫食時間!$N$85</c:f>
              <c:strCache>
                <c:ptCount val="1"/>
                <c:pt idx="0">
                  <c:v>夕食</c:v>
                </c:pt>
              </c:strCache>
            </c:strRef>
          </c:tx>
          <c:cat>
            <c:strRef>
              <c:f>喫食時間!$K$86:$K$97</c:f>
              <c:strCache>
                <c:ptCount val="12"/>
                <c:pt idx="0">
                  <c:v>全体</c:v>
                </c:pt>
                <c:pt idx="1">
                  <c:v>東京都</c:v>
                </c:pt>
                <c:pt idx="2">
                  <c:v>愛知県</c:v>
                </c:pt>
                <c:pt idx="3">
                  <c:v>大阪府</c:v>
                </c:pt>
                <c:pt idx="4">
                  <c:v>男性</c:v>
                </c:pt>
                <c:pt idx="5">
                  <c:v>女性</c:v>
                </c:pt>
                <c:pt idx="6">
                  <c:v>20代</c:v>
                </c:pt>
                <c:pt idx="7">
                  <c:v>30代</c:v>
                </c:pt>
                <c:pt idx="8">
                  <c:v>40代</c:v>
                </c:pt>
                <c:pt idx="9">
                  <c:v>50代</c:v>
                </c:pt>
                <c:pt idx="10">
                  <c:v>60代</c:v>
                </c:pt>
                <c:pt idx="11">
                  <c:v>70代以上</c:v>
                </c:pt>
              </c:strCache>
            </c:strRef>
          </c:cat>
          <c:val>
            <c:numRef>
              <c:f>喫食時間!$N$86:$N$97</c:f>
              <c:numCache>
                <c:formatCode>0.0_ </c:formatCode>
                <c:ptCount val="12"/>
                <c:pt idx="0">
                  <c:v>15.476190476190473</c:v>
                </c:pt>
                <c:pt idx="1">
                  <c:v>15.432098765432098</c:v>
                </c:pt>
                <c:pt idx="2">
                  <c:v>9.7222222222222232</c:v>
                </c:pt>
                <c:pt idx="3">
                  <c:v>19.607843137254932</c:v>
                </c:pt>
                <c:pt idx="4">
                  <c:v>19.047619047619026</c:v>
                </c:pt>
                <c:pt idx="5">
                  <c:v>11.904761904761903</c:v>
                </c:pt>
                <c:pt idx="6">
                  <c:v>16.666666666666664</c:v>
                </c:pt>
                <c:pt idx="7">
                  <c:v>25.862068965517242</c:v>
                </c:pt>
                <c:pt idx="8">
                  <c:v>6.8965517241379306</c:v>
                </c:pt>
                <c:pt idx="9">
                  <c:v>13.793103448275842</c:v>
                </c:pt>
                <c:pt idx="10">
                  <c:v>16.666666666666664</c:v>
                </c:pt>
                <c:pt idx="11">
                  <c:v>12.962962962962974</c:v>
                </c:pt>
              </c:numCache>
            </c:numRef>
          </c:val>
        </c:ser>
        <c:ser>
          <c:idx val="3"/>
          <c:order val="3"/>
          <c:tx>
            <c:strRef>
              <c:f>喫食時間!$O$85</c:f>
              <c:strCache>
                <c:ptCount val="1"/>
                <c:pt idx="0">
                  <c:v>夜食</c:v>
                </c:pt>
              </c:strCache>
            </c:strRef>
          </c:tx>
          <c:cat>
            <c:strRef>
              <c:f>喫食時間!$K$86:$K$97</c:f>
              <c:strCache>
                <c:ptCount val="12"/>
                <c:pt idx="0">
                  <c:v>全体</c:v>
                </c:pt>
                <c:pt idx="1">
                  <c:v>東京都</c:v>
                </c:pt>
                <c:pt idx="2">
                  <c:v>愛知県</c:v>
                </c:pt>
                <c:pt idx="3">
                  <c:v>大阪府</c:v>
                </c:pt>
                <c:pt idx="4">
                  <c:v>男性</c:v>
                </c:pt>
                <c:pt idx="5">
                  <c:v>女性</c:v>
                </c:pt>
                <c:pt idx="6">
                  <c:v>20代</c:v>
                </c:pt>
                <c:pt idx="7">
                  <c:v>30代</c:v>
                </c:pt>
                <c:pt idx="8">
                  <c:v>40代</c:v>
                </c:pt>
                <c:pt idx="9">
                  <c:v>50代</c:v>
                </c:pt>
                <c:pt idx="10">
                  <c:v>60代</c:v>
                </c:pt>
                <c:pt idx="11">
                  <c:v>70代以上</c:v>
                </c:pt>
              </c:strCache>
            </c:strRef>
          </c:cat>
          <c:val>
            <c:numRef>
              <c:f>喫食時間!$O$86:$O$97</c:f>
              <c:numCache>
                <c:formatCode>0.0_ </c:formatCode>
                <c:ptCount val="12"/>
                <c:pt idx="0">
                  <c:v>7.4404761904761934</c:v>
                </c:pt>
                <c:pt idx="1">
                  <c:v>7.4074074074074066</c:v>
                </c:pt>
                <c:pt idx="2">
                  <c:v>8.3333333333333321</c:v>
                </c:pt>
                <c:pt idx="3">
                  <c:v>6.8627450980392091</c:v>
                </c:pt>
                <c:pt idx="4">
                  <c:v>11.309523809523824</c:v>
                </c:pt>
                <c:pt idx="5">
                  <c:v>3.5714285714285707</c:v>
                </c:pt>
                <c:pt idx="6">
                  <c:v>12.962962962962974</c:v>
                </c:pt>
                <c:pt idx="7">
                  <c:v>10.344827586206897</c:v>
                </c:pt>
                <c:pt idx="8">
                  <c:v>10.344827586206897</c:v>
                </c:pt>
                <c:pt idx="9">
                  <c:v>6.8965517241379306</c:v>
                </c:pt>
                <c:pt idx="10">
                  <c:v>0</c:v>
                </c:pt>
                <c:pt idx="11">
                  <c:v>3.7037037037037042</c:v>
                </c:pt>
              </c:numCache>
            </c:numRef>
          </c:val>
        </c:ser>
        <c:ser>
          <c:idx val="4"/>
          <c:order val="4"/>
          <c:tx>
            <c:strRef>
              <c:f>喫食時間!$P$85</c:f>
              <c:strCache>
                <c:ptCount val="1"/>
                <c:pt idx="0">
                  <c:v>間食</c:v>
                </c:pt>
              </c:strCache>
            </c:strRef>
          </c:tx>
          <c:cat>
            <c:strRef>
              <c:f>喫食時間!$K$86:$K$97</c:f>
              <c:strCache>
                <c:ptCount val="12"/>
                <c:pt idx="0">
                  <c:v>全体</c:v>
                </c:pt>
                <c:pt idx="1">
                  <c:v>東京都</c:v>
                </c:pt>
                <c:pt idx="2">
                  <c:v>愛知県</c:v>
                </c:pt>
                <c:pt idx="3">
                  <c:v>大阪府</c:v>
                </c:pt>
                <c:pt idx="4">
                  <c:v>男性</c:v>
                </c:pt>
                <c:pt idx="5">
                  <c:v>女性</c:v>
                </c:pt>
                <c:pt idx="6">
                  <c:v>20代</c:v>
                </c:pt>
                <c:pt idx="7">
                  <c:v>30代</c:v>
                </c:pt>
                <c:pt idx="8">
                  <c:v>40代</c:v>
                </c:pt>
                <c:pt idx="9">
                  <c:v>50代</c:v>
                </c:pt>
                <c:pt idx="10">
                  <c:v>60代</c:v>
                </c:pt>
                <c:pt idx="11">
                  <c:v>70代以上</c:v>
                </c:pt>
              </c:strCache>
            </c:strRef>
          </c:cat>
          <c:val>
            <c:numRef>
              <c:f>喫食時間!$P$86:$P$97</c:f>
              <c:numCache>
                <c:formatCode>0.0_ </c:formatCode>
                <c:ptCount val="12"/>
                <c:pt idx="0">
                  <c:v>3.2738095238095237</c:v>
                </c:pt>
                <c:pt idx="1">
                  <c:v>4.3209876543209758</c:v>
                </c:pt>
                <c:pt idx="2">
                  <c:v>1.3888888888888906</c:v>
                </c:pt>
                <c:pt idx="3">
                  <c:v>2.9411764705882337</c:v>
                </c:pt>
                <c:pt idx="4">
                  <c:v>4.7619047619047619</c:v>
                </c:pt>
                <c:pt idx="5">
                  <c:v>1.7857142857142831</c:v>
                </c:pt>
                <c:pt idx="6">
                  <c:v>3.7037037037037042</c:v>
                </c:pt>
                <c:pt idx="7">
                  <c:v>6.8965517241379306</c:v>
                </c:pt>
                <c:pt idx="8">
                  <c:v>1.7241379310344827</c:v>
                </c:pt>
                <c:pt idx="9">
                  <c:v>1.7241379310344827</c:v>
                </c:pt>
                <c:pt idx="10">
                  <c:v>0</c:v>
                </c:pt>
                <c:pt idx="11">
                  <c:v>5.5555555555555438</c:v>
                </c:pt>
              </c:numCache>
            </c:numRef>
          </c:val>
        </c:ser>
        <c:ser>
          <c:idx val="5"/>
          <c:order val="5"/>
          <c:tx>
            <c:strRef>
              <c:f>喫食時間!$Q$85</c:f>
              <c:strCache>
                <c:ptCount val="1"/>
                <c:pt idx="0">
                  <c:v>食べない</c:v>
                </c:pt>
              </c:strCache>
            </c:strRef>
          </c:tx>
          <c:cat>
            <c:strRef>
              <c:f>喫食時間!$K$86:$K$97</c:f>
              <c:strCache>
                <c:ptCount val="12"/>
                <c:pt idx="0">
                  <c:v>全体</c:v>
                </c:pt>
                <c:pt idx="1">
                  <c:v>東京都</c:v>
                </c:pt>
                <c:pt idx="2">
                  <c:v>愛知県</c:v>
                </c:pt>
                <c:pt idx="3">
                  <c:v>大阪府</c:v>
                </c:pt>
                <c:pt idx="4">
                  <c:v>男性</c:v>
                </c:pt>
                <c:pt idx="5">
                  <c:v>女性</c:v>
                </c:pt>
                <c:pt idx="6">
                  <c:v>20代</c:v>
                </c:pt>
                <c:pt idx="7">
                  <c:v>30代</c:v>
                </c:pt>
                <c:pt idx="8">
                  <c:v>40代</c:v>
                </c:pt>
                <c:pt idx="9">
                  <c:v>50代</c:v>
                </c:pt>
                <c:pt idx="10">
                  <c:v>60代</c:v>
                </c:pt>
                <c:pt idx="11">
                  <c:v>70代以上</c:v>
                </c:pt>
              </c:strCache>
            </c:strRef>
          </c:cat>
          <c:val>
            <c:numRef>
              <c:f>喫食時間!$Q$86:$Q$97</c:f>
              <c:numCache>
                <c:formatCode>0.0_ </c:formatCode>
                <c:ptCount val="12"/>
                <c:pt idx="0">
                  <c:v>46.428571428571495</c:v>
                </c:pt>
                <c:pt idx="1">
                  <c:v>41.975308641975374</c:v>
                </c:pt>
                <c:pt idx="2">
                  <c:v>48.611111111111107</c:v>
                </c:pt>
                <c:pt idx="3">
                  <c:v>51.960784313725497</c:v>
                </c:pt>
                <c:pt idx="4">
                  <c:v>40.476190476190474</c:v>
                </c:pt>
                <c:pt idx="5">
                  <c:v>52.380952380952387</c:v>
                </c:pt>
                <c:pt idx="6">
                  <c:v>42.592592592592602</c:v>
                </c:pt>
                <c:pt idx="7">
                  <c:v>46.551724137931025</c:v>
                </c:pt>
                <c:pt idx="8">
                  <c:v>70.689655172413595</c:v>
                </c:pt>
                <c:pt idx="9">
                  <c:v>44.827586206896491</c:v>
                </c:pt>
                <c:pt idx="10">
                  <c:v>40.740740740740762</c:v>
                </c:pt>
                <c:pt idx="11">
                  <c:v>31.481481481481481</c:v>
                </c:pt>
              </c:numCache>
            </c:numRef>
          </c:val>
        </c:ser>
        <c:marker val="1"/>
        <c:axId val="174452096"/>
        <c:axId val="174720128"/>
      </c:lineChart>
      <c:catAx>
        <c:axId val="174452096"/>
        <c:scaling>
          <c:orientation val="minMax"/>
        </c:scaling>
        <c:axPos val="b"/>
        <c:tickLblPos val="nextTo"/>
        <c:crossAx val="174720128"/>
        <c:crosses val="autoZero"/>
        <c:auto val="1"/>
        <c:lblAlgn val="ctr"/>
        <c:lblOffset val="100"/>
      </c:catAx>
      <c:valAx>
        <c:axId val="174720128"/>
        <c:scaling>
          <c:orientation val="minMax"/>
          <c:max val="80"/>
        </c:scaling>
        <c:axPos val="l"/>
        <c:majorGridlines/>
        <c:numFmt formatCode="0.0_ " sourceLinked="1"/>
        <c:tickLblPos val="nextTo"/>
        <c:crossAx val="174452096"/>
        <c:crosses val="autoZero"/>
        <c:crossBetween val="between"/>
      </c:valAx>
    </c:plotArea>
    <c:legend>
      <c:legendPos val="r"/>
      <c:layout/>
    </c:legend>
    <c:plotVisOnly val="1"/>
  </c:chart>
  <c:txPr>
    <a:bodyPr/>
    <a:lstStyle/>
    <a:p>
      <a:pPr>
        <a:defRPr sz="600"/>
      </a:pPr>
      <a:endParaRPr lang="ja-JP"/>
    </a:p>
  </c:txPr>
  <c:externalData r:id="rId1"/>
</c:chartSpace>
</file>

<file path=ppt/charts/chart31.xml><?xml version="1.0" encoding="utf-8"?>
<c:chartSpace xmlns:c="http://schemas.openxmlformats.org/drawingml/2006/chart" xmlns:a="http://schemas.openxmlformats.org/drawingml/2006/main" xmlns:r="http://schemas.openxmlformats.org/officeDocument/2006/relationships">
  <c:lang val="ja-JP"/>
  <c:chart>
    <c:plotArea>
      <c:layout/>
      <c:lineChart>
        <c:grouping val="standard"/>
        <c:ser>
          <c:idx val="0"/>
          <c:order val="0"/>
          <c:tx>
            <c:strRef>
              <c:f>喫食時間!$L$112</c:f>
              <c:strCache>
                <c:ptCount val="1"/>
                <c:pt idx="0">
                  <c:v>朝食</c:v>
                </c:pt>
              </c:strCache>
            </c:strRef>
          </c:tx>
          <c:cat>
            <c:strRef>
              <c:f>喫食時間!$K$113:$K$124</c:f>
              <c:strCache>
                <c:ptCount val="12"/>
                <c:pt idx="0">
                  <c:v>全体</c:v>
                </c:pt>
                <c:pt idx="1">
                  <c:v>東京都</c:v>
                </c:pt>
                <c:pt idx="2">
                  <c:v>愛知県</c:v>
                </c:pt>
                <c:pt idx="3">
                  <c:v>大阪府</c:v>
                </c:pt>
                <c:pt idx="4">
                  <c:v>男性</c:v>
                </c:pt>
                <c:pt idx="5">
                  <c:v>女性</c:v>
                </c:pt>
                <c:pt idx="6">
                  <c:v>20代</c:v>
                </c:pt>
                <c:pt idx="7">
                  <c:v>30代</c:v>
                </c:pt>
                <c:pt idx="8">
                  <c:v>40代</c:v>
                </c:pt>
                <c:pt idx="9">
                  <c:v>50代</c:v>
                </c:pt>
                <c:pt idx="10">
                  <c:v>60代</c:v>
                </c:pt>
                <c:pt idx="11">
                  <c:v>70代以上</c:v>
                </c:pt>
              </c:strCache>
            </c:strRef>
          </c:cat>
          <c:val>
            <c:numRef>
              <c:f>喫食時間!$L$113:$L$124</c:f>
              <c:numCache>
                <c:formatCode>0.0_ </c:formatCode>
                <c:ptCount val="12"/>
                <c:pt idx="0">
                  <c:v>0.59523809523809523</c:v>
                </c:pt>
                <c:pt idx="1">
                  <c:v>1.2345679012345681</c:v>
                </c:pt>
                <c:pt idx="2">
                  <c:v>0</c:v>
                </c:pt>
                <c:pt idx="3">
                  <c:v>0</c:v>
                </c:pt>
                <c:pt idx="4">
                  <c:v>0</c:v>
                </c:pt>
                <c:pt idx="5">
                  <c:v>1.1904761904761905</c:v>
                </c:pt>
                <c:pt idx="6">
                  <c:v>1.8518518518518521</c:v>
                </c:pt>
                <c:pt idx="7">
                  <c:v>1.7241379310344827</c:v>
                </c:pt>
                <c:pt idx="8">
                  <c:v>0</c:v>
                </c:pt>
                <c:pt idx="9">
                  <c:v>0</c:v>
                </c:pt>
                <c:pt idx="10">
                  <c:v>0</c:v>
                </c:pt>
                <c:pt idx="11">
                  <c:v>0</c:v>
                </c:pt>
              </c:numCache>
            </c:numRef>
          </c:val>
        </c:ser>
        <c:ser>
          <c:idx val="1"/>
          <c:order val="1"/>
          <c:tx>
            <c:strRef>
              <c:f>喫食時間!$M$112</c:f>
              <c:strCache>
                <c:ptCount val="1"/>
                <c:pt idx="0">
                  <c:v>昼食</c:v>
                </c:pt>
              </c:strCache>
            </c:strRef>
          </c:tx>
          <c:cat>
            <c:strRef>
              <c:f>喫食時間!$K$113:$K$124</c:f>
              <c:strCache>
                <c:ptCount val="12"/>
                <c:pt idx="0">
                  <c:v>全体</c:v>
                </c:pt>
                <c:pt idx="1">
                  <c:v>東京都</c:v>
                </c:pt>
                <c:pt idx="2">
                  <c:v>愛知県</c:v>
                </c:pt>
                <c:pt idx="3">
                  <c:v>大阪府</c:v>
                </c:pt>
                <c:pt idx="4">
                  <c:v>男性</c:v>
                </c:pt>
                <c:pt idx="5">
                  <c:v>女性</c:v>
                </c:pt>
                <c:pt idx="6">
                  <c:v>20代</c:v>
                </c:pt>
                <c:pt idx="7">
                  <c:v>30代</c:v>
                </c:pt>
                <c:pt idx="8">
                  <c:v>40代</c:v>
                </c:pt>
                <c:pt idx="9">
                  <c:v>50代</c:v>
                </c:pt>
                <c:pt idx="10">
                  <c:v>60代</c:v>
                </c:pt>
                <c:pt idx="11">
                  <c:v>70代以上</c:v>
                </c:pt>
              </c:strCache>
            </c:strRef>
          </c:cat>
          <c:val>
            <c:numRef>
              <c:f>喫食時間!$M$113:$M$124</c:f>
              <c:numCache>
                <c:formatCode>0.0_ </c:formatCode>
                <c:ptCount val="12"/>
                <c:pt idx="0">
                  <c:v>44.94047619047619</c:v>
                </c:pt>
                <c:pt idx="1">
                  <c:v>45.679012345679112</c:v>
                </c:pt>
                <c:pt idx="2">
                  <c:v>43.055555555555557</c:v>
                </c:pt>
                <c:pt idx="3">
                  <c:v>45.098039215686278</c:v>
                </c:pt>
                <c:pt idx="4">
                  <c:v>47.023809523809526</c:v>
                </c:pt>
                <c:pt idx="5">
                  <c:v>42.857142857142783</c:v>
                </c:pt>
                <c:pt idx="6">
                  <c:v>42.592592592592602</c:v>
                </c:pt>
                <c:pt idx="7">
                  <c:v>39.655172413793096</c:v>
                </c:pt>
                <c:pt idx="8">
                  <c:v>37.931034482758548</c:v>
                </c:pt>
                <c:pt idx="9">
                  <c:v>44.827586206896491</c:v>
                </c:pt>
                <c:pt idx="10">
                  <c:v>42.592592592592602</c:v>
                </c:pt>
                <c:pt idx="11">
                  <c:v>62.962962962962962</c:v>
                </c:pt>
              </c:numCache>
            </c:numRef>
          </c:val>
        </c:ser>
        <c:ser>
          <c:idx val="2"/>
          <c:order val="2"/>
          <c:tx>
            <c:strRef>
              <c:f>喫食時間!$N$112</c:f>
              <c:strCache>
                <c:ptCount val="1"/>
                <c:pt idx="0">
                  <c:v>夕食</c:v>
                </c:pt>
              </c:strCache>
            </c:strRef>
          </c:tx>
          <c:cat>
            <c:strRef>
              <c:f>喫食時間!$K$113:$K$124</c:f>
              <c:strCache>
                <c:ptCount val="12"/>
                <c:pt idx="0">
                  <c:v>全体</c:v>
                </c:pt>
                <c:pt idx="1">
                  <c:v>東京都</c:v>
                </c:pt>
                <c:pt idx="2">
                  <c:v>愛知県</c:v>
                </c:pt>
                <c:pt idx="3">
                  <c:v>大阪府</c:v>
                </c:pt>
                <c:pt idx="4">
                  <c:v>男性</c:v>
                </c:pt>
                <c:pt idx="5">
                  <c:v>女性</c:v>
                </c:pt>
                <c:pt idx="6">
                  <c:v>20代</c:v>
                </c:pt>
                <c:pt idx="7">
                  <c:v>30代</c:v>
                </c:pt>
                <c:pt idx="8">
                  <c:v>40代</c:v>
                </c:pt>
                <c:pt idx="9">
                  <c:v>50代</c:v>
                </c:pt>
                <c:pt idx="10">
                  <c:v>60代</c:v>
                </c:pt>
                <c:pt idx="11">
                  <c:v>70代以上</c:v>
                </c:pt>
              </c:strCache>
            </c:strRef>
          </c:cat>
          <c:val>
            <c:numRef>
              <c:f>喫食時間!$N$113:$N$124</c:f>
              <c:numCache>
                <c:formatCode>0.0_ </c:formatCode>
                <c:ptCount val="12"/>
                <c:pt idx="0">
                  <c:v>20.238095238095227</c:v>
                </c:pt>
                <c:pt idx="1">
                  <c:v>23.456790123456791</c:v>
                </c:pt>
                <c:pt idx="2">
                  <c:v>6.9444444444444464</c:v>
                </c:pt>
                <c:pt idx="3">
                  <c:v>24.509803921568633</c:v>
                </c:pt>
                <c:pt idx="4">
                  <c:v>23.80952380952375</c:v>
                </c:pt>
                <c:pt idx="5">
                  <c:v>16.666666666666664</c:v>
                </c:pt>
                <c:pt idx="6">
                  <c:v>37.037037037037024</c:v>
                </c:pt>
                <c:pt idx="7">
                  <c:v>29.310344827586203</c:v>
                </c:pt>
                <c:pt idx="8">
                  <c:v>22.413793103448278</c:v>
                </c:pt>
                <c:pt idx="9">
                  <c:v>12.068965517241379</c:v>
                </c:pt>
                <c:pt idx="10">
                  <c:v>18.51851851851853</c:v>
                </c:pt>
                <c:pt idx="11">
                  <c:v>1.8518518518518521</c:v>
                </c:pt>
              </c:numCache>
            </c:numRef>
          </c:val>
        </c:ser>
        <c:ser>
          <c:idx val="3"/>
          <c:order val="3"/>
          <c:tx>
            <c:strRef>
              <c:f>喫食時間!$O$112</c:f>
              <c:strCache>
                <c:ptCount val="1"/>
                <c:pt idx="0">
                  <c:v>夜食</c:v>
                </c:pt>
              </c:strCache>
            </c:strRef>
          </c:tx>
          <c:cat>
            <c:strRef>
              <c:f>喫食時間!$K$113:$K$124</c:f>
              <c:strCache>
                <c:ptCount val="12"/>
                <c:pt idx="0">
                  <c:v>全体</c:v>
                </c:pt>
                <c:pt idx="1">
                  <c:v>東京都</c:v>
                </c:pt>
                <c:pt idx="2">
                  <c:v>愛知県</c:v>
                </c:pt>
                <c:pt idx="3">
                  <c:v>大阪府</c:v>
                </c:pt>
                <c:pt idx="4">
                  <c:v>男性</c:v>
                </c:pt>
                <c:pt idx="5">
                  <c:v>女性</c:v>
                </c:pt>
                <c:pt idx="6">
                  <c:v>20代</c:v>
                </c:pt>
                <c:pt idx="7">
                  <c:v>30代</c:v>
                </c:pt>
                <c:pt idx="8">
                  <c:v>40代</c:v>
                </c:pt>
                <c:pt idx="9">
                  <c:v>50代</c:v>
                </c:pt>
                <c:pt idx="10">
                  <c:v>60代</c:v>
                </c:pt>
                <c:pt idx="11">
                  <c:v>70代以上</c:v>
                </c:pt>
              </c:strCache>
            </c:strRef>
          </c:cat>
          <c:val>
            <c:numRef>
              <c:f>喫食時間!$O$113:$O$124</c:f>
              <c:numCache>
                <c:formatCode>0.0_ </c:formatCode>
                <c:ptCount val="12"/>
                <c:pt idx="0">
                  <c:v>7.4404761904761934</c:v>
                </c:pt>
                <c:pt idx="1">
                  <c:v>9.2592592592592791</c:v>
                </c:pt>
                <c:pt idx="2">
                  <c:v>4.1666666666666661</c:v>
                </c:pt>
                <c:pt idx="3">
                  <c:v>6.8627450980392091</c:v>
                </c:pt>
                <c:pt idx="4">
                  <c:v>11.309523809523824</c:v>
                </c:pt>
                <c:pt idx="5">
                  <c:v>3.5714285714285707</c:v>
                </c:pt>
                <c:pt idx="6">
                  <c:v>16.666666666666664</c:v>
                </c:pt>
                <c:pt idx="7">
                  <c:v>13.793103448275842</c:v>
                </c:pt>
                <c:pt idx="8">
                  <c:v>8.6206896551724146</c:v>
                </c:pt>
                <c:pt idx="9">
                  <c:v>3.4482758620689653</c:v>
                </c:pt>
                <c:pt idx="10">
                  <c:v>0</c:v>
                </c:pt>
                <c:pt idx="11">
                  <c:v>1.8518518518518521</c:v>
                </c:pt>
              </c:numCache>
            </c:numRef>
          </c:val>
        </c:ser>
        <c:ser>
          <c:idx val="4"/>
          <c:order val="4"/>
          <c:tx>
            <c:strRef>
              <c:f>喫食時間!$P$112</c:f>
              <c:strCache>
                <c:ptCount val="1"/>
                <c:pt idx="0">
                  <c:v>間食</c:v>
                </c:pt>
              </c:strCache>
            </c:strRef>
          </c:tx>
          <c:cat>
            <c:strRef>
              <c:f>喫食時間!$K$113:$K$124</c:f>
              <c:strCache>
                <c:ptCount val="12"/>
                <c:pt idx="0">
                  <c:v>全体</c:v>
                </c:pt>
                <c:pt idx="1">
                  <c:v>東京都</c:v>
                </c:pt>
                <c:pt idx="2">
                  <c:v>愛知県</c:v>
                </c:pt>
                <c:pt idx="3">
                  <c:v>大阪府</c:v>
                </c:pt>
                <c:pt idx="4">
                  <c:v>男性</c:v>
                </c:pt>
                <c:pt idx="5">
                  <c:v>女性</c:v>
                </c:pt>
                <c:pt idx="6">
                  <c:v>20代</c:v>
                </c:pt>
                <c:pt idx="7">
                  <c:v>30代</c:v>
                </c:pt>
                <c:pt idx="8">
                  <c:v>40代</c:v>
                </c:pt>
                <c:pt idx="9">
                  <c:v>50代</c:v>
                </c:pt>
                <c:pt idx="10">
                  <c:v>60代</c:v>
                </c:pt>
                <c:pt idx="11">
                  <c:v>70代以上</c:v>
                </c:pt>
              </c:strCache>
            </c:strRef>
          </c:cat>
          <c:val>
            <c:numRef>
              <c:f>喫食時間!$P$113:$P$124</c:f>
              <c:numCache>
                <c:formatCode>0.0_ </c:formatCode>
                <c:ptCount val="12"/>
                <c:pt idx="0">
                  <c:v>2.9761904761904758</c:v>
                </c:pt>
                <c:pt idx="1">
                  <c:v>4.3209876543209758</c:v>
                </c:pt>
                <c:pt idx="2">
                  <c:v>0</c:v>
                </c:pt>
                <c:pt idx="3">
                  <c:v>2.9411764705882337</c:v>
                </c:pt>
                <c:pt idx="4">
                  <c:v>2.9761904761904758</c:v>
                </c:pt>
                <c:pt idx="5">
                  <c:v>2.9761904761904758</c:v>
                </c:pt>
                <c:pt idx="6">
                  <c:v>3.7037037037037042</c:v>
                </c:pt>
                <c:pt idx="7">
                  <c:v>3.4482758620689653</c:v>
                </c:pt>
                <c:pt idx="8">
                  <c:v>3.4482758620689653</c:v>
                </c:pt>
                <c:pt idx="9">
                  <c:v>1.7241379310344827</c:v>
                </c:pt>
                <c:pt idx="10">
                  <c:v>1.8518518518518521</c:v>
                </c:pt>
                <c:pt idx="11">
                  <c:v>3.7037037037037042</c:v>
                </c:pt>
              </c:numCache>
            </c:numRef>
          </c:val>
        </c:ser>
        <c:ser>
          <c:idx val="5"/>
          <c:order val="5"/>
          <c:tx>
            <c:strRef>
              <c:f>喫食時間!$Q$112</c:f>
              <c:strCache>
                <c:ptCount val="1"/>
                <c:pt idx="0">
                  <c:v>食べない</c:v>
                </c:pt>
              </c:strCache>
            </c:strRef>
          </c:tx>
          <c:cat>
            <c:strRef>
              <c:f>喫食時間!$K$113:$K$124</c:f>
              <c:strCache>
                <c:ptCount val="12"/>
                <c:pt idx="0">
                  <c:v>全体</c:v>
                </c:pt>
                <c:pt idx="1">
                  <c:v>東京都</c:v>
                </c:pt>
                <c:pt idx="2">
                  <c:v>愛知県</c:v>
                </c:pt>
                <c:pt idx="3">
                  <c:v>大阪府</c:v>
                </c:pt>
                <c:pt idx="4">
                  <c:v>男性</c:v>
                </c:pt>
                <c:pt idx="5">
                  <c:v>女性</c:v>
                </c:pt>
                <c:pt idx="6">
                  <c:v>20代</c:v>
                </c:pt>
                <c:pt idx="7">
                  <c:v>30代</c:v>
                </c:pt>
                <c:pt idx="8">
                  <c:v>40代</c:v>
                </c:pt>
                <c:pt idx="9">
                  <c:v>50代</c:v>
                </c:pt>
                <c:pt idx="10">
                  <c:v>60代</c:v>
                </c:pt>
                <c:pt idx="11">
                  <c:v>70代以上</c:v>
                </c:pt>
              </c:strCache>
            </c:strRef>
          </c:cat>
          <c:val>
            <c:numRef>
              <c:f>喫食時間!$Q$113:$Q$124</c:f>
              <c:numCache>
                <c:formatCode>0.0_ </c:formatCode>
                <c:ptCount val="12"/>
                <c:pt idx="0">
                  <c:v>39.880952380952387</c:v>
                </c:pt>
                <c:pt idx="1">
                  <c:v>37.654320987654295</c:v>
                </c:pt>
                <c:pt idx="2">
                  <c:v>47.222222222222278</c:v>
                </c:pt>
                <c:pt idx="3">
                  <c:v>38.235294117647044</c:v>
                </c:pt>
                <c:pt idx="4">
                  <c:v>34.523809523809526</c:v>
                </c:pt>
                <c:pt idx="5">
                  <c:v>45.23809523809534</c:v>
                </c:pt>
                <c:pt idx="6">
                  <c:v>24.07407407407409</c:v>
                </c:pt>
                <c:pt idx="7">
                  <c:v>44.827586206896491</c:v>
                </c:pt>
                <c:pt idx="8">
                  <c:v>46.551724137931025</c:v>
                </c:pt>
                <c:pt idx="9">
                  <c:v>46.551724137931025</c:v>
                </c:pt>
                <c:pt idx="10">
                  <c:v>40.740740740740762</c:v>
                </c:pt>
                <c:pt idx="11">
                  <c:v>35.185185185185183</c:v>
                </c:pt>
              </c:numCache>
            </c:numRef>
          </c:val>
        </c:ser>
        <c:marker val="1"/>
        <c:axId val="174764416"/>
        <c:axId val="174765952"/>
      </c:lineChart>
      <c:catAx>
        <c:axId val="174764416"/>
        <c:scaling>
          <c:orientation val="minMax"/>
        </c:scaling>
        <c:axPos val="b"/>
        <c:tickLblPos val="nextTo"/>
        <c:crossAx val="174765952"/>
        <c:crosses val="autoZero"/>
        <c:auto val="1"/>
        <c:lblAlgn val="ctr"/>
        <c:lblOffset val="100"/>
      </c:catAx>
      <c:valAx>
        <c:axId val="174765952"/>
        <c:scaling>
          <c:orientation val="minMax"/>
          <c:max val="80"/>
        </c:scaling>
        <c:axPos val="l"/>
        <c:majorGridlines/>
        <c:numFmt formatCode="0.0_ " sourceLinked="1"/>
        <c:tickLblPos val="nextTo"/>
        <c:crossAx val="174764416"/>
        <c:crosses val="autoZero"/>
        <c:crossBetween val="between"/>
      </c:valAx>
    </c:plotArea>
    <c:legend>
      <c:legendPos val="r"/>
      <c:layout/>
    </c:legend>
    <c:plotVisOnly val="1"/>
  </c:chart>
  <c:txPr>
    <a:bodyPr/>
    <a:lstStyle/>
    <a:p>
      <a:pPr>
        <a:defRPr sz="600"/>
      </a:pPr>
      <a:endParaRPr lang="ja-JP"/>
    </a:p>
  </c:txPr>
  <c:externalData r:id="rId1"/>
</c:chartSpace>
</file>

<file path=ppt/charts/chart32.xml><?xml version="1.0" encoding="utf-8"?>
<c:chartSpace xmlns:c="http://schemas.openxmlformats.org/drawingml/2006/chart" xmlns:a="http://schemas.openxmlformats.org/drawingml/2006/main" xmlns:r="http://schemas.openxmlformats.org/officeDocument/2006/relationships">
  <c:date1904 val="1"/>
  <c:lang val="ja-JP"/>
  <c:chart>
    <c:plotArea>
      <c:layout/>
      <c:lineChart>
        <c:grouping val="standard"/>
        <c:ser>
          <c:idx val="0"/>
          <c:order val="0"/>
          <c:tx>
            <c:strRef>
              <c:f>喫食時間!$L$139</c:f>
              <c:strCache>
                <c:ptCount val="1"/>
                <c:pt idx="0">
                  <c:v>朝食</c:v>
                </c:pt>
              </c:strCache>
            </c:strRef>
          </c:tx>
          <c:cat>
            <c:strRef>
              <c:f>喫食時間!$K$140:$K$151</c:f>
              <c:strCache>
                <c:ptCount val="12"/>
                <c:pt idx="0">
                  <c:v>全体</c:v>
                </c:pt>
                <c:pt idx="1">
                  <c:v>東京都</c:v>
                </c:pt>
                <c:pt idx="2">
                  <c:v>愛知県</c:v>
                </c:pt>
                <c:pt idx="3">
                  <c:v>大阪府</c:v>
                </c:pt>
                <c:pt idx="4">
                  <c:v>男性</c:v>
                </c:pt>
                <c:pt idx="5">
                  <c:v>女性</c:v>
                </c:pt>
                <c:pt idx="6">
                  <c:v>20代</c:v>
                </c:pt>
                <c:pt idx="7">
                  <c:v>30代</c:v>
                </c:pt>
                <c:pt idx="8">
                  <c:v>40代</c:v>
                </c:pt>
                <c:pt idx="9">
                  <c:v>50代</c:v>
                </c:pt>
                <c:pt idx="10">
                  <c:v>60代</c:v>
                </c:pt>
                <c:pt idx="11">
                  <c:v>70代以上</c:v>
                </c:pt>
              </c:strCache>
            </c:strRef>
          </c:cat>
          <c:val>
            <c:numRef>
              <c:f>喫食時間!$L$140:$L$151</c:f>
              <c:numCache>
                <c:formatCode>0.0_ </c:formatCode>
                <c:ptCount val="12"/>
                <c:pt idx="0">
                  <c:v>2.0833333333333366</c:v>
                </c:pt>
                <c:pt idx="1">
                  <c:v>3.0864197530864201</c:v>
                </c:pt>
                <c:pt idx="2">
                  <c:v>0</c:v>
                </c:pt>
                <c:pt idx="3">
                  <c:v>1.9607843137254899</c:v>
                </c:pt>
                <c:pt idx="4">
                  <c:v>2.3809523809523809</c:v>
                </c:pt>
                <c:pt idx="5">
                  <c:v>1.7857142857142831</c:v>
                </c:pt>
                <c:pt idx="6">
                  <c:v>7.4074074074074066</c:v>
                </c:pt>
                <c:pt idx="7">
                  <c:v>3.4482758620689653</c:v>
                </c:pt>
                <c:pt idx="8">
                  <c:v>0</c:v>
                </c:pt>
                <c:pt idx="9">
                  <c:v>1.7241379310344827</c:v>
                </c:pt>
                <c:pt idx="10">
                  <c:v>0</c:v>
                </c:pt>
                <c:pt idx="11">
                  <c:v>0</c:v>
                </c:pt>
              </c:numCache>
            </c:numRef>
          </c:val>
        </c:ser>
        <c:ser>
          <c:idx val="1"/>
          <c:order val="1"/>
          <c:tx>
            <c:strRef>
              <c:f>喫食時間!$M$139</c:f>
              <c:strCache>
                <c:ptCount val="1"/>
                <c:pt idx="0">
                  <c:v>昼食</c:v>
                </c:pt>
              </c:strCache>
            </c:strRef>
          </c:tx>
          <c:cat>
            <c:strRef>
              <c:f>喫食時間!$K$140:$K$151</c:f>
              <c:strCache>
                <c:ptCount val="12"/>
                <c:pt idx="0">
                  <c:v>全体</c:v>
                </c:pt>
                <c:pt idx="1">
                  <c:v>東京都</c:v>
                </c:pt>
                <c:pt idx="2">
                  <c:v>愛知県</c:v>
                </c:pt>
                <c:pt idx="3">
                  <c:v>大阪府</c:v>
                </c:pt>
                <c:pt idx="4">
                  <c:v>男性</c:v>
                </c:pt>
                <c:pt idx="5">
                  <c:v>女性</c:v>
                </c:pt>
                <c:pt idx="6">
                  <c:v>20代</c:v>
                </c:pt>
                <c:pt idx="7">
                  <c:v>30代</c:v>
                </c:pt>
                <c:pt idx="8">
                  <c:v>40代</c:v>
                </c:pt>
                <c:pt idx="9">
                  <c:v>50代</c:v>
                </c:pt>
                <c:pt idx="10">
                  <c:v>60代</c:v>
                </c:pt>
                <c:pt idx="11">
                  <c:v>70代以上</c:v>
                </c:pt>
              </c:strCache>
            </c:strRef>
          </c:cat>
          <c:val>
            <c:numRef>
              <c:f>喫食時間!$M$140:$M$151</c:f>
              <c:numCache>
                <c:formatCode>0.0_ </c:formatCode>
                <c:ptCount val="12"/>
                <c:pt idx="0">
                  <c:v>43.452380952380956</c:v>
                </c:pt>
                <c:pt idx="1">
                  <c:v>46.913580246913575</c:v>
                </c:pt>
                <c:pt idx="2">
                  <c:v>40.277777777777779</c:v>
                </c:pt>
                <c:pt idx="3">
                  <c:v>40.196078431372548</c:v>
                </c:pt>
                <c:pt idx="4">
                  <c:v>41.071428571428498</c:v>
                </c:pt>
                <c:pt idx="5">
                  <c:v>45.833333333333329</c:v>
                </c:pt>
                <c:pt idx="6">
                  <c:v>42.592592592592602</c:v>
                </c:pt>
                <c:pt idx="7">
                  <c:v>43.103448275862007</c:v>
                </c:pt>
                <c:pt idx="8">
                  <c:v>53.448275862068961</c:v>
                </c:pt>
                <c:pt idx="9">
                  <c:v>44.827586206896491</c:v>
                </c:pt>
                <c:pt idx="10">
                  <c:v>44.444444444444329</c:v>
                </c:pt>
                <c:pt idx="11">
                  <c:v>31.481481481481481</c:v>
                </c:pt>
              </c:numCache>
            </c:numRef>
          </c:val>
        </c:ser>
        <c:ser>
          <c:idx val="2"/>
          <c:order val="2"/>
          <c:tx>
            <c:strRef>
              <c:f>喫食時間!$N$139</c:f>
              <c:strCache>
                <c:ptCount val="1"/>
                <c:pt idx="0">
                  <c:v>夕食</c:v>
                </c:pt>
              </c:strCache>
            </c:strRef>
          </c:tx>
          <c:cat>
            <c:strRef>
              <c:f>喫食時間!$K$140:$K$151</c:f>
              <c:strCache>
                <c:ptCount val="12"/>
                <c:pt idx="0">
                  <c:v>全体</c:v>
                </c:pt>
                <c:pt idx="1">
                  <c:v>東京都</c:v>
                </c:pt>
                <c:pt idx="2">
                  <c:v>愛知県</c:v>
                </c:pt>
                <c:pt idx="3">
                  <c:v>大阪府</c:v>
                </c:pt>
                <c:pt idx="4">
                  <c:v>男性</c:v>
                </c:pt>
                <c:pt idx="5">
                  <c:v>女性</c:v>
                </c:pt>
                <c:pt idx="6">
                  <c:v>20代</c:v>
                </c:pt>
                <c:pt idx="7">
                  <c:v>30代</c:v>
                </c:pt>
                <c:pt idx="8">
                  <c:v>40代</c:v>
                </c:pt>
                <c:pt idx="9">
                  <c:v>50代</c:v>
                </c:pt>
                <c:pt idx="10">
                  <c:v>60代</c:v>
                </c:pt>
                <c:pt idx="11">
                  <c:v>70代以上</c:v>
                </c:pt>
              </c:strCache>
            </c:strRef>
          </c:cat>
          <c:val>
            <c:numRef>
              <c:f>喫食時間!$N$140:$N$151</c:f>
              <c:numCache>
                <c:formatCode>0.0_ </c:formatCode>
                <c:ptCount val="12"/>
                <c:pt idx="0">
                  <c:v>22.023809523809533</c:v>
                </c:pt>
                <c:pt idx="1">
                  <c:v>25.925925925925895</c:v>
                </c:pt>
                <c:pt idx="2">
                  <c:v>13.888888888888889</c:v>
                </c:pt>
                <c:pt idx="3">
                  <c:v>21.568627450980358</c:v>
                </c:pt>
                <c:pt idx="4">
                  <c:v>26.190476190476193</c:v>
                </c:pt>
                <c:pt idx="5">
                  <c:v>17.857142857142829</c:v>
                </c:pt>
                <c:pt idx="6">
                  <c:v>31.481481481481481</c:v>
                </c:pt>
                <c:pt idx="7">
                  <c:v>27.58620689655168</c:v>
                </c:pt>
                <c:pt idx="8">
                  <c:v>17.241379310344829</c:v>
                </c:pt>
                <c:pt idx="9">
                  <c:v>17.241379310344829</c:v>
                </c:pt>
                <c:pt idx="10">
                  <c:v>18.51851851851853</c:v>
                </c:pt>
                <c:pt idx="11">
                  <c:v>20.370370370370338</c:v>
                </c:pt>
              </c:numCache>
            </c:numRef>
          </c:val>
        </c:ser>
        <c:ser>
          <c:idx val="3"/>
          <c:order val="3"/>
          <c:tx>
            <c:strRef>
              <c:f>喫食時間!$O$139</c:f>
              <c:strCache>
                <c:ptCount val="1"/>
                <c:pt idx="0">
                  <c:v>夜食</c:v>
                </c:pt>
              </c:strCache>
            </c:strRef>
          </c:tx>
          <c:cat>
            <c:strRef>
              <c:f>喫食時間!$K$140:$K$151</c:f>
              <c:strCache>
                <c:ptCount val="12"/>
                <c:pt idx="0">
                  <c:v>全体</c:v>
                </c:pt>
                <c:pt idx="1">
                  <c:v>東京都</c:v>
                </c:pt>
                <c:pt idx="2">
                  <c:v>愛知県</c:v>
                </c:pt>
                <c:pt idx="3">
                  <c:v>大阪府</c:v>
                </c:pt>
                <c:pt idx="4">
                  <c:v>男性</c:v>
                </c:pt>
                <c:pt idx="5">
                  <c:v>女性</c:v>
                </c:pt>
                <c:pt idx="6">
                  <c:v>20代</c:v>
                </c:pt>
                <c:pt idx="7">
                  <c:v>30代</c:v>
                </c:pt>
                <c:pt idx="8">
                  <c:v>40代</c:v>
                </c:pt>
                <c:pt idx="9">
                  <c:v>50代</c:v>
                </c:pt>
                <c:pt idx="10">
                  <c:v>60代</c:v>
                </c:pt>
                <c:pt idx="11">
                  <c:v>70代以上</c:v>
                </c:pt>
              </c:strCache>
            </c:strRef>
          </c:cat>
          <c:val>
            <c:numRef>
              <c:f>喫食時間!$O$140:$O$151</c:f>
              <c:numCache>
                <c:formatCode>0.0_ </c:formatCode>
                <c:ptCount val="12"/>
                <c:pt idx="0">
                  <c:v>4.1666666666666661</c:v>
                </c:pt>
                <c:pt idx="1">
                  <c:v>4.9382716049382811</c:v>
                </c:pt>
                <c:pt idx="2">
                  <c:v>4.1666666666666661</c:v>
                </c:pt>
                <c:pt idx="3">
                  <c:v>2.9411764705882337</c:v>
                </c:pt>
                <c:pt idx="4">
                  <c:v>6.5476190476190466</c:v>
                </c:pt>
                <c:pt idx="5">
                  <c:v>1.7857142857142831</c:v>
                </c:pt>
                <c:pt idx="6">
                  <c:v>7.4074074074074066</c:v>
                </c:pt>
                <c:pt idx="7">
                  <c:v>3.4482758620689653</c:v>
                </c:pt>
                <c:pt idx="8">
                  <c:v>8.6206896551724146</c:v>
                </c:pt>
                <c:pt idx="9">
                  <c:v>1.7241379310344827</c:v>
                </c:pt>
                <c:pt idx="10">
                  <c:v>0</c:v>
                </c:pt>
                <c:pt idx="11">
                  <c:v>3.7037037037037042</c:v>
                </c:pt>
              </c:numCache>
            </c:numRef>
          </c:val>
        </c:ser>
        <c:ser>
          <c:idx val="4"/>
          <c:order val="4"/>
          <c:tx>
            <c:strRef>
              <c:f>喫食時間!$P$139</c:f>
              <c:strCache>
                <c:ptCount val="1"/>
                <c:pt idx="0">
                  <c:v>間食</c:v>
                </c:pt>
              </c:strCache>
            </c:strRef>
          </c:tx>
          <c:cat>
            <c:strRef>
              <c:f>喫食時間!$K$140:$K$151</c:f>
              <c:strCache>
                <c:ptCount val="12"/>
                <c:pt idx="0">
                  <c:v>全体</c:v>
                </c:pt>
                <c:pt idx="1">
                  <c:v>東京都</c:v>
                </c:pt>
                <c:pt idx="2">
                  <c:v>愛知県</c:v>
                </c:pt>
                <c:pt idx="3">
                  <c:v>大阪府</c:v>
                </c:pt>
                <c:pt idx="4">
                  <c:v>男性</c:v>
                </c:pt>
                <c:pt idx="5">
                  <c:v>女性</c:v>
                </c:pt>
                <c:pt idx="6">
                  <c:v>20代</c:v>
                </c:pt>
                <c:pt idx="7">
                  <c:v>30代</c:v>
                </c:pt>
                <c:pt idx="8">
                  <c:v>40代</c:v>
                </c:pt>
                <c:pt idx="9">
                  <c:v>50代</c:v>
                </c:pt>
                <c:pt idx="10">
                  <c:v>60代</c:v>
                </c:pt>
                <c:pt idx="11">
                  <c:v>70代以上</c:v>
                </c:pt>
              </c:strCache>
            </c:strRef>
          </c:cat>
          <c:val>
            <c:numRef>
              <c:f>喫食時間!$P$140:$P$151</c:f>
              <c:numCache>
                <c:formatCode>0.0_ </c:formatCode>
                <c:ptCount val="12"/>
                <c:pt idx="0">
                  <c:v>1.7857142857142831</c:v>
                </c:pt>
                <c:pt idx="1">
                  <c:v>3.0864197530864201</c:v>
                </c:pt>
                <c:pt idx="2">
                  <c:v>1.3888888888888906</c:v>
                </c:pt>
                <c:pt idx="3">
                  <c:v>0</c:v>
                </c:pt>
                <c:pt idx="4">
                  <c:v>1.1904761904761905</c:v>
                </c:pt>
                <c:pt idx="5">
                  <c:v>2.3809523809523809</c:v>
                </c:pt>
                <c:pt idx="6">
                  <c:v>3.7037037037037042</c:v>
                </c:pt>
                <c:pt idx="7">
                  <c:v>0</c:v>
                </c:pt>
                <c:pt idx="8">
                  <c:v>1.7241379310344827</c:v>
                </c:pt>
                <c:pt idx="9">
                  <c:v>0</c:v>
                </c:pt>
                <c:pt idx="10">
                  <c:v>1.8518518518518521</c:v>
                </c:pt>
                <c:pt idx="11">
                  <c:v>3.7037037037037042</c:v>
                </c:pt>
              </c:numCache>
            </c:numRef>
          </c:val>
        </c:ser>
        <c:ser>
          <c:idx val="5"/>
          <c:order val="5"/>
          <c:tx>
            <c:strRef>
              <c:f>喫食時間!$Q$139</c:f>
              <c:strCache>
                <c:ptCount val="1"/>
                <c:pt idx="0">
                  <c:v>食べない</c:v>
                </c:pt>
              </c:strCache>
            </c:strRef>
          </c:tx>
          <c:cat>
            <c:strRef>
              <c:f>喫食時間!$K$140:$K$151</c:f>
              <c:strCache>
                <c:ptCount val="12"/>
                <c:pt idx="0">
                  <c:v>全体</c:v>
                </c:pt>
                <c:pt idx="1">
                  <c:v>東京都</c:v>
                </c:pt>
                <c:pt idx="2">
                  <c:v>愛知県</c:v>
                </c:pt>
                <c:pt idx="3">
                  <c:v>大阪府</c:v>
                </c:pt>
                <c:pt idx="4">
                  <c:v>男性</c:v>
                </c:pt>
                <c:pt idx="5">
                  <c:v>女性</c:v>
                </c:pt>
                <c:pt idx="6">
                  <c:v>20代</c:v>
                </c:pt>
                <c:pt idx="7">
                  <c:v>30代</c:v>
                </c:pt>
                <c:pt idx="8">
                  <c:v>40代</c:v>
                </c:pt>
                <c:pt idx="9">
                  <c:v>50代</c:v>
                </c:pt>
                <c:pt idx="10">
                  <c:v>60代</c:v>
                </c:pt>
                <c:pt idx="11">
                  <c:v>70代以上</c:v>
                </c:pt>
              </c:strCache>
            </c:strRef>
          </c:cat>
          <c:val>
            <c:numRef>
              <c:f>喫食時間!$Q$140:$Q$151</c:f>
              <c:numCache>
                <c:formatCode>0.0_ </c:formatCode>
                <c:ptCount val="12"/>
                <c:pt idx="0">
                  <c:v>41.071428571428498</c:v>
                </c:pt>
                <c:pt idx="1">
                  <c:v>35.185185185185183</c:v>
                </c:pt>
                <c:pt idx="2">
                  <c:v>43.055555555555557</c:v>
                </c:pt>
                <c:pt idx="3">
                  <c:v>49.019607843137244</c:v>
                </c:pt>
                <c:pt idx="4">
                  <c:v>41.666666666666558</c:v>
                </c:pt>
                <c:pt idx="5">
                  <c:v>40.476190476190474</c:v>
                </c:pt>
                <c:pt idx="6">
                  <c:v>35.185185185185183</c:v>
                </c:pt>
                <c:pt idx="7">
                  <c:v>43.103448275862007</c:v>
                </c:pt>
                <c:pt idx="8">
                  <c:v>37.931034482758548</c:v>
                </c:pt>
                <c:pt idx="9">
                  <c:v>43.103448275862007</c:v>
                </c:pt>
                <c:pt idx="10">
                  <c:v>42.592592592592602</c:v>
                </c:pt>
                <c:pt idx="11">
                  <c:v>44.444444444444329</c:v>
                </c:pt>
              </c:numCache>
            </c:numRef>
          </c:val>
        </c:ser>
        <c:marker val="1"/>
        <c:axId val="174797952"/>
        <c:axId val="174799488"/>
      </c:lineChart>
      <c:catAx>
        <c:axId val="174797952"/>
        <c:scaling>
          <c:orientation val="minMax"/>
        </c:scaling>
        <c:axPos val="b"/>
        <c:tickLblPos val="nextTo"/>
        <c:crossAx val="174799488"/>
        <c:crosses val="autoZero"/>
        <c:auto val="1"/>
        <c:lblAlgn val="ctr"/>
        <c:lblOffset val="100"/>
      </c:catAx>
      <c:valAx>
        <c:axId val="174799488"/>
        <c:scaling>
          <c:orientation val="minMax"/>
          <c:max val="80"/>
        </c:scaling>
        <c:axPos val="l"/>
        <c:majorGridlines/>
        <c:numFmt formatCode="0.0_ " sourceLinked="1"/>
        <c:tickLblPos val="nextTo"/>
        <c:crossAx val="174797952"/>
        <c:crosses val="autoZero"/>
        <c:crossBetween val="between"/>
      </c:valAx>
    </c:plotArea>
    <c:legend>
      <c:legendPos val="r"/>
      <c:layout/>
    </c:legend>
    <c:plotVisOnly val="1"/>
  </c:chart>
  <c:txPr>
    <a:bodyPr/>
    <a:lstStyle/>
    <a:p>
      <a:pPr>
        <a:defRPr sz="600"/>
      </a:pPr>
      <a:endParaRPr lang="ja-JP"/>
    </a:p>
  </c:txPr>
  <c:externalData r:id="rId1"/>
</c:chartSpace>
</file>

<file path=ppt/charts/chart33.xml><?xml version="1.0" encoding="utf-8"?>
<c:chartSpace xmlns:c="http://schemas.openxmlformats.org/drawingml/2006/chart" xmlns:a="http://schemas.openxmlformats.org/drawingml/2006/main" xmlns:r="http://schemas.openxmlformats.org/officeDocument/2006/relationships">
  <c:lang val="ja-JP"/>
  <c:chart>
    <c:plotArea>
      <c:layout/>
      <c:barChart>
        <c:barDir val="col"/>
        <c:grouping val="clustered"/>
        <c:ser>
          <c:idx val="0"/>
          <c:order val="0"/>
          <c:tx>
            <c:strRef>
              <c:f>Sheet7!$E$18</c:f>
              <c:strCache>
                <c:ptCount val="1"/>
                <c:pt idx="0">
                  <c:v>肉類</c:v>
                </c:pt>
              </c:strCache>
            </c:strRef>
          </c:tx>
          <c:cat>
            <c:strRef>
              <c:f>Sheet7!$F$17:$I$17</c:f>
              <c:strCache>
                <c:ptCount val="4"/>
                <c:pt idx="0">
                  <c:v>うどん</c:v>
                </c:pt>
                <c:pt idx="1">
                  <c:v>そば</c:v>
                </c:pt>
                <c:pt idx="2">
                  <c:v>ラーメン</c:v>
                </c:pt>
                <c:pt idx="3">
                  <c:v>スパゲティ</c:v>
                </c:pt>
              </c:strCache>
            </c:strRef>
          </c:cat>
          <c:val>
            <c:numRef>
              <c:f>Sheet7!$F$18:$I$18</c:f>
              <c:numCache>
                <c:formatCode>0.0_);[Red]\(0.0\)</c:formatCode>
                <c:ptCount val="4"/>
                <c:pt idx="0">
                  <c:v>38.853503184713347</c:v>
                </c:pt>
                <c:pt idx="1">
                  <c:v>21.111111111111121</c:v>
                </c:pt>
                <c:pt idx="2">
                  <c:v>41.089108910891106</c:v>
                </c:pt>
                <c:pt idx="3">
                  <c:v>32.323232323232325</c:v>
                </c:pt>
              </c:numCache>
            </c:numRef>
          </c:val>
        </c:ser>
        <c:ser>
          <c:idx val="1"/>
          <c:order val="1"/>
          <c:tx>
            <c:strRef>
              <c:f>Sheet7!$E$19</c:f>
              <c:strCache>
                <c:ptCount val="1"/>
                <c:pt idx="0">
                  <c:v>魚介類</c:v>
                </c:pt>
              </c:strCache>
            </c:strRef>
          </c:tx>
          <c:cat>
            <c:strRef>
              <c:f>Sheet7!$F$17:$I$17</c:f>
              <c:strCache>
                <c:ptCount val="4"/>
                <c:pt idx="0">
                  <c:v>うどん</c:v>
                </c:pt>
                <c:pt idx="1">
                  <c:v>そば</c:v>
                </c:pt>
                <c:pt idx="2">
                  <c:v>ラーメン</c:v>
                </c:pt>
                <c:pt idx="3">
                  <c:v>スパゲティ</c:v>
                </c:pt>
              </c:strCache>
            </c:strRef>
          </c:cat>
          <c:val>
            <c:numRef>
              <c:f>Sheet7!$F$19:$I$19</c:f>
              <c:numCache>
                <c:formatCode>0.0_);[Red]\(0.0\)</c:formatCode>
                <c:ptCount val="4"/>
                <c:pt idx="0">
                  <c:v>7.9617834394904454</c:v>
                </c:pt>
                <c:pt idx="1">
                  <c:v>7.7777777777777777</c:v>
                </c:pt>
                <c:pt idx="2">
                  <c:v>3.4653465346534644</c:v>
                </c:pt>
                <c:pt idx="3">
                  <c:v>23.2323232323232</c:v>
                </c:pt>
              </c:numCache>
            </c:numRef>
          </c:val>
        </c:ser>
        <c:ser>
          <c:idx val="2"/>
          <c:order val="2"/>
          <c:tx>
            <c:strRef>
              <c:f>Sheet7!$E$20</c:f>
              <c:strCache>
                <c:ptCount val="1"/>
                <c:pt idx="0">
                  <c:v>野菜類</c:v>
                </c:pt>
              </c:strCache>
            </c:strRef>
          </c:tx>
          <c:cat>
            <c:strRef>
              <c:f>Sheet7!$F$17:$I$17</c:f>
              <c:strCache>
                <c:ptCount val="4"/>
                <c:pt idx="0">
                  <c:v>うどん</c:v>
                </c:pt>
                <c:pt idx="1">
                  <c:v>そば</c:v>
                </c:pt>
                <c:pt idx="2">
                  <c:v>ラーメン</c:v>
                </c:pt>
                <c:pt idx="3">
                  <c:v>スパゲティ</c:v>
                </c:pt>
              </c:strCache>
            </c:strRef>
          </c:cat>
          <c:val>
            <c:numRef>
              <c:f>Sheet7!$F$20:$I$20</c:f>
              <c:numCache>
                <c:formatCode>0.0_);[Red]\(0.0\)</c:formatCode>
                <c:ptCount val="4"/>
                <c:pt idx="0">
                  <c:v>54.140127388535049</c:v>
                </c:pt>
                <c:pt idx="1">
                  <c:v>37.222222222222243</c:v>
                </c:pt>
                <c:pt idx="2">
                  <c:v>61.386138613861384</c:v>
                </c:pt>
                <c:pt idx="3">
                  <c:v>40.909090909090914</c:v>
                </c:pt>
              </c:numCache>
            </c:numRef>
          </c:val>
        </c:ser>
        <c:ser>
          <c:idx val="3"/>
          <c:order val="3"/>
          <c:tx>
            <c:strRef>
              <c:f>Sheet7!$E$21</c:f>
              <c:strCache>
                <c:ptCount val="1"/>
                <c:pt idx="0">
                  <c:v>卵</c:v>
                </c:pt>
              </c:strCache>
            </c:strRef>
          </c:tx>
          <c:cat>
            <c:strRef>
              <c:f>Sheet7!$F$17:$I$17</c:f>
              <c:strCache>
                <c:ptCount val="4"/>
                <c:pt idx="0">
                  <c:v>うどん</c:v>
                </c:pt>
                <c:pt idx="1">
                  <c:v>そば</c:v>
                </c:pt>
                <c:pt idx="2">
                  <c:v>ラーメン</c:v>
                </c:pt>
                <c:pt idx="3">
                  <c:v>スパゲティ</c:v>
                </c:pt>
              </c:strCache>
            </c:strRef>
          </c:cat>
          <c:val>
            <c:numRef>
              <c:f>Sheet7!$F$21:$I$21</c:f>
              <c:numCache>
                <c:formatCode>0.0_);[Red]\(0.0\)</c:formatCode>
                <c:ptCount val="4"/>
                <c:pt idx="0">
                  <c:v>64.331210191082803</c:v>
                </c:pt>
                <c:pt idx="1">
                  <c:v>37.777777777777779</c:v>
                </c:pt>
                <c:pt idx="2">
                  <c:v>49.504950495049485</c:v>
                </c:pt>
                <c:pt idx="3">
                  <c:v>13.131313131313121</c:v>
                </c:pt>
              </c:numCache>
            </c:numRef>
          </c:val>
        </c:ser>
        <c:ser>
          <c:idx val="4"/>
          <c:order val="4"/>
          <c:tx>
            <c:strRef>
              <c:f>Sheet7!$E$22</c:f>
              <c:strCache>
                <c:ptCount val="1"/>
                <c:pt idx="0">
                  <c:v>やくみ</c:v>
                </c:pt>
              </c:strCache>
            </c:strRef>
          </c:tx>
          <c:cat>
            <c:strRef>
              <c:f>Sheet7!$F$17:$I$17</c:f>
              <c:strCache>
                <c:ptCount val="4"/>
                <c:pt idx="0">
                  <c:v>うどん</c:v>
                </c:pt>
                <c:pt idx="1">
                  <c:v>そば</c:v>
                </c:pt>
                <c:pt idx="2">
                  <c:v>ラーメン</c:v>
                </c:pt>
                <c:pt idx="3">
                  <c:v>スパゲティ</c:v>
                </c:pt>
              </c:strCache>
            </c:strRef>
          </c:cat>
          <c:val>
            <c:numRef>
              <c:f>Sheet7!$F$22:$I$22</c:f>
              <c:numCache>
                <c:formatCode>0.0_);[Red]\(0.0\)</c:formatCode>
                <c:ptCount val="4"/>
                <c:pt idx="0">
                  <c:v>79.617834394904449</c:v>
                </c:pt>
                <c:pt idx="1">
                  <c:v>80</c:v>
                </c:pt>
                <c:pt idx="2">
                  <c:v>48.514851485148462</c:v>
                </c:pt>
                <c:pt idx="3">
                  <c:v>14.141414141414135</c:v>
                </c:pt>
              </c:numCache>
            </c:numRef>
          </c:val>
        </c:ser>
        <c:ser>
          <c:idx val="5"/>
          <c:order val="5"/>
          <c:tx>
            <c:strRef>
              <c:f>Sheet7!$E$23</c:f>
              <c:strCache>
                <c:ptCount val="1"/>
                <c:pt idx="0">
                  <c:v>ねりもの類</c:v>
                </c:pt>
              </c:strCache>
            </c:strRef>
          </c:tx>
          <c:cat>
            <c:strRef>
              <c:f>Sheet7!$F$17:$I$17</c:f>
              <c:strCache>
                <c:ptCount val="4"/>
                <c:pt idx="0">
                  <c:v>うどん</c:v>
                </c:pt>
                <c:pt idx="1">
                  <c:v>そば</c:v>
                </c:pt>
                <c:pt idx="2">
                  <c:v>ラーメン</c:v>
                </c:pt>
                <c:pt idx="3">
                  <c:v>スパゲティ</c:v>
                </c:pt>
              </c:strCache>
            </c:strRef>
          </c:cat>
          <c:val>
            <c:numRef>
              <c:f>Sheet7!$F$23:$I$23</c:f>
              <c:numCache>
                <c:formatCode>0.0_);[Red]\(0.0\)</c:formatCode>
                <c:ptCount val="4"/>
                <c:pt idx="0">
                  <c:v>23.56687898089173</c:v>
                </c:pt>
                <c:pt idx="1">
                  <c:v>16.111111111111121</c:v>
                </c:pt>
                <c:pt idx="2">
                  <c:v>4.9504950495049505</c:v>
                </c:pt>
                <c:pt idx="3">
                  <c:v>1.5151515151515151</c:v>
                </c:pt>
              </c:numCache>
            </c:numRef>
          </c:val>
        </c:ser>
        <c:ser>
          <c:idx val="6"/>
          <c:order val="6"/>
          <c:tx>
            <c:strRef>
              <c:f>Sheet7!$E$24</c:f>
              <c:strCache>
                <c:ptCount val="1"/>
                <c:pt idx="0">
                  <c:v>海藻類</c:v>
                </c:pt>
              </c:strCache>
            </c:strRef>
          </c:tx>
          <c:cat>
            <c:strRef>
              <c:f>Sheet7!$F$17:$I$17</c:f>
              <c:strCache>
                <c:ptCount val="4"/>
                <c:pt idx="0">
                  <c:v>うどん</c:v>
                </c:pt>
                <c:pt idx="1">
                  <c:v>そば</c:v>
                </c:pt>
                <c:pt idx="2">
                  <c:v>ラーメン</c:v>
                </c:pt>
                <c:pt idx="3">
                  <c:v>スパゲティ</c:v>
                </c:pt>
              </c:strCache>
            </c:strRef>
          </c:cat>
          <c:val>
            <c:numRef>
              <c:f>Sheet7!$F$24:$I$24</c:f>
              <c:numCache>
                <c:formatCode>0.0_);[Red]\(0.0\)</c:formatCode>
                <c:ptCount val="4"/>
                <c:pt idx="0">
                  <c:v>35.350318471337538</c:v>
                </c:pt>
                <c:pt idx="1">
                  <c:v>37.777777777777779</c:v>
                </c:pt>
                <c:pt idx="2">
                  <c:v>22.277227722772277</c:v>
                </c:pt>
                <c:pt idx="3">
                  <c:v>7.5757575757575761</c:v>
                </c:pt>
              </c:numCache>
            </c:numRef>
          </c:val>
        </c:ser>
        <c:ser>
          <c:idx val="7"/>
          <c:order val="7"/>
          <c:tx>
            <c:strRef>
              <c:f>Sheet7!$E$25</c:f>
              <c:strCache>
                <c:ptCount val="1"/>
                <c:pt idx="0">
                  <c:v>その他</c:v>
                </c:pt>
              </c:strCache>
            </c:strRef>
          </c:tx>
          <c:cat>
            <c:strRef>
              <c:f>Sheet7!$F$17:$I$17</c:f>
              <c:strCache>
                <c:ptCount val="4"/>
                <c:pt idx="0">
                  <c:v>うどん</c:v>
                </c:pt>
                <c:pt idx="1">
                  <c:v>そば</c:v>
                </c:pt>
                <c:pt idx="2">
                  <c:v>ラーメン</c:v>
                </c:pt>
                <c:pt idx="3">
                  <c:v>スパゲティ</c:v>
                </c:pt>
              </c:strCache>
            </c:strRef>
          </c:cat>
          <c:val>
            <c:numRef>
              <c:f>Sheet7!$F$25:$I$25</c:f>
              <c:numCache>
                <c:formatCode>0.0_);[Red]\(0.0\)</c:formatCode>
                <c:ptCount val="4"/>
                <c:pt idx="0">
                  <c:v>16.242038216560498</c:v>
                </c:pt>
                <c:pt idx="1">
                  <c:v>14.444444444444446</c:v>
                </c:pt>
                <c:pt idx="2">
                  <c:v>7.4257425742574252</c:v>
                </c:pt>
                <c:pt idx="3">
                  <c:v>25.252525252525224</c:v>
                </c:pt>
              </c:numCache>
            </c:numRef>
          </c:val>
        </c:ser>
        <c:dLbls>
          <c:showVal val="1"/>
        </c:dLbls>
        <c:gapWidth val="75"/>
        <c:axId val="175393024"/>
        <c:axId val="175403008"/>
      </c:barChart>
      <c:catAx>
        <c:axId val="175393024"/>
        <c:scaling>
          <c:orientation val="minMax"/>
        </c:scaling>
        <c:axPos val="b"/>
        <c:majorTickMark val="none"/>
        <c:tickLblPos val="nextTo"/>
        <c:crossAx val="175403008"/>
        <c:crosses val="autoZero"/>
        <c:auto val="1"/>
        <c:lblAlgn val="ctr"/>
        <c:lblOffset val="100"/>
      </c:catAx>
      <c:valAx>
        <c:axId val="175403008"/>
        <c:scaling>
          <c:orientation val="minMax"/>
        </c:scaling>
        <c:axPos val="l"/>
        <c:majorGridlines>
          <c:spPr>
            <a:ln>
              <a:prstDash val="sysDot"/>
            </a:ln>
          </c:spPr>
        </c:majorGridlines>
        <c:numFmt formatCode="0.0_);[Red]\(0.0\)" sourceLinked="1"/>
        <c:majorTickMark val="none"/>
        <c:tickLblPos val="nextTo"/>
        <c:crossAx val="175393024"/>
        <c:crosses val="autoZero"/>
        <c:crossBetween val="between"/>
      </c:valAx>
    </c:plotArea>
    <c:legend>
      <c:legendPos val="b"/>
      <c:layout/>
    </c:legend>
    <c:plotVisOnly val="1"/>
  </c:chart>
  <c:externalData r:id="rId1"/>
</c:chartSpace>
</file>

<file path=ppt/charts/chart34.xml><?xml version="1.0" encoding="utf-8"?>
<c:chartSpace xmlns:c="http://schemas.openxmlformats.org/drawingml/2006/chart" xmlns:a="http://schemas.openxmlformats.org/drawingml/2006/main" xmlns:r="http://schemas.openxmlformats.org/officeDocument/2006/relationships">
  <c:lang val="ja-JP"/>
  <c:chart>
    <c:autoTitleDeleted val="1"/>
    <c:plotArea>
      <c:layout/>
      <c:barChart>
        <c:barDir val="bar"/>
        <c:grouping val="clustered"/>
        <c:ser>
          <c:idx val="0"/>
          <c:order val="0"/>
          <c:dLbls>
            <c:showVal val="1"/>
          </c:dLbls>
          <c:cat>
            <c:strRef>
              <c:f>Sheet8!$B$3:$B$19</c:f>
              <c:strCache>
                <c:ptCount val="17"/>
                <c:pt idx="0">
                  <c:v>味がよい（おいしい）から</c:v>
                </c:pt>
                <c:pt idx="1">
                  <c:v>食べ慣れているから</c:v>
                </c:pt>
                <c:pt idx="2">
                  <c:v>丁度よいボリュームだから</c:v>
                </c:pt>
                <c:pt idx="3">
                  <c:v>以前から食べているから</c:v>
                </c:pt>
                <c:pt idx="4">
                  <c:v>安心して買える味だから</c:v>
                </c:pt>
                <c:pt idx="5">
                  <c:v>売場にいつも並んでいるから</c:v>
                </c:pt>
                <c:pt idx="6">
                  <c:v>品質がよいから</c:v>
                </c:pt>
                <c:pt idx="7">
                  <c:v>無難だから</c:v>
                </c:pt>
                <c:pt idx="8">
                  <c:v>売場にたくさん並んでいるから</c:v>
                </c:pt>
                <c:pt idx="9">
                  <c:v>人気があるから</c:v>
                </c:pt>
                <c:pt idx="10">
                  <c:v>好きなメーカーだから</c:v>
                </c:pt>
                <c:pt idx="11">
                  <c:v>売場にきちんと（きれいに）並んでいるから</c:v>
                </c:pt>
                <c:pt idx="12">
                  <c:v>人に勧められたから</c:v>
                </c:pt>
                <c:pt idx="13">
                  <c:v>企業イメージがよいから</c:v>
                </c:pt>
                <c:pt idx="14">
                  <c:v>コマーシャルがよい（好きだ）から</c:v>
                </c:pt>
                <c:pt idx="15">
                  <c:v>価格が安かったから</c:v>
                </c:pt>
                <c:pt idx="16">
                  <c:v>その他</c:v>
                </c:pt>
              </c:strCache>
            </c:strRef>
          </c:cat>
          <c:val>
            <c:numRef>
              <c:f>Sheet8!$C$3:$C$19</c:f>
              <c:numCache>
                <c:formatCode>0.0_ </c:formatCode>
                <c:ptCount val="17"/>
                <c:pt idx="0">
                  <c:v>64.88095238095238</c:v>
                </c:pt>
                <c:pt idx="1">
                  <c:v>37.5</c:v>
                </c:pt>
                <c:pt idx="2">
                  <c:v>29.464285714285715</c:v>
                </c:pt>
                <c:pt idx="3">
                  <c:v>29.464285714285715</c:v>
                </c:pt>
                <c:pt idx="4">
                  <c:v>27.976190476190478</c:v>
                </c:pt>
                <c:pt idx="5">
                  <c:v>20.535714285714256</c:v>
                </c:pt>
                <c:pt idx="6">
                  <c:v>22.023809523809533</c:v>
                </c:pt>
                <c:pt idx="7">
                  <c:v>16.666666666666664</c:v>
                </c:pt>
                <c:pt idx="8">
                  <c:v>5.3571428571428479</c:v>
                </c:pt>
                <c:pt idx="9">
                  <c:v>4.1666666666666661</c:v>
                </c:pt>
                <c:pt idx="10">
                  <c:v>11.309523809523824</c:v>
                </c:pt>
                <c:pt idx="11">
                  <c:v>2.6785714285714319</c:v>
                </c:pt>
                <c:pt idx="12">
                  <c:v>1.7857142857142831</c:v>
                </c:pt>
                <c:pt idx="13">
                  <c:v>1.1904761904761905</c:v>
                </c:pt>
                <c:pt idx="14">
                  <c:v>0.29761904761904812</c:v>
                </c:pt>
                <c:pt idx="15">
                  <c:v>36.904761904761905</c:v>
                </c:pt>
                <c:pt idx="16">
                  <c:v>8.9285714285714022</c:v>
                </c:pt>
              </c:numCache>
            </c:numRef>
          </c:val>
        </c:ser>
        <c:gapWidth val="75"/>
        <c:overlap val="-25"/>
        <c:axId val="175477888"/>
        <c:axId val="175479424"/>
      </c:barChart>
      <c:catAx>
        <c:axId val="175477888"/>
        <c:scaling>
          <c:orientation val="maxMin"/>
        </c:scaling>
        <c:axPos val="l"/>
        <c:majorTickMark val="none"/>
        <c:tickLblPos val="nextTo"/>
        <c:txPr>
          <a:bodyPr/>
          <a:lstStyle/>
          <a:p>
            <a:pPr>
              <a:defRPr sz="800"/>
            </a:pPr>
            <a:endParaRPr lang="ja-JP"/>
          </a:p>
        </c:txPr>
        <c:crossAx val="175479424"/>
        <c:crosses val="autoZero"/>
        <c:auto val="1"/>
        <c:lblAlgn val="ctr"/>
        <c:lblOffset val="100"/>
      </c:catAx>
      <c:valAx>
        <c:axId val="175479424"/>
        <c:scaling>
          <c:orientation val="minMax"/>
        </c:scaling>
        <c:axPos val="t"/>
        <c:majorGridlines>
          <c:spPr>
            <a:ln>
              <a:prstDash val="sysDot"/>
            </a:ln>
          </c:spPr>
        </c:majorGridlines>
        <c:numFmt formatCode="0.0_ " sourceLinked="1"/>
        <c:majorTickMark val="none"/>
        <c:tickLblPos val="nextTo"/>
        <c:spPr>
          <a:ln w="9525">
            <a:noFill/>
          </a:ln>
        </c:spPr>
        <c:crossAx val="175477888"/>
        <c:crosses val="autoZero"/>
        <c:crossBetween val="between"/>
      </c:valAx>
    </c:plotArea>
    <c:plotVisOnly val="1"/>
  </c:chart>
  <c:externalData r:id="rId1"/>
</c:chartSpace>
</file>

<file path=ppt/charts/chart35.xml><?xml version="1.0" encoding="utf-8"?>
<c:chartSpace xmlns:c="http://schemas.openxmlformats.org/drawingml/2006/chart" xmlns:a="http://schemas.openxmlformats.org/drawingml/2006/main" xmlns:r="http://schemas.openxmlformats.org/officeDocument/2006/relationships">
  <c:date1904 val="1"/>
  <c:lang val="ja-JP"/>
  <c:chart>
    <c:autoTitleDeleted val="1"/>
    <c:plotArea>
      <c:layout/>
      <c:barChart>
        <c:barDir val="bar"/>
        <c:grouping val="percentStacked"/>
        <c:ser>
          <c:idx val="0"/>
          <c:order val="0"/>
          <c:tx>
            <c:strRef>
              <c:f>Sheet10!$J$2</c:f>
              <c:strCache>
                <c:ptCount val="1"/>
                <c:pt idx="0">
                  <c:v>非常に魅力的</c:v>
                </c:pt>
              </c:strCache>
            </c:strRef>
          </c:tx>
          <c:dLbls>
            <c:txPr>
              <a:bodyPr/>
              <a:lstStyle/>
              <a:p>
                <a:pPr>
                  <a:defRPr b="1">
                    <a:solidFill>
                      <a:schemeClr val="bg1"/>
                    </a:solidFill>
                  </a:defRPr>
                </a:pPr>
                <a:endParaRPr lang="ja-JP"/>
              </a:p>
            </c:txPr>
            <c:showVal val="1"/>
          </c:dLbls>
          <c:cat>
            <c:strRef>
              <c:f>Sheet10!$I$3:$I$7</c:f>
              <c:strCache>
                <c:ptCount val="5"/>
                <c:pt idx="0">
                  <c:v>“打ち立て・ゆで立て”の瞬感を閉じ込めている </c:v>
                </c:pt>
                <c:pt idx="1">
                  <c:v>急速凍結で、おいしさをそのまま眠らせている </c:v>
                </c:pt>
                <c:pt idx="2">
                  <c:v>“中心５０％、外側８０％”のおいしい状態 </c:v>
                </c:pt>
                <c:pt idx="3">
                  <c:v>保存料不要で長持ち </c:v>
                </c:pt>
                <c:pt idx="4">
                  <c:v>いつでもすぐに本物のおいしさを味わえる </c:v>
                </c:pt>
              </c:strCache>
            </c:strRef>
          </c:cat>
          <c:val>
            <c:numRef>
              <c:f>Sheet10!$J$3:$J$7</c:f>
              <c:numCache>
                <c:formatCode>0.0;_턂</c:formatCode>
                <c:ptCount val="5"/>
                <c:pt idx="0" formatCode="0.0_ ">
                  <c:v>27.083333333333254</c:v>
                </c:pt>
                <c:pt idx="1">
                  <c:v>30.528846153846157</c:v>
                </c:pt>
                <c:pt idx="2" formatCode="0.0_ ">
                  <c:v>17.708333333333254</c:v>
                </c:pt>
                <c:pt idx="3" formatCode="0.0_ ">
                  <c:v>37.580128205128212</c:v>
                </c:pt>
                <c:pt idx="4" formatCode="0.0_ ">
                  <c:v>34.455128205128212</c:v>
                </c:pt>
              </c:numCache>
            </c:numRef>
          </c:val>
        </c:ser>
        <c:ser>
          <c:idx val="1"/>
          <c:order val="1"/>
          <c:tx>
            <c:strRef>
              <c:f>Sheet10!$K$2</c:f>
              <c:strCache>
                <c:ptCount val="1"/>
                <c:pt idx="0">
                  <c:v>まあ魅力的</c:v>
                </c:pt>
              </c:strCache>
            </c:strRef>
          </c:tx>
          <c:dLbls>
            <c:txPr>
              <a:bodyPr/>
              <a:lstStyle/>
              <a:p>
                <a:pPr>
                  <a:defRPr b="1">
                    <a:solidFill>
                      <a:schemeClr val="bg1"/>
                    </a:solidFill>
                  </a:defRPr>
                </a:pPr>
                <a:endParaRPr lang="ja-JP"/>
              </a:p>
            </c:txPr>
            <c:showVal val="1"/>
          </c:dLbls>
          <c:cat>
            <c:strRef>
              <c:f>Sheet10!$I$3:$I$7</c:f>
              <c:strCache>
                <c:ptCount val="5"/>
                <c:pt idx="0">
                  <c:v>“打ち立て・ゆで立て”の瞬感を閉じ込めている </c:v>
                </c:pt>
                <c:pt idx="1">
                  <c:v>急速凍結で、おいしさをそのまま眠らせている </c:v>
                </c:pt>
                <c:pt idx="2">
                  <c:v>“中心５０％、外側８０％”のおいしい状態 </c:v>
                </c:pt>
                <c:pt idx="3">
                  <c:v>保存料不要で長持ち </c:v>
                </c:pt>
                <c:pt idx="4">
                  <c:v>いつでもすぐに本物のおいしさを味わえる </c:v>
                </c:pt>
              </c:strCache>
            </c:strRef>
          </c:cat>
          <c:val>
            <c:numRef>
              <c:f>Sheet10!$K$3:$K$7</c:f>
              <c:numCache>
                <c:formatCode>0.0;_턂</c:formatCode>
                <c:ptCount val="5"/>
                <c:pt idx="0" formatCode="0.0_ ">
                  <c:v>52.483974358974365</c:v>
                </c:pt>
                <c:pt idx="1">
                  <c:v>50.320512820512896</c:v>
                </c:pt>
                <c:pt idx="2" formatCode="0.0_ ">
                  <c:v>40.705128205128304</c:v>
                </c:pt>
                <c:pt idx="3" formatCode="0.0_ ">
                  <c:v>43.990384615384542</c:v>
                </c:pt>
                <c:pt idx="4" formatCode="0.0_ ">
                  <c:v>45.27243589743599</c:v>
                </c:pt>
              </c:numCache>
            </c:numRef>
          </c:val>
        </c:ser>
        <c:ser>
          <c:idx val="2"/>
          <c:order val="2"/>
          <c:tx>
            <c:strRef>
              <c:f>Sheet10!$L$2</c:f>
              <c:strCache>
                <c:ptCount val="1"/>
                <c:pt idx="0">
                  <c:v>どちらでもない</c:v>
                </c:pt>
              </c:strCache>
            </c:strRef>
          </c:tx>
          <c:dLbls>
            <c:txPr>
              <a:bodyPr/>
              <a:lstStyle/>
              <a:p>
                <a:pPr>
                  <a:defRPr b="1">
                    <a:solidFill>
                      <a:schemeClr val="bg1"/>
                    </a:solidFill>
                  </a:defRPr>
                </a:pPr>
                <a:endParaRPr lang="ja-JP"/>
              </a:p>
            </c:txPr>
            <c:showVal val="1"/>
          </c:dLbls>
          <c:cat>
            <c:strRef>
              <c:f>Sheet10!$I$3:$I$7</c:f>
              <c:strCache>
                <c:ptCount val="5"/>
                <c:pt idx="0">
                  <c:v>“打ち立て・ゆで立て”の瞬感を閉じ込めている </c:v>
                </c:pt>
                <c:pt idx="1">
                  <c:v>急速凍結で、おいしさをそのまま眠らせている </c:v>
                </c:pt>
                <c:pt idx="2">
                  <c:v>“中心５０％、外側８０％”のおいしい状態 </c:v>
                </c:pt>
                <c:pt idx="3">
                  <c:v>保存料不要で長持ち </c:v>
                </c:pt>
                <c:pt idx="4">
                  <c:v>いつでもすぐに本物のおいしさを味わえる </c:v>
                </c:pt>
              </c:strCache>
            </c:strRef>
          </c:cat>
          <c:val>
            <c:numRef>
              <c:f>Sheet10!$L$3:$L$7</c:f>
              <c:numCache>
                <c:formatCode>0.0;_턂</c:formatCode>
                <c:ptCount val="5"/>
                <c:pt idx="0" formatCode="0.0_ ">
                  <c:v>16.346153846153829</c:v>
                </c:pt>
                <c:pt idx="1">
                  <c:v>15.464743589743605</c:v>
                </c:pt>
                <c:pt idx="2" formatCode="0.0_ ">
                  <c:v>34.855769230769226</c:v>
                </c:pt>
                <c:pt idx="3" formatCode="0.0_ ">
                  <c:v>15.064102564102564</c:v>
                </c:pt>
                <c:pt idx="4" formatCode="0.0_ ">
                  <c:v>17.227564102564102</c:v>
                </c:pt>
              </c:numCache>
            </c:numRef>
          </c:val>
        </c:ser>
        <c:ser>
          <c:idx val="3"/>
          <c:order val="3"/>
          <c:tx>
            <c:strRef>
              <c:f>Sheet10!$M$2</c:f>
              <c:strCache>
                <c:ptCount val="1"/>
                <c:pt idx="0">
                  <c:v>あまり魅力的ではない</c:v>
                </c:pt>
              </c:strCache>
            </c:strRef>
          </c:tx>
          <c:dLbls>
            <c:txPr>
              <a:bodyPr/>
              <a:lstStyle/>
              <a:p>
                <a:pPr>
                  <a:defRPr b="1">
                    <a:solidFill>
                      <a:schemeClr val="bg1"/>
                    </a:solidFill>
                  </a:defRPr>
                </a:pPr>
                <a:endParaRPr lang="ja-JP"/>
              </a:p>
            </c:txPr>
            <c:showVal val="1"/>
          </c:dLbls>
          <c:cat>
            <c:strRef>
              <c:f>Sheet10!$I$3:$I$7</c:f>
              <c:strCache>
                <c:ptCount val="5"/>
                <c:pt idx="0">
                  <c:v>“打ち立て・ゆで立て”の瞬感を閉じ込めている </c:v>
                </c:pt>
                <c:pt idx="1">
                  <c:v>急速凍結で、おいしさをそのまま眠らせている </c:v>
                </c:pt>
                <c:pt idx="2">
                  <c:v>“中心５０％、外側８０％”のおいしい状態 </c:v>
                </c:pt>
                <c:pt idx="3">
                  <c:v>保存料不要で長持ち </c:v>
                </c:pt>
                <c:pt idx="4">
                  <c:v>いつでもすぐに本物のおいしさを味わえる </c:v>
                </c:pt>
              </c:strCache>
            </c:strRef>
          </c:cat>
          <c:val>
            <c:numRef>
              <c:f>Sheet10!$M$3:$M$7</c:f>
              <c:numCache>
                <c:formatCode>0.0;_턂</c:formatCode>
                <c:ptCount val="5"/>
                <c:pt idx="0" formatCode="0.0_ ">
                  <c:v>2.6442307692307692</c:v>
                </c:pt>
                <c:pt idx="1">
                  <c:v>2.3237179487179587</c:v>
                </c:pt>
                <c:pt idx="2" formatCode="0.0_ ">
                  <c:v>4.8878205128205066</c:v>
                </c:pt>
                <c:pt idx="3" formatCode="0.0_ ">
                  <c:v>2.0032051282051277</c:v>
                </c:pt>
                <c:pt idx="4" formatCode="0.0_ ">
                  <c:v>1.8429487179487181</c:v>
                </c:pt>
              </c:numCache>
            </c:numRef>
          </c:val>
        </c:ser>
        <c:ser>
          <c:idx val="4"/>
          <c:order val="4"/>
          <c:tx>
            <c:strRef>
              <c:f>Sheet10!$N$2</c:f>
              <c:strCache>
                <c:ptCount val="1"/>
                <c:pt idx="0">
                  <c:v>全く魅力的ではない</c:v>
                </c:pt>
              </c:strCache>
            </c:strRef>
          </c:tx>
          <c:dLbls>
            <c:dLbl>
              <c:idx val="0"/>
              <c:layout>
                <c:manualLayout>
                  <c:x val="8.6033801122368525E-3"/>
                  <c:y val="-1.1981746234162333E-2"/>
                </c:manualLayout>
              </c:layout>
              <c:showVal val="1"/>
            </c:dLbl>
            <c:dLbl>
              <c:idx val="1"/>
              <c:layout>
                <c:manualLayout>
                  <c:x val="8.6033801122368525E-3"/>
                  <c:y val="3.6610468343797216E-17"/>
                </c:manualLayout>
              </c:layout>
              <c:showVal val="1"/>
            </c:dLbl>
            <c:dLbl>
              <c:idx val="2"/>
              <c:layout>
                <c:manualLayout>
                  <c:x val="1.0037276797609658E-2"/>
                  <c:y val="0"/>
                </c:manualLayout>
              </c:layout>
              <c:showVal val="1"/>
            </c:dLbl>
            <c:dLbl>
              <c:idx val="3"/>
              <c:layout>
                <c:manualLayout>
                  <c:x val="8.6033801122368525E-3"/>
                  <c:y val="-1.1980802789576956E-2"/>
                </c:manualLayout>
              </c:layout>
              <c:showVal val="1"/>
            </c:dLbl>
            <c:dLbl>
              <c:idx val="4"/>
              <c:layout>
                <c:manualLayout>
                  <c:x val="8.6033801122368525E-3"/>
                  <c:y val="-1.5975661645549762E-2"/>
                </c:manualLayout>
              </c:layout>
              <c:showVal val="1"/>
            </c:dLbl>
            <c:txPr>
              <a:bodyPr/>
              <a:lstStyle/>
              <a:p>
                <a:pPr>
                  <a:defRPr b="0">
                    <a:solidFill>
                      <a:schemeClr val="tx1"/>
                    </a:solidFill>
                  </a:defRPr>
                </a:pPr>
                <a:endParaRPr lang="ja-JP"/>
              </a:p>
            </c:txPr>
            <c:showVal val="1"/>
          </c:dLbls>
          <c:cat>
            <c:strRef>
              <c:f>Sheet10!$I$3:$I$7</c:f>
              <c:strCache>
                <c:ptCount val="5"/>
                <c:pt idx="0">
                  <c:v>“打ち立て・ゆで立て”の瞬感を閉じ込めている </c:v>
                </c:pt>
                <c:pt idx="1">
                  <c:v>急速凍結で、おいしさをそのまま眠らせている </c:v>
                </c:pt>
                <c:pt idx="2">
                  <c:v>“中心５０％、外側８０％”のおいしい状態 </c:v>
                </c:pt>
                <c:pt idx="3">
                  <c:v>保存料不要で長持ち </c:v>
                </c:pt>
                <c:pt idx="4">
                  <c:v>いつでもすぐに本物のおいしさを味わえる </c:v>
                </c:pt>
              </c:strCache>
            </c:strRef>
          </c:cat>
          <c:val>
            <c:numRef>
              <c:f>Sheet10!$N$3:$N$7</c:f>
              <c:numCache>
                <c:formatCode>0.0;_턂</c:formatCode>
                <c:ptCount val="5"/>
                <c:pt idx="0" formatCode="0.0_ ">
                  <c:v>1.4423076923076898</c:v>
                </c:pt>
                <c:pt idx="1">
                  <c:v>1.3621794871794852</c:v>
                </c:pt>
                <c:pt idx="2" formatCode="0.0_ ">
                  <c:v>1.8429487179487181</c:v>
                </c:pt>
                <c:pt idx="3" formatCode="0.0_ ">
                  <c:v>1.3621794871794852</c:v>
                </c:pt>
                <c:pt idx="4" formatCode="0.0_ ">
                  <c:v>1.2019230769230758</c:v>
                </c:pt>
              </c:numCache>
            </c:numRef>
          </c:val>
        </c:ser>
        <c:dLbls>
          <c:showVal val="1"/>
        </c:dLbls>
        <c:gapWidth val="75"/>
        <c:overlap val="100"/>
        <c:axId val="175579136"/>
        <c:axId val="175580672"/>
      </c:barChart>
      <c:catAx>
        <c:axId val="175579136"/>
        <c:scaling>
          <c:orientation val="maxMin"/>
        </c:scaling>
        <c:axPos val="l"/>
        <c:majorTickMark val="none"/>
        <c:tickLblPos val="nextTo"/>
        <c:crossAx val="175580672"/>
        <c:crosses val="autoZero"/>
        <c:auto val="1"/>
        <c:lblAlgn val="ctr"/>
        <c:lblOffset val="100"/>
      </c:catAx>
      <c:valAx>
        <c:axId val="175580672"/>
        <c:scaling>
          <c:orientation val="minMax"/>
        </c:scaling>
        <c:axPos val="t"/>
        <c:majorGridlines>
          <c:spPr>
            <a:ln>
              <a:prstDash val="sysDot"/>
            </a:ln>
          </c:spPr>
        </c:majorGridlines>
        <c:numFmt formatCode="0%" sourceLinked="1"/>
        <c:majorTickMark val="none"/>
        <c:tickLblPos val="nextTo"/>
        <c:crossAx val="175579136"/>
        <c:crosses val="autoZero"/>
        <c:crossBetween val="between"/>
      </c:valAx>
    </c:plotArea>
    <c:legend>
      <c:legendPos val="b"/>
      <c:layout>
        <c:manualLayout>
          <c:xMode val="edge"/>
          <c:yMode val="edge"/>
          <c:x val="0.32450911378013231"/>
          <c:y val="0.8676860716151501"/>
          <c:w val="0.64744862537344283"/>
          <c:h val="0.1082718489975987"/>
        </c:manualLayout>
      </c:layout>
    </c:legend>
    <c:plotVisOnly val="1"/>
  </c:chart>
  <c:externalData r:id="rId1"/>
</c:chartSpace>
</file>

<file path=ppt/charts/chart36.xml><?xml version="1.0" encoding="utf-8"?>
<c:chartSpace xmlns:c="http://schemas.openxmlformats.org/drawingml/2006/chart" xmlns:a="http://schemas.openxmlformats.org/drawingml/2006/main" xmlns:r="http://schemas.openxmlformats.org/officeDocument/2006/relationships">
  <c:date1904 val="1"/>
  <c:lang val="ja-JP"/>
  <c:chart>
    <c:autoTitleDeleted val="1"/>
    <c:plotArea>
      <c:layout/>
      <c:barChart>
        <c:barDir val="bar"/>
        <c:grouping val="percentStacked"/>
        <c:ser>
          <c:idx val="0"/>
          <c:order val="0"/>
          <c:tx>
            <c:strRef>
              <c:f>Sheet2!$K$80</c:f>
              <c:strCache>
                <c:ptCount val="1"/>
                <c:pt idx="0">
                  <c:v>どんなお店でも飲食店での冷凍めん使用は絶対に嫌</c:v>
                </c:pt>
              </c:strCache>
            </c:strRef>
          </c:tx>
          <c:cat>
            <c:strRef>
              <c:f>Sheet2!$L$79:$N$79</c:f>
              <c:strCache>
                <c:ptCount val="3"/>
                <c:pt idx="0">
                  <c:v>2005年</c:v>
                </c:pt>
                <c:pt idx="1">
                  <c:v>2009年</c:v>
                </c:pt>
                <c:pt idx="2">
                  <c:v>2012年</c:v>
                </c:pt>
              </c:strCache>
            </c:strRef>
          </c:cat>
          <c:val>
            <c:numRef>
              <c:f>Sheet2!$L$80:$N$80</c:f>
              <c:numCache>
                <c:formatCode>0.0;_턂</c:formatCode>
                <c:ptCount val="3"/>
                <c:pt idx="0">
                  <c:v>16</c:v>
                </c:pt>
                <c:pt idx="1">
                  <c:v>11.6</c:v>
                </c:pt>
                <c:pt idx="2">
                  <c:v>17.467948717948715</c:v>
                </c:pt>
              </c:numCache>
            </c:numRef>
          </c:val>
        </c:ser>
        <c:ser>
          <c:idx val="1"/>
          <c:order val="1"/>
          <c:tx>
            <c:strRef>
              <c:f>Sheet2!$K$81</c:f>
              <c:strCache>
                <c:ptCount val="1"/>
                <c:pt idx="0">
                  <c:v>中高級店では嫌だが、低価格のお店やスピードが重要なお店では良い</c:v>
                </c:pt>
              </c:strCache>
            </c:strRef>
          </c:tx>
          <c:cat>
            <c:strRef>
              <c:f>Sheet2!$L$79:$N$79</c:f>
              <c:strCache>
                <c:ptCount val="3"/>
                <c:pt idx="0">
                  <c:v>2005年</c:v>
                </c:pt>
                <c:pt idx="1">
                  <c:v>2009年</c:v>
                </c:pt>
                <c:pt idx="2">
                  <c:v>2012年</c:v>
                </c:pt>
              </c:strCache>
            </c:strRef>
          </c:cat>
          <c:val>
            <c:numRef>
              <c:f>Sheet2!$L$81:$N$81</c:f>
              <c:numCache>
                <c:formatCode>0.0;_턂</c:formatCode>
                <c:ptCount val="3"/>
                <c:pt idx="0">
                  <c:v>39.1</c:v>
                </c:pt>
                <c:pt idx="1">
                  <c:v>38.1</c:v>
                </c:pt>
                <c:pt idx="2">
                  <c:v>29.887820512820511</c:v>
                </c:pt>
              </c:numCache>
            </c:numRef>
          </c:val>
        </c:ser>
        <c:ser>
          <c:idx val="2"/>
          <c:order val="2"/>
          <c:tx>
            <c:strRef>
              <c:f>Sheet2!$K$82</c:f>
              <c:strCache>
                <c:ptCount val="1"/>
                <c:pt idx="0">
                  <c:v>そば・うどん専門店では嫌だが、非専門店では良い</c:v>
                </c:pt>
              </c:strCache>
            </c:strRef>
          </c:tx>
          <c:cat>
            <c:strRef>
              <c:f>Sheet2!$L$79:$N$79</c:f>
              <c:strCache>
                <c:ptCount val="3"/>
                <c:pt idx="0">
                  <c:v>2005年</c:v>
                </c:pt>
                <c:pt idx="1">
                  <c:v>2009年</c:v>
                </c:pt>
                <c:pt idx="2">
                  <c:v>2012年</c:v>
                </c:pt>
              </c:strCache>
            </c:strRef>
          </c:cat>
          <c:val>
            <c:numRef>
              <c:f>Sheet2!$L$82:$N$82</c:f>
              <c:numCache>
                <c:formatCode>0.0;_턂</c:formatCode>
                <c:ptCount val="3"/>
                <c:pt idx="0">
                  <c:v>23.4</c:v>
                </c:pt>
                <c:pt idx="1">
                  <c:v>28</c:v>
                </c:pt>
                <c:pt idx="2">
                  <c:v>22.596153846153829</c:v>
                </c:pt>
              </c:numCache>
            </c:numRef>
          </c:val>
        </c:ser>
        <c:ser>
          <c:idx val="3"/>
          <c:order val="3"/>
          <c:tx>
            <c:strRef>
              <c:f>Sheet2!$K$83</c:f>
              <c:strCache>
                <c:ptCount val="1"/>
                <c:pt idx="0">
                  <c:v>おいしければどんなお店でも構わない</c:v>
                </c:pt>
              </c:strCache>
            </c:strRef>
          </c:tx>
          <c:cat>
            <c:strRef>
              <c:f>Sheet2!$L$79:$N$79</c:f>
              <c:strCache>
                <c:ptCount val="3"/>
                <c:pt idx="0">
                  <c:v>2005年</c:v>
                </c:pt>
                <c:pt idx="1">
                  <c:v>2009年</c:v>
                </c:pt>
                <c:pt idx="2">
                  <c:v>2012年</c:v>
                </c:pt>
              </c:strCache>
            </c:strRef>
          </c:cat>
          <c:val>
            <c:numRef>
              <c:f>Sheet2!$L$83:$N$83</c:f>
              <c:numCache>
                <c:formatCode>0.0;_턂</c:formatCode>
                <c:ptCount val="3"/>
                <c:pt idx="0">
                  <c:v>15.9</c:v>
                </c:pt>
                <c:pt idx="1">
                  <c:v>12</c:v>
                </c:pt>
                <c:pt idx="2">
                  <c:v>17.227564102564102</c:v>
                </c:pt>
              </c:numCache>
            </c:numRef>
          </c:val>
        </c:ser>
        <c:ser>
          <c:idx val="4"/>
          <c:order val="4"/>
          <c:tx>
            <c:strRef>
              <c:f>Sheet2!$K$84</c:f>
              <c:strCache>
                <c:ptCount val="1"/>
                <c:pt idx="0">
                  <c:v>安心・安全であればどんなお店でも構わない</c:v>
                </c:pt>
              </c:strCache>
            </c:strRef>
          </c:tx>
          <c:cat>
            <c:strRef>
              <c:f>Sheet2!$L$79:$N$79</c:f>
              <c:strCache>
                <c:ptCount val="3"/>
                <c:pt idx="0">
                  <c:v>2005年</c:v>
                </c:pt>
                <c:pt idx="1">
                  <c:v>2009年</c:v>
                </c:pt>
                <c:pt idx="2">
                  <c:v>2012年</c:v>
                </c:pt>
              </c:strCache>
            </c:strRef>
          </c:cat>
          <c:val>
            <c:numRef>
              <c:f>Sheet2!$L$84:$N$84</c:f>
              <c:numCache>
                <c:formatCode>0.0;_턂</c:formatCode>
                <c:ptCount val="3"/>
                <c:pt idx="0">
                  <c:v>5.6</c:v>
                </c:pt>
                <c:pt idx="1">
                  <c:v>10.3</c:v>
                </c:pt>
                <c:pt idx="2">
                  <c:v>12.820512820512819</c:v>
                </c:pt>
              </c:numCache>
            </c:numRef>
          </c:val>
        </c:ser>
        <c:gapWidth val="300"/>
        <c:overlap val="100"/>
        <c:serLines/>
        <c:axId val="175654016"/>
        <c:axId val="175655552"/>
      </c:barChart>
      <c:catAx>
        <c:axId val="175654016"/>
        <c:scaling>
          <c:orientation val="maxMin"/>
        </c:scaling>
        <c:axPos val="l"/>
        <c:majorTickMark val="none"/>
        <c:tickLblPos val="nextTo"/>
        <c:crossAx val="175655552"/>
        <c:crosses val="autoZero"/>
        <c:auto val="1"/>
        <c:lblAlgn val="ctr"/>
        <c:lblOffset val="100"/>
      </c:catAx>
      <c:valAx>
        <c:axId val="175655552"/>
        <c:scaling>
          <c:orientation val="minMax"/>
        </c:scaling>
        <c:axPos val="t"/>
        <c:majorGridlines/>
        <c:numFmt formatCode="0%" sourceLinked="1"/>
        <c:tickLblPos val="nextTo"/>
        <c:crossAx val="175654016"/>
        <c:crosses val="autoZero"/>
        <c:crossBetween val="between"/>
      </c:valAx>
    </c:plotArea>
    <c:plotVisOnly val="1"/>
  </c:chart>
  <c:txPr>
    <a:bodyPr/>
    <a:lstStyle/>
    <a:p>
      <a:pPr>
        <a:defRPr sz="800"/>
      </a:pPr>
      <a:endParaRPr lang="ja-JP"/>
    </a:p>
  </c:txPr>
  <c:externalData r:id="rId1"/>
</c:chartSpace>
</file>

<file path=ppt/charts/chart37.xml><?xml version="1.0" encoding="utf-8"?>
<c:chartSpace xmlns:c="http://schemas.openxmlformats.org/drawingml/2006/chart" xmlns:a="http://schemas.openxmlformats.org/drawingml/2006/main" xmlns:r="http://schemas.openxmlformats.org/officeDocument/2006/relationships">
  <c:lang val="ja-JP"/>
  <c:chart>
    <c:autoTitleDeleted val="1"/>
    <c:plotArea>
      <c:layout/>
      <c:barChart>
        <c:barDir val="bar"/>
        <c:grouping val="percentStacked"/>
        <c:ser>
          <c:idx val="0"/>
          <c:order val="0"/>
          <c:tx>
            <c:strRef>
              <c:f>Sheet2!$L$54</c:f>
              <c:strCache>
                <c:ptCount val="1"/>
                <c:pt idx="0">
                  <c:v>どんなお店でも飲食店での冷凍めん使用は絶対に嫌</c:v>
                </c:pt>
              </c:strCache>
            </c:strRef>
          </c:tx>
          <c:dLbls>
            <c:dLbl>
              <c:idx val="0"/>
              <c:layout/>
              <c:showVal val="1"/>
            </c:dLbl>
            <c:delete val="1"/>
            <c:txPr>
              <a:bodyPr/>
              <a:lstStyle/>
              <a:p>
                <a:pPr>
                  <a:defRPr>
                    <a:solidFill>
                      <a:schemeClr val="bg1"/>
                    </a:solidFill>
                  </a:defRPr>
                </a:pPr>
                <a:endParaRPr lang="ja-JP"/>
              </a:p>
            </c:txPr>
          </c:dLbls>
          <c:cat>
            <c:strRef>
              <c:f>Sheet2!$K$55:$K$66</c:f>
              <c:strCache>
                <c:ptCount val="12"/>
                <c:pt idx="0">
                  <c:v>全体</c:v>
                </c:pt>
                <c:pt idx="1">
                  <c:v>東京都</c:v>
                </c:pt>
                <c:pt idx="2">
                  <c:v>愛知県</c:v>
                </c:pt>
                <c:pt idx="3">
                  <c:v>大阪府</c:v>
                </c:pt>
                <c:pt idx="4">
                  <c:v>男性</c:v>
                </c:pt>
                <c:pt idx="5">
                  <c:v>女性</c:v>
                </c:pt>
                <c:pt idx="6">
                  <c:v>20代</c:v>
                </c:pt>
                <c:pt idx="7">
                  <c:v>30代</c:v>
                </c:pt>
                <c:pt idx="8">
                  <c:v>40代</c:v>
                </c:pt>
                <c:pt idx="9">
                  <c:v>50代</c:v>
                </c:pt>
                <c:pt idx="10">
                  <c:v>60代</c:v>
                </c:pt>
                <c:pt idx="11">
                  <c:v>70代以上</c:v>
                </c:pt>
              </c:strCache>
            </c:strRef>
          </c:cat>
          <c:val>
            <c:numRef>
              <c:f>Sheet2!$L$55:$L$66</c:f>
              <c:numCache>
                <c:formatCode>0.0_ </c:formatCode>
                <c:ptCount val="12"/>
                <c:pt idx="0">
                  <c:v>17.467948717948715</c:v>
                </c:pt>
                <c:pt idx="1">
                  <c:v>16.506410256410252</c:v>
                </c:pt>
                <c:pt idx="2">
                  <c:v>20.634920634920633</c:v>
                </c:pt>
                <c:pt idx="3">
                  <c:v>16.935483870967644</c:v>
                </c:pt>
                <c:pt idx="4">
                  <c:v>17.78846153846148</c:v>
                </c:pt>
                <c:pt idx="5">
                  <c:v>17.147435897435887</c:v>
                </c:pt>
                <c:pt idx="6">
                  <c:v>13.461538461538462</c:v>
                </c:pt>
                <c:pt idx="7">
                  <c:v>13.461538461538462</c:v>
                </c:pt>
                <c:pt idx="8">
                  <c:v>14.903846153846175</c:v>
                </c:pt>
                <c:pt idx="9">
                  <c:v>17.307692307692307</c:v>
                </c:pt>
                <c:pt idx="10">
                  <c:v>24.038461538461529</c:v>
                </c:pt>
                <c:pt idx="11">
                  <c:v>21.63461538461539</c:v>
                </c:pt>
              </c:numCache>
            </c:numRef>
          </c:val>
        </c:ser>
        <c:ser>
          <c:idx val="1"/>
          <c:order val="1"/>
          <c:tx>
            <c:strRef>
              <c:f>Sheet2!$M$54</c:f>
              <c:strCache>
                <c:ptCount val="1"/>
                <c:pt idx="0">
                  <c:v>中高級店では嫌だが、低価格のお店やスピードが重要なお店では良い</c:v>
                </c:pt>
              </c:strCache>
            </c:strRef>
          </c:tx>
          <c:dLbls>
            <c:dLbl>
              <c:idx val="0"/>
              <c:layout/>
              <c:showVal val="1"/>
            </c:dLbl>
            <c:delete val="1"/>
            <c:txPr>
              <a:bodyPr/>
              <a:lstStyle/>
              <a:p>
                <a:pPr>
                  <a:defRPr>
                    <a:solidFill>
                      <a:schemeClr val="bg1"/>
                    </a:solidFill>
                  </a:defRPr>
                </a:pPr>
                <a:endParaRPr lang="ja-JP"/>
              </a:p>
            </c:txPr>
          </c:dLbls>
          <c:cat>
            <c:strRef>
              <c:f>Sheet2!$K$55:$K$66</c:f>
              <c:strCache>
                <c:ptCount val="12"/>
                <c:pt idx="0">
                  <c:v>全体</c:v>
                </c:pt>
                <c:pt idx="1">
                  <c:v>東京都</c:v>
                </c:pt>
                <c:pt idx="2">
                  <c:v>愛知県</c:v>
                </c:pt>
                <c:pt idx="3">
                  <c:v>大阪府</c:v>
                </c:pt>
                <c:pt idx="4">
                  <c:v>男性</c:v>
                </c:pt>
                <c:pt idx="5">
                  <c:v>女性</c:v>
                </c:pt>
                <c:pt idx="6">
                  <c:v>20代</c:v>
                </c:pt>
                <c:pt idx="7">
                  <c:v>30代</c:v>
                </c:pt>
                <c:pt idx="8">
                  <c:v>40代</c:v>
                </c:pt>
                <c:pt idx="9">
                  <c:v>50代</c:v>
                </c:pt>
                <c:pt idx="10">
                  <c:v>60代</c:v>
                </c:pt>
                <c:pt idx="11">
                  <c:v>70代以上</c:v>
                </c:pt>
              </c:strCache>
            </c:strRef>
          </c:cat>
          <c:val>
            <c:numRef>
              <c:f>Sheet2!$M$55:$M$66</c:f>
              <c:numCache>
                <c:formatCode>0.0_ </c:formatCode>
                <c:ptCount val="12"/>
                <c:pt idx="0">
                  <c:v>29.887820512820511</c:v>
                </c:pt>
                <c:pt idx="1">
                  <c:v>29.967948717948715</c:v>
                </c:pt>
                <c:pt idx="2">
                  <c:v>33.333333333333329</c:v>
                </c:pt>
                <c:pt idx="3">
                  <c:v>27.419354838709676</c:v>
                </c:pt>
                <c:pt idx="4">
                  <c:v>29.487179487179489</c:v>
                </c:pt>
                <c:pt idx="5">
                  <c:v>30.28846153846148</c:v>
                </c:pt>
                <c:pt idx="6">
                  <c:v>34.615384615384521</c:v>
                </c:pt>
                <c:pt idx="7">
                  <c:v>31.730769230769134</c:v>
                </c:pt>
                <c:pt idx="8">
                  <c:v>28.365384615384613</c:v>
                </c:pt>
                <c:pt idx="9">
                  <c:v>31.25</c:v>
                </c:pt>
                <c:pt idx="10">
                  <c:v>26.923076923076923</c:v>
                </c:pt>
                <c:pt idx="11">
                  <c:v>26.442307692307637</c:v>
                </c:pt>
              </c:numCache>
            </c:numRef>
          </c:val>
        </c:ser>
        <c:ser>
          <c:idx val="2"/>
          <c:order val="2"/>
          <c:tx>
            <c:strRef>
              <c:f>Sheet2!$N$54</c:f>
              <c:strCache>
                <c:ptCount val="1"/>
                <c:pt idx="0">
                  <c:v>そば・うどん専門店では嫌だが、非専門店では良い</c:v>
                </c:pt>
              </c:strCache>
            </c:strRef>
          </c:tx>
          <c:dLbls>
            <c:dLbl>
              <c:idx val="0"/>
              <c:layout/>
              <c:showVal val="1"/>
            </c:dLbl>
            <c:delete val="1"/>
            <c:txPr>
              <a:bodyPr/>
              <a:lstStyle/>
              <a:p>
                <a:pPr>
                  <a:defRPr>
                    <a:solidFill>
                      <a:schemeClr val="bg1"/>
                    </a:solidFill>
                  </a:defRPr>
                </a:pPr>
                <a:endParaRPr lang="ja-JP"/>
              </a:p>
            </c:txPr>
          </c:dLbls>
          <c:cat>
            <c:strRef>
              <c:f>Sheet2!$K$55:$K$66</c:f>
              <c:strCache>
                <c:ptCount val="12"/>
                <c:pt idx="0">
                  <c:v>全体</c:v>
                </c:pt>
                <c:pt idx="1">
                  <c:v>東京都</c:v>
                </c:pt>
                <c:pt idx="2">
                  <c:v>愛知県</c:v>
                </c:pt>
                <c:pt idx="3">
                  <c:v>大阪府</c:v>
                </c:pt>
                <c:pt idx="4">
                  <c:v>男性</c:v>
                </c:pt>
                <c:pt idx="5">
                  <c:v>女性</c:v>
                </c:pt>
                <c:pt idx="6">
                  <c:v>20代</c:v>
                </c:pt>
                <c:pt idx="7">
                  <c:v>30代</c:v>
                </c:pt>
                <c:pt idx="8">
                  <c:v>40代</c:v>
                </c:pt>
                <c:pt idx="9">
                  <c:v>50代</c:v>
                </c:pt>
                <c:pt idx="10">
                  <c:v>60代</c:v>
                </c:pt>
                <c:pt idx="11">
                  <c:v>70代以上</c:v>
                </c:pt>
              </c:strCache>
            </c:strRef>
          </c:cat>
          <c:val>
            <c:numRef>
              <c:f>Sheet2!$N$55:$N$66</c:f>
              <c:numCache>
                <c:formatCode>0.0_ </c:formatCode>
                <c:ptCount val="12"/>
                <c:pt idx="0">
                  <c:v>22.596153846153829</c:v>
                </c:pt>
                <c:pt idx="1">
                  <c:v>20.67307692307693</c:v>
                </c:pt>
                <c:pt idx="2">
                  <c:v>19.444444444444446</c:v>
                </c:pt>
                <c:pt idx="3">
                  <c:v>27.956989247311789</c:v>
                </c:pt>
                <c:pt idx="4">
                  <c:v>19.871794871794872</c:v>
                </c:pt>
                <c:pt idx="5">
                  <c:v>25.320512820512789</c:v>
                </c:pt>
                <c:pt idx="6">
                  <c:v>28.846153846153829</c:v>
                </c:pt>
                <c:pt idx="7">
                  <c:v>24.038461538461529</c:v>
                </c:pt>
                <c:pt idx="8">
                  <c:v>25</c:v>
                </c:pt>
                <c:pt idx="9">
                  <c:v>18.75</c:v>
                </c:pt>
                <c:pt idx="10">
                  <c:v>18.75</c:v>
                </c:pt>
                <c:pt idx="11">
                  <c:v>20.192307692307686</c:v>
                </c:pt>
              </c:numCache>
            </c:numRef>
          </c:val>
        </c:ser>
        <c:ser>
          <c:idx val="3"/>
          <c:order val="3"/>
          <c:tx>
            <c:strRef>
              <c:f>Sheet2!$O$54</c:f>
              <c:strCache>
                <c:ptCount val="1"/>
                <c:pt idx="0">
                  <c:v>おいしければどんなお店でも構わない</c:v>
                </c:pt>
              </c:strCache>
            </c:strRef>
          </c:tx>
          <c:dLbls>
            <c:dLbl>
              <c:idx val="0"/>
              <c:layout/>
              <c:showVal val="1"/>
            </c:dLbl>
            <c:delete val="1"/>
            <c:txPr>
              <a:bodyPr/>
              <a:lstStyle/>
              <a:p>
                <a:pPr>
                  <a:defRPr>
                    <a:solidFill>
                      <a:schemeClr val="bg1"/>
                    </a:solidFill>
                  </a:defRPr>
                </a:pPr>
                <a:endParaRPr lang="ja-JP"/>
              </a:p>
            </c:txPr>
          </c:dLbls>
          <c:cat>
            <c:strRef>
              <c:f>Sheet2!$K$55:$K$66</c:f>
              <c:strCache>
                <c:ptCount val="12"/>
                <c:pt idx="0">
                  <c:v>全体</c:v>
                </c:pt>
                <c:pt idx="1">
                  <c:v>東京都</c:v>
                </c:pt>
                <c:pt idx="2">
                  <c:v>愛知県</c:v>
                </c:pt>
                <c:pt idx="3">
                  <c:v>大阪府</c:v>
                </c:pt>
                <c:pt idx="4">
                  <c:v>男性</c:v>
                </c:pt>
                <c:pt idx="5">
                  <c:v>女性</c:v>
                </c:pt>
                <c:pt idx="6">
                  <c:v>20代</c:v>
                </c:pt>
                <c:pt idx="7">
                  <c:v>30代</c:v>
                </c:pt>
                <c:pt idx="8">
                  <c:v>40代</c:v>
                </c:pt>
                <c:pt idx="9">
                  <c:v>50代</c:v>
                </c:pt>
                <c:pt idx="10">
                  <c:v>60代</c:v>
                </c:pt>
                <c:pt idx="11">
                  <c:v>70代以上</c:v>
                </c:pt>
              </c:strCache>
            </c:strRef>
          </c:cat>
          <c:val>
            <c:numRef>
              <c:f>Sheet2!$O$55:$O$66</c:f>
              <c:numCache>
                <c:formatCode>0.0_ </c:formatCode>
                <c:ptCount val="12"/>
                <c:pt idx="0">
                  <c:v>17.227564102564102</c:v>
                </c:pt>
                <c:pt idx="1">
                  <c:v>19.871794871794872</c:v>
                </c:pt>
                <c:pt idx="2">
                  <c:v>15.873015873015872</c:v>
                </c:pt>
                <c:pt idx="3">
                  <c:v>13.709677419354838</c:v>
                </c:pt>
                <c:pt idx="4">
                  <c:v>21.955128205128144</c:v>
                </c:pt>
                <c:pt idx="5">
                  <c:v>12.5</c:v>
                </c:pt>
                <c:pt idx="6">
                  <c:v>11.538461538461538</c:v>
                </c:pt>
                <c:pt idx="7">
                  <c:v>21.153846153846199</c:v>
                </c:pt>
                <c:pt idx="8">
                  <c:v>19.230769230769145</c:v>
                </c:pt>
                <c:pt idx="9">
                  <c:v>21.153846153846199</c:v>
                </c:pt>
                <c:pt idx="10">
                  <c:v>13.942307692307702</c:v>
                </c:pt>
                <c:pt idx="11">
                  <c:v>16.346153846153829</c:v>
                </c:pt>
              </c:numCache>
            </c:numRef>
          </c:val>
        </c:ser>
        <c:ser>
          <c:idx val="4"/>
          <c:order val="4"/>
          <c:tx>
            <c:strRef>
              <c:f>Sheet2!$P$54</c:f>
              <c:strCache>
                <c:ptCount val="1"/>
                <c:pt idx="0">
                  <c:v>安心・安全であればどんなお店でも構わない</c:v>
                </c:pt>
              </c:strCache>
            </c:strRef>
          </c:tx>
          <c:dLbls>
            <c:dLbl>
              <c:idx val="0"/>
              <c:layout/>
              <c:showVal val="1"/>
            </c:dLbl>
            <c:delete val="1"/>
            <c:txPr>
              <a:bodyPr/>
              <a:lstStyle/>
              <a:p>
                <a:pPr>
                  <a:defRPr>
                    <a:solidFill>
                      <a:schemeClr val="bg1"/>
                    </a:solidFill>
                  </a:defRPr>
                </a:pPr>
                <a:endParaRPr lang="ja-JP"/>
              </a:p>
            </c:txPr>
          </c:dLbls>
          <c:cat>
            <c:strRef>
              <c:f>Sheet2!$K$55:$K$66</c:f>
              <c:strCache>
                <c:ptCount val="12"/>
                <c:pt idx="0">
                  <c:v>全体</c:v>
                </c:pt>
                <c:pt idx="1">
                  <c:v>東京都</c:v>
                </c:pt>
                <c:pt idx="2">
                  <c:v>愛知県</c:v>
                </c:pt>
                <c:pt idx="3">
                  <c:v>大阪府</c:v>
                </c:pt>
                <c:pt idx="4">
                  <c:v>男性</c:v>
                </c:pt>
                <c:pt idx="5">
                  <c:v>女性</c:v>
                </c:pt>
                <c:pt idx="6">
                  <c:v>20代</c:v>
                </c:pt>
                <c:pt idx="7">
                  <c:v>30代</c:v>
                </c:pt>
                <c:pt idx="8">
                  <c:v>40代</c:v>
                </c:pt>
                <c:pt idx="9">
                  <c:v>50代</c:v>
                </c:pt>
                <c:pt idx="10">
                  <c:v>60代</c:v>
                </c:pt>
                <c:pt idx="11">
                  <c:v>70代以上</c:v>
                </c:pt>
              </c:strCache>
            </c:strRef>
          </c:cat>
          <c:val>
            <c:numRef>
              <c:f>Sheet2!$P$55:$P$66</c:f>
              <c:numCache>
                <c:formatCode>0.0_ </c:formatCode>
                <c:ptCount val="12"/>
                <c:pt idx="0">
                  <c:v>12.820512820512819</c:v>
                </c:pt>
                <c:pt idx="1">
                  <c:v>12.980769230769271</c:v>
                </c:pt>
                <c:pt idx="2">
                  <c:v>10.714285714285714</c:v>
                </c:pt>
                <c:pt idx="3">
                  <c:v>13.978494623655926</c:v>
                </c:pt>
                <c:pt idx="4">
                  <c:v>10.897435897435935</c:v>
                </c:pt>
                <c:pt idx="5">
                  <c:v>14.743589743589746</c:v>
                </c:pt>
                <c:pt idx="6">
                  <c:v>11.538461538461538</c:v>
                </c:pt>
                <c:pt idx="7">
                  <c:v>9.6153846153846452</c:v>
                </c:pt>
                <c:pt idx="8">
                  <c:v>12.5</c:v>
                </c:pt>
                <c:pt idx="9">
                  <c:v>11.538461538461538</c:v>
                </c:pt>
                <c:pt idx="10">
                  <c:v>16.346153846153829</c:v>
                </c:pt>
                <c:pt idx="11">
                  <c:v>15.384615384615385</c:v>
                </c:pt>
              </c:numCache>
            </c:numRef>
          </c:val>
        </c:ser>
        <c:gapWidth val="55"/>
        <c:overlap val="100"/>
        <c:axId val="175704704"/>
        <c:axId val="175726976"/>
      </c:barChart>
      <c:catAx>
        <c:axId val="175704704"/>
        <c:scaling>
          <c:orientation val="maxMin"/>
        </c:scaling>
        <c:axPos val="l"/>
        <c:majorTickMark val="none"/>
        <c:tickLblPos val="nextTo"/>
        <c:crossAx val="175726976"/>
        <c:crosses val="autoZero"/>
        <c:auto val="1"/>
        <c:lblAlgn val="ctr"/>
        <c:lblOffset val="100"/>
      </c:catAx>
      <c:valAx>
        <c:axId val="175726976"/>
        <c:scaling>
          <c:orientation val="minMax"/>
        </c:scaling>
        <c:axPos val="t"/>
        <c:majorGridlines/>
        <c:numFmt formatCode="0%" sourceLinked="1"/>
        <c:majorTickMark val="none"/>
        <c:tickLblPos val="nextTo"/>
        <c:crossAx val="175704704"/>
        <c:crosses val="autoZero"/>
        <c:crossBetween val="between"/>
      </c:valAx>
    </c:plotArea>
    <c:legend>
      <c:legendPos val="t"/>
      <c:layout/>
    </c:legend>
    <c:plotVisOnly val="1"/>
  </c:chart>
  <c:txPr>
    <a:bodyPr/>
    <a:lstStyle/>
    <a:p>
      <a:pPr>
        <a:defRPr sz="800"/>
      </a:pPr>
      <a:endParaRPr lang="ja-JP"/>
    </a:p>
  </c:txPr>
  <c:externalData r:id="rId1"/>
</c:chartSpace>
</file>

<file path=ppt/charts/chart38.xml><?xml version="1.0" encoding="utf-8"?>
<c:chartSpace xmlns:c="http://schemas.openxmlformats.org/drawingml/2006/chart" xmlns:a="http://schemas.openxmlformats.org/drawingml/2006/main" xmlns:r="http://schemas.openxmlformats.org/officeDocument/2006/relationships">
  <c:date1904 val="1"/>
  <c:lang val="ja-JP"/>
  <c:chart>
    <c:autoTitleDeleted val="1"/>
    <c:plotArea>
      <c:layout/>
      <c:barChart>
        <c:barDir val="bar"/>
        <c:grouping val="percentStacked"/>
        <c:ser>
          <c:idx val="0"/>
          <c:order val="0"/>
          <c:tx>
            <c:strRef>
              <c:f>マーク認知と許容度!$K$106</c:f>
              <c:strCache>
                <c:ptCount val="1"/>
                <c:pt idx="0">
                  <c:v>どんなお店でも飲食店での冷凍めん使用は絶対に嫌</c:v>
                </c:pt>
              </c:strCache>
            </c:strRef>
          </c:tx>
          <c:cat>
            <c:strRef>
              <c:f>マーク認知と許容度!$L$105:$N$105</c:f>
              <c:strCache>
                <c:ptCount val="3"/>
                <c:pt idx="0">
                  <c:v>2005年</c:v>
                </c:pt>
                <c:pt idx="1">
                  <c:v>2009年</c:v>
                </c:pt>
                <c:pt idx="2">
                  <c:v>2012年</c:v>
                </c:pt>
              </c:strCache>
            </c:strRef>
          </c:cat>
          <c:val>
            <c:numRef>
              <c:f>マーク認知と許容度!$L$106:$N$106</c:f>
              <c:numCache>
                <c:formatCode>0.0;_턂</c:formatCode>
                <c:ptCount val="3"/>
                <c:pt idx="0">
                  <c:v>17</c:v>
                </c:pt>
                <c:pt idx="1">
                  <c:v>14</c:v>
                </c:pt>
                <c:pt idx="2">
                  <c:v>19.047619047619026</c:v>
                </c:pt>
              </c:numCache>
            </c:numRef>
          </c:val>
        </c:ser>
        <c:ser>
          <c:idx val="1"/>
          <c:order val="1"/>
          <c:tx>
            <c:strRef>
              <c:f>マーク認知と許容度!$K$107</c:f>
              <c:strCache>
                <c:ptCount val="1"/>
                <c:pt idx="0">
                  <c:v>中高級店では嫌だが、低価格のお店やスピードが重要なお店では良い</c:v>
                </c:pt>
              </c:strCache>
            </c:strRef>
          </c:tx>
          <c:cat>
            <c:strRef>
              <c:f>マーク認知と許容度!$L$105:$N$105</c:f>
              <c:strCache>
                <c:ptCount val="3"/>
                <c:pt idx="0">
                  <c:v>2005年</c:v>
                </c:pt>
                <c:pt idx="1">
                  <c:v>2009年</c:v>
                </c:pt>
                <c:pt idx="2">
                  <c:v>2012年</c:v>
                </c:pt>
              </c:strCache>
            </c:strRef>
          </c:cat>
          <c:val>
            <c:numRef>
              <c:f>マーク認知と許容度!$L$107:$N$107</c:f>
              <c:numCache>
                <c:formatCode>0.0;_턂</c:formatCode>
                <c:ptCount val="3"/>
                <c:pt idx="0">
                  <c:v>42.5</c:v>
                </c:pt>
                <c:pt idx="1">
                  <c:v>34</c:v>
                </c:pt>
                <c:pt idx="2">
                  <c:v>30.059523809523736</c:v>
                </c:pt>
              </c:numCache>
            </c:numRef>
          </c:val>
        </c:ser>
        <c:ser>
          <c:idx val="2"/>
          <c:order val="2"/>
          <c:tx>
            <c:strRef>
              <c:f>マーク認知と許容度!$K$108</c:f>
              <c:strCache>
                <c:ptCount val="1"/>
                <c:pt idx="0">
                  <c:v>そば・うどん専門店では嫌だが、非専門店では良い</c:v>
                </c:pt>
              </c:strCache>
            </c:strRef>
          </c:tx>
          <c:cat>
            <c:strRef>
              <c:f>マーク認知と許容度!$L$105:$N$105</c:f>
              <c:strCache>
                <c:ptCount val="3"/>
                <c:pt idx="0">
                  <c:v>2005年</c:v>
                </c:pt>
                <c:pt idx="1">
                  <c:v>2009年</c:v>
                </c:pt>
                <c:pt idx="2">
                  <c:v>2012年</c:v>
                </c:pt>
              </c:strCache>
            </c:strRef>
          </c:cat>
          <c:val>
            <c:numRef>
              <c:f>マーク認知と許容度!$L$108:$N$108</c:f>
              <c:numCache>
                <c:formatCode>0.0;_턂</c:formatCode>
                <c:ptCount val="3"/>
                <c:pt idx="0">
                  <c:v>20.5</c:v>
                </c:pt>
                <c:pt idx="1">
                  <c:v>21</c:v>
                </c:pt>
                <c:pt idx="2">
                  <c:v>19.642857142857178</c:v>
                </c:pt>
              </c:numCache>
            </c:numRef>
          </c:val>
        </c:ser>
        <c:ser>
          <c:idx val="3"/>
          <c:order val="3"/>
          <c:tx>
            <c:strRef>
              <c:f>マーク認知と許容度!$K$109</c:f>
              <c:strCache>
                <c:ptCount val="1"/>
                <c:pt idx="0">
                  <c:v>おいしければどんなお店でも構わない</c:v>
                </c:pt>
              </c:strCache>
            </c:strRef>
          </c:tx>
          <c:cat>
            <c:strRef>
              <c:f>マーク認知と許容度!$L$105:$N$105</c:f>
              <c:strCache>
                <c:ptCount val="3"/>
                <c:pt idx="0">
                  <c:v>2005年</c:v>
                </c:pt>
                <c:pt idx="1">
                  <c:v>2009年</c:v>
                </c:pt>
                <c:pt idx="2">
                  <c:v>2012年</c:v>
                </c:pt>
              </c:strCache>
            </c:strRef>
          </c:cat>
          <c:val>
            <c:numRef>
              <c:f>マーク認知と許容度!$L$109:$N$109</c:f>
              <c:numCache>
                <c:formatCode>0.0;_턂</c:formatCode>
                <c:ptCount val="3"/>
                <c:pt idx="0">
                  <c:v>15</c:v>
                </c:pt>
                <c:pt idx="1">
                  <c:v>14.5</c:v>
                </c:pt>
                <c:pt idx="2">
                  <c:v>18.75</c:v>
                </c:pt>
              </c:numCache>
            </c:numRef>
          </c:val>
        </c:ser>
        <c:ser>
          <c:idx val="4"/>
          <c:order val="4"/>
          <c:tx>
            <c:strRef>
              <c:f>マーク認知と許容度!$K$110</c:f>
              <c:strCache>
                <c:ptCount val="1"/>
                <c:pt idx="0">
                  <c:v>安心・安全であればどんなお店でも構わない</c:v>
                </c:pt>
              </c:strCache>
            </c:strRef>
          </c:tx>
          <c:cat>
            <c:strRef>
              <c:f>マーク認知と許容度!$L$105:$N$105</c:f>
              <c:strCache>
                <c:ptCount val="3"/>
                <c:pt idx="0">
                  <c:v>2005年</c:v>
                </c:pt>
                <c:pt idx="1">
                  <c:v>2009年</c:v>
                </c:pt>
                <c:pt idx="2">
                  <c:v>2012年</c:v>
                </c:pt>
              </c:strCache>
            </c:strRef>
          </c:cat>
          <c:val>
            <c:numRef>
              <c:f>マーク認知と許容度!$L$110:$N$110</c:f>
              <c:numCache>
                <c:formatCode>0.0;_턂</c:formatCode>
                <c:ptCount val="3"/>
                <c:pt idx="0">
                  <c:v>5</c:v>
                </c:pt>
                <c:pt idx="1">
                  <c:v>16.5</c:v>
                </c:pt>
                <c:pt idx="2">
                  <c:v>12.5</c:v>
                </c:pt>
              </c:numCache>
            </c:numRef>
          </c:val>
        </c:ser>
        <c:gapWidth val="300"/>
        <c:overlap val="100"/>
        <c:serLines/>
        <c:axId val="175746048"/>
        <c:axId val="175760128"/>
      </c:barChart>
      <c:catAx>
        <c:axId val="175746048"/>
        <c:scaling>
          <c:orientation val="maxMin"/>
        </c:scaling>
        <c:axPos val="l"/>
        <c:numFmt formatCode="General" sourceLinked="1"/>
        <c:majorTickMark val="none"/>
        <c:tickLblPos val="nextTo"/>
        <c:crossAx val="175760128"/>
        <c:crosses val="autoZero"/>
        <c:auto val="1"/>
        <c:lblAlgn val="ctr"/>
        <c:lblOffset val="100"/>
      </c:catAx>
      <c:valAx>
        <c:axId val="175760128"/>
        <c:scaling>
          <c:orientation val="minMax"/>
        </c:scaling>
        <c:axPos val="t"/>
        <c:majorGridlines/>
        <c:numFmt formatCode="0%" sourceLinked="1"/>
        <c:tickLblPos val="nextTo"/>
        <c:crossAx val="175746048"/>
        <c:crosses val="autoZero"/>
        <c:crossBetween val="between"/>
      </c:valAx>
    </c:plotArea>
    <c:legend>
      <c:legendPos val="b"/>
      <c:layout/>
    </c:legend>
    <c:plotVisOnly val="1"/>
  </c:chart>
  <c:txPr>
    <a:bodyPr/>
    <a:lstStyle/>
    <a:p>
      <a:pPr>
        <a:defRPr sz="800"/>
      </a:pPr>
      <a:endParaRPr lang="ja-JP"/>
    </a:p>
  </c:txPr>
  <c:externalData r:id="rId1"/>
</c:chartSpace>
</file>

<file path=ppt/charts/chart39.xml><?xml version="1.0" encoding="utf-8"?>
<c:chartSpace xmlns:c="http://schemas.openxmlformats.org/drawingml/2006/chart" xmlns:a="http://schemas.openxmlformats.org/drawingml/2006/main" xmlns:r="http://schemas.openxmlformats.org/officeDocument/2006/relationships">
  <c:lang val="ja-JP"/>
  <c:chart>
    <c:autoTitleDeleted val="1"/>
    <c:plotArea>
      <c:layout/>
      <c:barChart>
        <c:barDir val="bar"/>
        <c:grouping val="percentStacked"/>
        <c:ser>
          <c:idx val="0"/>
          <c:order val="0"/>
          <c:tx>
            <c:strRef>
              <c:f>マーク認知と許容度!$L$80</c:f>
              <c:strCache>
                <c:ptCount val="1"/>
                <c:pt idx="0">
                  <c:v>どんなお店でも飲食店での冷凍めん使用は絶対に嫌</c:v>
                </c:pt>
              </c:strCache>
            </c:strRef>
          </c:tx>
          <c:dLbls>
            <c:dLbl>
              <c:idx val="0"/>
              <c:layout/>
              <c:showVal val="1"/>
            </c:dLbl>
            <c:delete val="1"/>
            <c:txPr>
              <a:bodyPr/>
              <a:lstStyle/>
              <a:p>
                <a:pPr>
                  <a:defRPr>
                    <a:solidFill>
                      <a:schemeClr val="bg1"/>
                    </a:solidFill>
                  </a:defRPr>
                </a:pPr>
                <a:endParaRPr lang="ja-JP"/>
              </a:p>
            </c:txPr>
          </c:dLbls>
          <c:cat>
            <c:strRef>
              <c:f>マーク認知と許容度!$K$81:$K$92</c:f>
              <c:strCache>
                <c:ptCount val="12"/>
                <c:pt idx="0">
                  <c:v>全体</c:v>
                </c:pt>
                <c:pt idx="1">
                  <c:v>東京都</c:v>
                </c:pt>
                <c:pt idx="2">
                  <c:v>愛知県</c:v>
                </c:pt>
                <c:pt idx="3">
                  <c:v>大阪府</c:v>
                </c:pt>
                <c:pt idx="4">
                  <c:v>男性</c:v>
                </c:pt>
                <c:pt idx="5">
                  <c:v>女性</c:v>
                </c:pt>
                <c:pt idx="6">
                  <c:v>20代</c:v>
                </c:pt>
                <c:pt idx="7">
                  <c:v>30代</c:v>
                </c:pt>
                <c:pt idx="8">
                  <c:v>40代</c:v>
                </c:pt>
                <c:pt idx="9">
                  <c:v>50代</c:v>
                </c:pt>
                <c:pt idx="10">
                  <c:v>60代</c:v>
                </c:pt>
                <c:pt idx="11">
                  <c:v>70代以上</c:v>
                </c:pt>
              </c:strCache>
            </c:strRef>
          </c:cat>
          <c:val>
            <c:numRef>
              <c:f>マーク認知と許容度!$L$81:$L$92</c:f>
              <c:numCache>
                <c:formatCode>0.0_ </c:formatCode>
                <c:ptCount val="12"/>
                <c:pt idx="0">
                  <c:v>19.047619047619026</c:v>
                </c:pt>
                <c:pt idx="1">
                  <c:v>18.51851851851853</c:v>
                </c:pt>
                <c:pt idx="2">
                  <c:v>19.444444444444446</c:v>
                </c:pt>
                <c:pt idx="3">
                  <c:v>19.607843137254935</c:v>
                </c:pt>
                <c:pt idx="4">
                  <c:v>16.666666666666664</c:v>
                </c:pt>
                <c:pt idx="5">
                  <c:v>21.428571428571427</c:v>
                </c:pt>
                <c:pt idx="6">
                  <c:v>14.81481481481482</c:v>
                </c:pt>
                <c:pt idx="7">
                  <c:v>13.793103448275838</c:v>
                </c:pt>
                <c:pt idx="8">
                  <c:v>12.068965517241379</c:v>
                </c:pt>
                <c:pt idx="9">
                  <c:v>24.137931034482808</c:v>
                </c:pt>
                <c:pt idx="10">
                  <c:v>18.51851851851853</c:v>
                </c:pt>
                <c:pt idx="11">
                  <c:v>31.481481481481481</c:v>
                </c:pt>
              </c:numCache>
            </c:numRef>
          </c:val>
        </c:ser>
        <c:ser>
          <c:idx val="1"/>
          <c:order val="1"/>
          <c:tx>
            <c:strRef>
              <c:f>マーク認知と許容度!$M$80</c:f>
              <c:strCache>
                <c:ptCount val="1"/>
                <c:pt idx="0">
                  <c:v>中高級店では嫌だが、低価格のお店やスピードが重要なお店では良い</c:v>
                </c:pt>
              </c:strCache>
            </c:strRef>
          </c:tx>
          <c:dLbls>
            <c:dLbl>
              <c:idx val="0"/>
              <c:layout/>
              <c:showVal val="1"/>
            </c:dLbl>
            <c:delete val="1"/>
            <c:txPr>
              <a:bodyPr/>
              <a:lstStyle/>
              <a:p>
                <a:pPr>
                  <a:defRPr>
                    <a:solidFill>
                      <a:schemeClr val="bg1"/>
                    </a:solidFill>
                  </a:defRPr>
                </a:pPr>
                <a:endParaRPr lang="ja-JP"/>
              </a:p>
            </c:txPr>
          </c:dLbls>
          <c:cat>
            <c:strRef>
              <c:f>マーク認知と許容度!$K$81:$K$92</c:f>
              <c:strCache>
                <c:ptCount val="12"/>
                <c:pt idx="0">
                  <c:v>全体</c:v>
                </c:pt>
                <c:pt idx="1">
                  <c:v>東京都</c:v>
                </c:pt>
                <c:pt idx="2">
                  <c:v>愛知県</c:v>
                </c:pt>
                <c:pt idx="3">
                  <c:v>大阪府</c:v>
                </c:pt>
                <c:pt idx="4">
                  <c:v>男性</c:v>
                </c:pt>
                <c:pt idx="5">
                  <c:v>女性</c:v>
                </c:pt>
                <c:pt idx="6">
                  <c:v>20代</c:v>
                </c:pt>
                <c:pt idx="7">
                  <c:v>30代</c:v>
                </c:pt>
                <c:pt idx="8">
                  <c:v>40代</c:v>
                </c:pt>
                <c:pt idx="9">
                  <c:v>50代</c:v>
                </c:pt>
                <c:pt idx="10">
                  <c:v>60代</c:v>
                </c:pt>
                <c:pt idx="11">
                  <c:v>70代以上</c:v>
                </c:pt>
              </c:strCache>
            </c:strRef>
          </c:cat>
          <c:val>
            <c:numRef>
              <c:f>マーク認知と許容度!$M$81:$M$92</c:f>
              <c:numCache>
                <c:formatCode>0.0_ </c:formatCode>
                <c:ptCount val="12"/>
                <c:pt idx="0">
                  <c:v>30.059523809523736</c:v>
                </c:pt>
                <c:pt idx="1">
                  <c:v>30.246913580246886</c:v>
                </c:pt>
                <c:pt idx="2">
                  <c:v>34.722222222222292</c:v>
                </c:pt>
                <c:pt idx="3">
                  <c:v>26.47058823529412</c:v>
                </c:pt>
                <c:pt idx="4">
                  <c:v>31.547619047619026</c:v>
                </c:pt>
                <c:pt idx="5">
                  <c:v>28.571428571428569</c:v>
                </c:pt>
                <c:pt idx="6">
                  <c:v>33.333333333333329</c:v>
                </c:pt>
                <c:pt idx="7">
                  <c:v>34.482758620689658</c:v>
                </c:pt>
                <c:pt idx="8">
                  <c:v>39.655172413793096</c:v>
                </c:pt>
                <c:pt idx="9">
                  <c:v>25.862068965517242</c:v>
                </c:pt>
                <c:pt idx="10">
                  <c:v>29.629629629629626</c:v>
                </c:pt>
                <c:pt idx="11">
                  <c:v>16.666666666666664</c:v>
                </c:pt>
              </c:numCache>
            </c:numRef>
          </c:val>
        </c:ser>
        <c:ser>
          <c:idx val="2"/>
          <c:order val="2"/>
          <c:tx>
            <c:strRef>
              <c:f>マーク認知と許容度!$N$80</c:f>
              <c:strCache>
                <c:ptCount val="1"/>
                <c:pt idx="0">
                  <c:v>そば・うどん専門店では嫌だが、非専門店では良い</c:v>
                </c:pt>
              </c:strCache>
            </c:strRef>
          </c:tx>
          <c:dLbls>
            <c:dLbl>
              <c:idx val="0"/>
              <c:layout/>
              <c:showVal val="1"/>
            </c:dLbl>
            <c:delete val="1"/>
            <c:txPr>
              <a:bodyPr/>
              <a:lstStyle/>
              <a:p>
                <a:pPr>
                  <a:defRPr>
                    <a:solidFill>
                      <a:schemeClr val="bg1"/>
                    </a:solidFill>
                  </a:defRPr>
                </a:pPr>
                <a:endParaRPr lang="ja-JP"/>
              </a:p>
            </c:txPr>
          </c:dLbls>
          <c:cat>
            <c:strRef>
              <c:f>マーク認知と許容度!$K$81:$K$92</c:f>
              <c:strCache>
                <c:ptCount val="12"/>
                <c:pt idx="0">
                  <c:v>全体</c:v>
                </c:pt>
                <c:pt idx="1">
                  <c:v>東京都</c:v>
                </c:pt>
                <c:pt idx="2">
                  <c:v>愛知県</c:v>
                </c:pt>
                <c:pt idx="3">
                  <c:v>大阪府</c:v>
                </c:pt>
                <c:pt idx="4">
                  <c:v>男性</c:v>
                </c:pt>
                <c:pt idx="5">
                  <c:v>女性</c:v>
                </c:pt>
                <c:pt idx="6">
                  <c:v>20代</c:v>
                </c:pt>
                <c:pt idx="7">
                  <c:v>30代</c:v>
                </c:pt>
                <c:pt idx="8">
                  <c:v>40代</c:v>
                </c:pt>
                <c:pt idx="9">
                  <c:v>50代</c:v>
                </c:pt>
                <c:pt idx="10">
                  <c:v>60代</c:v>
                </c:pt>
                <c:pt idx="11">
                  <c:v>70代以上</c:v>
                </c:pt>
              </c:strCache>
            </c:strRef>
          </c:cat>
          <c:val>
            <c:numRef>
              <c:f>マーク認知と許容度!$N$81:$N$92</c:f>
              <c:numCache>
                <c:formatCode>0.0_ </c:formatCode>
                <c:ptCount val="12"/>
                <c:pt idx="0">
                  <c:v>19.642857142857178</c:v>
                </c:pt>
                <c:pt idx="1">
                  <c:v>17.283950617283949</c:v>
                </c:pt>
                <c:pt idx="2">
                  <c:v>22.222222222222161</c:v>
                </c:pt>
                <c:pt idx="3">
                  <c:v>21.568627450980344</c:v>
                </c:pt>
                <c:pt idx="4">
                  <c:v>14.880952380952381</c:v>
                </c:pt>
                <c:pt idx="5">
                  <c:v>24.404761904761859</c:v>
                </c:pt>
                <c:pt idx="6">
                  <c:v>16.666666666666664</c:v>
                </c:pt>
                <c:pt idx="7">
                  <c:v>25.862068965517242</c:v>
                </c:pt>
                <c:pt idx="8">
                  <c:v>20.689655172413794</c:v>
                </c:pt>
                <c:pt idx="9">
                  <c:v>18.965517241379199</c:v>
                </c:pt>
                <c:pt idx="10">
                  <c:v>20.370370370370324</c:v>
                </c:pt>
                <c:pt idx="11">
                  <c:v>14.81481481481482</c:v>
                </c:pt>
              </c:numCache>
            </c:numRef>
          </c:val>
        </c:ser>
        <c:ser>
          <c:idx val="3"/>
          <c:order val="3"/>
          <c:tx>
            <c:strRef>
              <c:f>マーク認知と許容度!$O$80</c:f>
              <c:strCache>
                <c:ptCount val="1"/>
                <c:pt idx="0">
                  <c:v>おいしければどんなお店でも構わない</c:v>
                </c:pt>
              </c:strCache>
            </c:strRef>
          </c:tx>
          <c:dLbls>
            <c:dLbl>
              <c:idx val="0"/>
              <c:layout/>
              <c:showVal val="1"/>
            </c:dLbl>
            <c:delete val="1"/>
            <c:txPr>
              <a:bodyPr/>
              <a:lstStyle/>
              <a:p>
                <a:pPr>
                  <a:defRPr>
                    <a:solidFill>
                      <a:schemeClr val="bg1"/>
                    </a:solidFill>
                  </a:defRPr>
                </a:pPr>
                <a:endParaRPr lang="ja-JP"/>
              </a:p>
            </c:txPr>
          </c:dLbls>
          <c:cat>
            <c:strRef>
              <c:f>マーク認知と許容度!$K$81:$K$92</c:f>
              <c:strCache>
                <c:ptCount val="12"/>
                <c:pt idx="0">
                  <c:v>全体</c:v>
                </c:pt>
                <c:pt idx="1">
                  <c:v>東京都</c:v>
                </c:pt>
                <c:pt idx="2">
                  <c:v>愛知県</c:v>
                </c:pt>
                <c:pt idx="3">
                  <c:v>大阪府</c:v>
                </c:pt>
                <c:pt idx="4">
                  <c:v>男性</c:v>
                </c:pt>
                <c:pt idx="5">
                  <c:v>女性</c:v>
                </c:pt>
                <c:pt idx="6">
                  <c:v>20代</c:v>
                </c:pt>
                <c:pt idx="7">
                  <c:v>30代</c:v>
                </c:pt>
                <c:pt idx="8">
                  <c:v>40代</c:v>
                </c:pt>
                <c:pt idx="9">
                  <c:v>50代</c:v>
                </c:pt>
                <c:pt idx="10">
                  <c:v>60代</c:v>
                </c:pt>
                <c:pt idx="11">
                  <c:v>70代以上</c:v>
                </c:pt>
              </c:strCache>
            </c:strRef>
          </c:cat>
          <c:val>
            <c:numRef>
              <c:f>マーク認知と許容度!$O$81:$O$92</c:f>
              <c:numCache>
                <c:formatCode>0.0_ </c:formatCode>
                <c:ptCount val="12"/>
                <c:pt idx="0">
                  <c:v>18.75</c:v>
                </c:pt>
                <c:pt idx="1">
                  <c:v>19.753086419753085</c:v>
                </c:pt>
                <c:pt idx="2">
                  <c:v>11.111111111111086</c:v>
                </c:pt>
                <c:pt idx="3">
                  <c:v>22.5490196078431</c:v>
                </c:pt>
                <c:pt idx="4">
                  <c:v>24.404761904761859</c:v>
                </c:pt>
                <c:pt idx="5">
                  <c:v>13.0952380952381</c:v>
                </c:pt>
                <c:pt idx="6">
                  <c:v>20.370370370370324</c:v>
                </c:pt>
                <c:pt idx="7">
                  <c:v>15.517241379310345</c:v>
                </c:pt>
                <c:pt idx="8">
                  <c:v>17.241379310344829</c:v>
                </c:pt>
                <c:pt idx="9">
                  <c:v>20.689655172413794</c:v>
                </c:pt>
                <c:pt idx="10">
                  <c:v>20.370370370370324</c:v>
                </c:pt>
                <c:pt idx="11">
                  <c:v>18.51851851851853</c:v>
                </c:pt>
              </c:numCache>
            </c:numRef>
          </c:val>
        </c:ser>
        <c:ser>
          <c:idx val="4"/>
          <c:order val="4"/>
          <c:tx>
            <c:strRef>
              <c:f>マーク認知と許容度!$P$80</c:f>
              <c:strCache>
                <c:ptCount val="1"/>
                <c:pt idx="0">
                  <c:v>安心・安全であればどんなお店でも構わない</c:v>
                </c:pt>
              </c:strCache>
            </c:strRef>
          </c:tx>
          <c:dLbls>
            <c:dLbl>
              <c:idx val="0"/>
              <c:layout/>
              <c:showVal val="1"/>
            </c:dLbl>
            <c:delete val="1"/>
            <c:txPr>
              <a:bodyPr/>
              <a:lstStyle/>
              <a:p>
                <a:pPr>
                  <a:defRPr>
                    <a:solidFill>
                      <a:schemeClr val="bg1"/>
                    </a:solidFill>
                  </a:defRPr>
                </a:pPr>
                <a:endParaRPr lang="ja-JP"/>
              </a:p>
            </c:txPr>
          </c:dLbls>
          <c:cat>
            <c:strRef>
              <c:f>マーク認知と許容度!$K$81:$K$92</c:f>
              <c:strCache>
                <c:ptCount val="12"/>
                <c:pt idx="0">
                  <c:v>全体</c:v>
                </c:pt>
                <c:pt idx="1">
                  <c:v>東京都</c:v>
                </c:pt>
                <c:pt idx="2">
                  <c:v>愛知県</c:v>
                </c:pt>
                <c:pt idx="3">
                  <c:v>大阪府</c:v>
                </c:pt>
                <c:pt idx="4">
                  <c:v>男性</c:v>
                </c:pt>
                <c:pt idx="5">
                  <c:v>女性</c:v>
                </c:pt>
                <c:pt idx="6">
                  <c:v>20代</c:v>
                </c:pt>
                <c:pt idx="7">
                  <c:v>30代</c:v>
                </c:pt>
                <c:pt idx="8">
                  <c:v>40代</c:v>
                </c:pt>
                <c:pt idx="9">
                  <c:v>50代</c:v>
                </c:pt>
                <c:pt idx="10">
                  <c:v>60代</c:v>
                </c:pt>
                <c:pt idx="11">
                  <c:v>70代以上</c:v>
                </c:pt>
              </c:strCache>
            </c:strRef>
          </c:cat>
          <c:val>
            <c:numRef>
              <c:f>マーク認知と許容度!$P$81:$P$92</c:f>
              <c:numCache>
                <c:formatCode>0.0_ </c:formatCode>
                <c:ptCount val="12"/>
                <c:pt idx="0">
                  <c:v>12.5</c:v>
                </c:pt>
                <c:pt idx="1">
                  <c:v>14.19753086419753</c:v>
                </c:pt>
                <c:pt idx="2">
                  <c:v>12.5</c:v>
                </c:pt>
                <c:pt idx="3">
                  <c:v>9.8039215686274517</c:v>
                </c:pt>
                <c:pt idx="4">
                  <c:v>12.5</c:v>
                </c:pt>
                <c:pt idx="5">
                  <c:v>12.5</c:v>
                </c:pt>
                <c:pt idx="6">
                  <c:v>14.81481481481482</c:v>
                </c:pt>
                <c:pt idx="7">
                  <c:v>10.344827586206897</c:v>
                </c:pt>
                <c:pt idx="8">
                  <c:v>10.344827586206897</c:v>
                </c:pt>
                <c:pt idx="9">
                  <c:v>10.344827586206897</c:v>
                </c:pt>
                <c:pt idx="10">
                  <c:v>11.111111111111086</c:v>
                </c:pt>
                <c:pt idx="11">
                  <c:v>18.51851851851853</c:v>
                </c:pt>
              </c:numCache>
            </c:numRef>
          </c:val>
        </c:ser>
        <c:gapWidth val="55"/>
        <c:overlap val="100"/>
        <c:axId val="175993984"/>
        <c:axId val="175995520"/>
      </c:barChart>
      <c:catAx>
        <c:axId val="175993984"/>
        <c:scaling>
          <c:orientation val="maxMin"/>
        </c:scaling>
        <c:axPos val="l"/>
        <c:numFmt formatCode="General" sourceLinked="1"/>
        <c:majorTickMark val="none"/>
        <c:tickLblPos val="nextTo"/>
        <c:crossAx val="175995520"/>
        <c:crosses val="autoZero"/>
        <c:auto val="1"/>
        <c:lblAlgn val="ctr"/>
        <c:lblOffset val="100"/>
      </c:catAx>
      <c:valAx>
        <c:axId val="175995520"/>
        <c:scaling>
          <c:orientation val="minMax"/>
        </c:scaling>
        <c:axPos val="t"/>
        <c:majorGridlines/>
        <c:numFmt formatCode="0%" sourceLinked="1"/>
        <c:majorTickMark val="none"/>
        <c:tickLblPos val="nextTo"/>
        <c:crossAx val="175993984"/>
        <c:crosses val="autoZero"/>
        <c:crossBetween val="between"/>
      </c:valAx>
    </c:plotArea>
    <c:plotVisOnly val="1"/>
  </c:chart>
  <c:txPr>
    <a:bodyPr/>
    <a:lstStyle/>
    <a:p>
      <a:pPr>
        <a:defRPr sz="800"/>
      </a:pPr>
      <a:endParaRPr lang="ja-JP"/>
    </a:p>
  </c:txPr>
  <c:externalData r:id="rId1"/>
</c:chartSpace>
</file>

<file path=ppt/charts/chart4.xml><?xml version="1.0" encoding="utf-8"?>
<c:chartSpace xmlns:c="http://schemas.openxmlformats.org/drawingml/2006/chart" xmlns:a="http://schemas.openxmlformats.org/drawingml/2006/main" xmlns:r="http://schemas.openxmlformats.org/officeDocument/2006/relationships">
  <c:date1904 val="1"/>
  <c:lang val="ja-JP"/>
  <c:chart>
    <c:plotArea>
      <c:layout/>
      <c:barChart>
        <c:barDir val="bar"/>
        <c:grouping val="percentStacked"/>
        <c:ser>
          <c:idx val="0"/>
          <c:order val="0"/>
          <c:tx>
            <c:strRef>
              <c:f>Sheet2!$J$36</c:f>
              <c:strCache>
                <c:ptCount val="1"/>
                <c:pt idx="0">
                  <c:v>週1回以上</c:v>
                </c:pt>
              </c:strCache>
            </c:strRef>
          </c:tx>
          <c:dLbls>
            <c:txPr>
              <a:bodyPr/>
              <a:lstStyle/>
              <a:p>
                <a:pPr>
                  <a:defRPr b="1">
                    <a:solidFill>
                      <a:schemeClr val="bg1"/>
                    </a:solidFill>
                  </a:defRPr>
                </a:pPr>
                <a:endParaRPr lang="ja-JP"/>
              </a:p>
            </c:txPr>
            <c:showVal val="1"/>
          </c:dLbls>
          <c:cat>
            <c:strRef>
              <c:f>Sheet2!$I$37:$I$40</c:f>
              <c:strCache>
                <c:ptCount val="4"/>
                <c:pt idx="0">
                  <c:v>うどん</c:v>
                </c:pt>
                <c:pt idx="1">
                  <c:v>そば</c:v>
                </c:pt>
                <c:pt idx="2">
                  <c:v>ラーメン</c:v>
                </c:pt>
                <c:pt idx="3">
                  <c:v>スパゲティー</c:v>
                </c:pt>
              </c:strCache>
            </c:strRef>
          </c:cat>
          <c:val>
            <c:numRef>
              <c:f>Sheet2!$J$37:$J$40</c:f>
              <c:numCache>
                <c:formatCode>0.0_);[Red]\(0.0\)</c:formatCode>
                <c:ptCount val="4"/>
                <c:pt idx="0">
                  <c:v>44.711538461538446</c:v>
                </c:pt>
                <c:pt idx="1">
                  <c:v>25.961538461538463</c:v>
                </c:pt>
                <c:pt idx="2">
                  <c:v>31.25</c:v>
                </c:pt>
                <c:pt idx="3">
                  <c:v>17.307692307692307</c:v>
                </c:pt>
              </c:numCache>
            </c:numRef>
          </c:val>
        </c:ser>
        <c:ser>
          <c:idx val="1"/>
          <c:order val="1"/>
          <c:tx>
            <c:strRef>
              <c:f>Sheet2!$K$36</c:f>
              <c:strCache>
                <c:ptCount val="1"/>
                <c:pt idx="0">
                  <c:v>2～3週間に1回</c:v>
                </c:pt>
              </c:strCache>
            </c:strRef>
          </c:tx>
          <c:dLbls>
            <c:txPr>
              <a:bodyPr/>
              <a:lstStyle/>
              <a:p>
                <a:pPr>
                  <a:defRPr b="1">
                    <a:solidFill>
                      <a:schemeClr val="bg1"/>
                    </a:solidFill>
                  </a:defRPr>
                </a:pPr>
                <a:endParaRPr lang="ja-JP"/>
              </a:p>
            </c:txPr>
            <c:showVal val="1"/>
          </c:dLbls>
          <c:cat>
            <c:strRef>
              <c:f>Sheet2!$I$37:$I$40</c:f>
              <c:strCache>
                <c:ptCount val="4"/>
                <c:pt idx="0">
                  <c:v>うどん</c:v>
                </c:pt>
                <c:pt idx="1">
                  <c:v>そば</c:v>
                </c:pt>
                <c:pt idx="2">
                  <c:v>ラーメン</c:v>
                </c:pt>
                <c:pt idx="3">
                  <c:v>スパゲティー</c:v>
                </c:pt>
              </c:strCache>
            </c:strRef>
          </c:cat>
          <c:val>
            <c:numRef>
              <c:f>Sheet2!$K$37:$K$40</c:f>
              <c:numCache>
                <c:formatCode>0.0_);[Red]\(0.0\)</c:formatCode>
                <c:ptCount val="4"/>
                <c:pt idx="0">
                  <c:v>32.211538461538446</c:v>
                </c:pt>
                <c:pt idx="1">
                  <c:v>32.692307692307693</c:v>
                </c:pt>
                <c:pt idx="2">
                  <c:v>32.692307692307693</c:v>
                </c:pt>
                <c:pt idx="3">
                  <c:v>27.403846153846157</c:v>
                </c:pt>
              </c:numCache>
            </c:numRef>
          </c:val>
        </c:ser>
        <c:ser>
          <c:idx val="2"/>
          <c:order val="2"/>
          <c:tx>
            <c:strRef>
              <c:f>Sheet2!$L$36</c:f>
              <c:strCache>
                <c:ptCount val="1"/>
                <c:pt idx="0">
                  <c:v>月1回</c:v>
                </c:pt>
              </c:strCache>
            </c:strRef>
          </c:tx>
          <c:dLbls>
            <c:txPr>
              <a:bodyPr/>
              <a:lstStyle/>
              <a:p>
                <a:pPr>
                  <a:defRPr b="1">
                    <a:solidFill>
                      <a:schemeClr val="bg1"/>
                    </a:solidFill>
                  </a:defRPr>
                </a:pPr>
                <a:endParaRPr lang="ja-JP"/>
              </a:p>
            </c:txPr>
            <c:showVal val="1"/>
          </c:dLbls>
          <c:cat>
            <c:strRef>
              <c:f>Sheet2!$I$37:$I$40</c:f>
              <c:strCache>
                <c:ptCount val="4"/>
                <c:pt idx="0">
                  <c:v>うどん</c:v>
                </c:pt>
                <c:pt idx="1">
                  <c:v>そば</c:v>
                </c:pt>
                <c:pt idx="2">
                  <c:v>ラーメン</c:v>
                </c:pt>
                <c:pt idx="3">
                  <c:v>スパゲティー</c:v>
                </c:pt>
              </c:strCache>
            </c:strRef>
          </c:cat>
          <c:val>
            <c:numRef>
              <c:f>Sheet2!$L$37:$L$40</c:f>
              <c:numCache>
                <c:formatCode>0.0_);[Red]\(0.0\)</c:formatCode>
                <c:ptCount val="4"/>
                <c:pt idx="0">
                  <c:v>13.461538461538462</c:v>
                </c:pt>
                <c:pt idx="1">
                  <c:v>17.307692307692307</c:v>
                </c:pt>
                <c:pt idx="2">
                  <c:v>21.63461538461539</c:v>
                </c:pt>
                <c:pt idx="3">
                  <c:v>21.153846153846189</c:v>
                </c:pt>
              </c:numCache>
            </c:numRef>
          </c:val>
        </c:ser>
        <c:ser>
          <c:idx val="3"/>
          <c:order val="3"/>
          <c:tx>
            <c:strRef>
              <c:f>Sheet2!$M$36</c:f>
              <c:strCache>
                <c:ptCount val="1"/>
                <c:pt idx="0">
                  <c:v>2～3月に1回</c:v>
                </c:pt>
              </c:strCache>
            </c:strRef>
          </c:tx>
          <c:dLbls>
            <c:txPr>
              <a:bodyPr/>
              <a:lstStyle/>
              <a:p>
                <a:pPr>
                  <a:defRPr b="1">
                    <a:solidFill>
                      <a:schemeClr val="bg1"/>
                    </a:solidFill>
                  </a:defRPr>
                </a:pPr>
                <a:endParaRPr lang="ja-JP"/>
              </a:p>
            </c:txPr>
            <c:showVal val="1"/>
          </c:dLbls>
          <c:cat>
            <c:strRef>
              <c:f>Sheet2!$I$37:$I$40</c:f>
              <c:strCache>
                <c:ptCount val="4"/>
                <c:pt idx="0">
                  <c:v>うどん</c:v>
                </c:pt>
                <c:pt idx="1">
                  <c:v>そば</c:v>
                </c:pt>
                <c:pt idx="2">
                  <c:v>ラーメン</c:v>
                </c:pt>
                <c:pt idx="3">
                  <c:v>スパゲティー</c:v>
                </c:pt>
              </c:strCache>
            </c:strRef>
          </c:cat>
          <c:val>
            <c:numRef>
              <c:f>Sheet2!$M$37:$M$40</c:f>
              <c:numCache>
                <c:formatCode>0.0_);[Red]\(0.0\)</c:formatCode>
                <c:ptCount val="4"/>
                <c:pt idx="0">
                  <c:v>4.3269230769230766</c:v>
                </c:pt>
                <c:pt idx="1">
                  <c:v>9.6153846153846381</c:v>
                </c:pt>
                <c:pt idx="2">
                  <c:v>6.25</c:v>
                </c:pt>
                <c:pt idx="3">
                  <c:v>19.711538461538492</c:v>
                </c:pt>
              </c:numCache>
            </c:numRef>
          </c:val>
        </c:ser>
        <c:ser>
          <c:idx val="4"/>
          <c:order val="4"/>
          <c:tx>
            <c:strRef>
              <c:f>Sheet2!$N$36</c:f>
              <c:strCache>
                <c:ptCount val="1"/>
                <c:pt idx="0">
                  <c:v>それ以下</c:v>
                </c:pt>
              </c:strCache>
            </c:strRef>
          </c:tx>
          <c:dLbls>
            <c:txPr>
              <a:bodyPr/>
              <a:lstStyle/>
              <a:p>
                <a:pPr>
                  <a:defRPr b="1">
                    <a:solidFill>
                      <a:schemeClr val="bg1"/>
                    </a:solidFill>
                  </a:defRPr>
                </a:pPr>
                <a:endParaRPr lang="ja-JP"/>
              </a:p>
            </c:txPr>
            <c:showVal val="1"/>
          </c:dLbls>
          <c:cat>
            <c:strRef>
              <c:f>Sheet2!$I$37:$I$40</c:f>
              <c:strCache>
                <c:ptCount val="4"/>
                <c:pt idx="0">
                  <c:v>うどん</c:v>
                </c:pt>
                <c:pt idx="1">
                  <c:v>そば</c:v>
                </c:pt>
                <c:pt idx="2">
                  <c:v>ラーメン</c:v>
                </c:pt>
                <c:pt idx="3">
                  <c:v>スパゲティー</c:v>
                </c:pt>
              </c:strCache>
            </c:strRef>
          </c:cat>
          <c:val>
            <c:numRef>
              <c:f>Sheet2!$N$37:$N$40</c:f>
              <c:numCache>
                <c:formatCode>0.0_);[Red]\(0.0\)</c:formatCode>
                <c:ptCount val="4"/>
                <c:pt idx="0">
                  <c:v>5.2884615384615383</c:v>
                </c:pt>
                <c:pt idx="1">
                  <c:v>12.980769230769264</c:v>
                </c:pt>
                <c:pt idx="2">
                  <c:v>8.1730769230769234</c:v>
                </c:pt>
                <c:pt idx="3">
                  <c:v>13.461538461538462</c:v>
                </c:pt>
              </c:numCache>
            </c:numRef>
          </c:val>
        </c:ser>
        <c:ser>
          <c:idx val="5"/>
          <c:order val="5"/>
          <c:tx>
            <c:strRef>
              <c:f>Sheet2!$O$36</c:f>
              <c:strCache>
                <c:ptCount val="1"/>
                <c:pt idx="0">
                  <c:v>食べない</c:v>
                </c:pt>
              </c:strCache>
            </c:strRef>
          </c:tx>
          <c:cat>
            <c:strRef>
              <c:f>Sheet2!$I$37:$I$40</c:f>
              <c:strCache>
                <c:ptCount val="4"/>
                <c:pt idx="0">
                  <c:v>うどん</c:v>
                </c:pt>
                <c:pt idx="1">
                  <c:v>そば</c:v>
                </c:pt>
                <c:pt idx="2">
                  <c:v>ラーメン</c:v>
                </c:pt>
                <c:pt idx="3">
                  <c:v>スパゲティー</c:v>
                </c:pt>
              </c:strCache>
            </c:strRef>
          </c:cat>
          <c:val>
            <c:numRef>
              <c:f>Sheet2!$O$37:$O$40</c:f>
              <c:numCache>
                <c:formatCode>0.0_);[Red]\(0.0\)</c:formatCode>
                <c:ptCount val="4"/>
                <c:pt idx="0">
                  <c:v>0</c:v>
                </c:pt>
                <c:pt idx="1">
                  <c:v>1.4423076923076896</c:v>
                </c:pt>
                <c:pt idx="2">
                  <c:v>0</c:v>
                </c:pt>
                <c:pt idx="3">
                  <c:v>0.96153846153846168</c:v>
                </c:pt>
              </c:numCache>
            </c:numRef>
          </c:val>
        </c:ser>
        <c:overlap val="100"/>
        <c:axId val="86796928"/>
        <c:axId val="86819200"/>
      </c:barChart>
      <c:catAx>
        <c:axId val="86796928"/>
        <c:scaling>
          <c:orientation val="maxMin"/>
        </c:scaling>
        <c:axPos val="l"/>
        <c:tickLblPos val="nextTo"/>
        <c:crossAx val="86819200"/>
        <c:crosses val="autoZero"/>
        <c:auto val="1"/>
        <c:lblAlgn val="ctr"/>
        <c:lblOffset val="100"/>
      </c:catAx>
      <c:valAx>
        <c:axId val="86819200"/>
        <c:scaling>
          <c:orientation val="minMax"/>
        </c:scaling>
        <c:axPos val="t"/>
        <c:majorGridlines/>
        <c:numFmt formatCode="0%" sourceLinked="1"/>
        <c:tickLblPos val="nextTo"/>
        <c:crossAx val="86796928"/>
        <c:crosses val="autoZero"/>
        <c:crossBetween val="between"/>
      </c:valAx>
    </c:plotArea>
    <c:plotVisOnly val="1"/>
  </c:chart>
  <c:txPr>
    <a:bodyPr/>
    <a:lstStyle/>
    <a:p>
      <a:pPr>
        <a:defRPr sz="800"/>
      </a:pPr>
      <a:endParaRPr lang="ja-JP"/>
    </a:p>
  </c:txPr>
  <c:externalData r:id="rId1"/>
</c:chartSpace>
</file>

<file path=ppt/charts/chart5.xml><?xml version="1.0" encoding="utf-8"?>
<c:chartSpace xmlns:c="http://schemas.openxmlformats.org/drawingml/2006/chart" xmlns:a="http://schemas.openxmlformats.org/drawingml/2006/main" xmlns:r="http://schemas.openxmlformats.org/officeDocument/2006/relationships">
  <c:date1904 val="1"/>
  <c:lang val="ja-JP"/>
  <c:chart>
    <c:plotArea>
      <c:layout/>
      <c:barChart>
        <c:barDir val="bar"/>
        <c:grouping val="percentStacked"/>
        <c:ser>
          <c:idx val="0"/>
          <c:order val="0"/>
          <c:tx>
            <c:strRef>
              <c:f>Sheet2!$J$41</c:f>
              <c:strCache>
                <c:ptCount val="1"/>
                <c:pt idx="0">
                  <c:v>週1回以上</c:v>
                </c:pt>
              </c:strCache>
            </c:strRef>
          </c:tx>
          <c:dLbls>
            <c:txPr>
              <a:bodyPr/>
              <a:lstStyle/>
              <a:p>
                <a:pPr>
                  <a:defRPr b="1">
                    <a:solidFill>
                      <a:schemeClr val="bg1"/>
                    </a:solidFill>
                  </a:defRPr>
                </a:pPr>
                <a:endParaRPr lang="ja-JP"/>
              </a:p>
            </c:txPr>
            <c:showVal val="1"/>
          </c:dLbls>
          <c:cat>
            <c:strRef>
              <c:f>Sheet2!$I$42:$I$45</c:f>
              <c:strCache>
                <c:ptCount val="4"/>
                <c:pt idx="0">
                  <c:v>うどん</c:v>
                </c:pt>
                <c:pt idx="1">
                  <c:v>そば</c:v>
                </c:pt>
                <c:pt idx="2">
                  <c:v>ラーメン</c:v>
                </c:pt>
                <c:pt idx="3">
                  <c:v>スパゲティー</c:v>
                </c:pt>
              </c:strCache>
            </c:strRef>
          </c:cat>
          <c:val>
            <c:numRef>
              <c:f>Sheet2!$J$42:$J$45</c:f>
              <c:numCache>
                <c:formatCode>0.0_);[Red]\(0.0\)</c:formatCode>
                <c:ptCount val="4"/>
                <c:pt idx="0">
                  <c:v>53.846153846153939</c:v>
                </c:pt>
                <c:pt idx="1">
                  <c:v>28.846153846153829</c:v>
                </c:pt>
                <c:pt idx="2">
                  <c:v>30.76923076923077</c:v>
                </c:pt>
                <c:pt idx="3">
                  <c:v>16.346153846153829</c:v>
                </c:pt>
              </c:numCache>
            </c:numRef>
          </c:val>
        </c:ser>
        <c:ser>
          <c:idx val="1"/>
          <c:order val="1"/>
          <c:tx>
            <c:strRef>
              <c:f>Sheet2!$K$41</c:f>
              <c:strCache>
                <c:ptCount val="1"/>
                <c:pt idx="0">
                  <c:v>2～3週間に1回</c:v>
                </c:pt>
              </c:strCache>
            </c:strRef>
          </c:tx>
          <c:dLbls>
            <c:txPr>
              <a:bodyPr/>
              <a:lstStyle/>
              <a:p>
                <a:pPr>
                  <a:defRPr b="1">
                    <a:solidFill>
                      <a:schemeClr val="bg1"/>
                    </a:solidFill>
                  </a:defRPr>
                </a:pPr>
                <a:endParaRPr lang="ja-JP"/>
              </a:p>
            </c:txPr>
            <c:showVal val="1"/>
          </c:dLbls>
          <c:cat>
            <c:strRef>
              <c:f>Sheet2!$I$42:$I$45</c:f>
              <c:strCache>
                <c:ptCount val="4"/>
                <c:pt idx="0">
                  <c:v>うどん</c:v>
                </c:pt>
                <c:pt idx="1">
                  <c:v>そば</c:v>
                </c:pt>
                <c:pt idx="2">
                  <c:v>ラーメン</c:v>
                </c:pt>
                <c:pt idx="3">
                  <c:v>スパゲティー</c:v>
                </c:pt>
              </c:strCache>
            </c:strRef>
          </c:cat>
          <c:val>
            <c:numRef>
              <c:f>Sheet2!$K$42:$K$45</c:f>
              <c:numCache>
                <c:formatCode>0.0_);[Red]\(0.0\)</c:formatCode>
                <c:ptCount val="4"/>
                <c:pt idx="0">
                  <c:v>27.403846153846157</c:v>
                </c:pt>
                <c:pt idx="1">
                  <c:v>25.961538461538463</c:v>
                </c:pt>
                <c:pt idx="2">
                  <c:v>32.211538461538446</c:v>
                </c:pt>
                <c:pt idx="3">
                  <c:v>23.076923076923034</c:v>
                </c:pt>
              </c:numCache>
            </c:numRef>
          </c:val>
        </c:ser>
        <c:ser>
          <c:idx val="2"/>
          <c:order val="2"/>
          <c:tx>
            <c:strRef>
              <c:f>Sheet2!$L$41</c:f>
              <c:strCache>
                <c:ptCount val="1"/>
                <c:pt idx="0">
                  <c:v>月1回</c:v>
                </c:pt>
              </c:strCache>
            </c:strRef>
          </c:tx>
          <c:dLbls>
            <c:txPr>
              <a:bodyPr/>
              <a:lstStyle/>
              <a:p>
                <a:pPr>
                  <a:defRPr b="1">
                    <a:solidFill>
                      <a:schemeClr val="bg1"/>
                    </a:solidFill>
                  </a:defRPr>
                </a:pPr>
                <a:endParaRPr lang="ja-JP"/>
              </a:p>
            </c:txPr>
            <c:showVal val="1"/>
          </c:dLbls>
          <c:cat>
            <c:strRef>
              <c:f>Sheet2!$I$42:$I$45</c:f>
              <c:strCache>
                <c:ptCount val="4"/>
                <c:pt idx="0">
                  <c:v>うどん</c:v>
                </c:pt>
                <c:pt idx="1">
                  <c:v>そば</c:v>
                </c:pt>
                <c:pt idx="2">
                  <c:v>ラーメン</c:v>
                </c:pt>
                <c:pt idx="3">
                  <c:v>スパゲティー</c:v>
                </c:pt>
              </c:strCache>
            </c:strRef>
          </c:cat>
          <c:val>
            <c:numRef>
              <c:f>Sheet2!$L$42:$L$45</c:f>
              <c:numCache>
                <c:formatCode>0.0_);[Red]\(0.0\)</c:formatCode>
                <c:ptCount val="4"/>
                <c:pt idx="0">
                  <c:v>11.057692307692323</c:v>
                </c:pt>
                <c:pt idx="1">
                  <c:v>23.076923076923034</c:v>
                </c:pt>
                <c:pt idx="2">
                  <c:v>17.788461538461487</c:v>
                </c:pt>
                <c:pt idx="3">
                  <c:v>27.403846153846157</c:v>
                </c:pt>
              </c:numCache>
            </c:numRef>
          </c:val>
        </c:ser>
        <c:ser>
          <c:idx val="3"/>
          <c:order val="3"/>
          <c:tx>
            <c:strRef>
              <c:f>Sheet2!$M$41</c:f>
              <c:strCache>
                <c:ptCount val="1"/>
                <c:pt idx="0">
                  <c:v>2～3月に1回</c:v>
                </c:pt>
              </c:strCache>
            </c:strRef>
          </c:tx>
          <c:dLbls>
            <c:txPr>
              <a:bodyPr/>
              <a:lstStyle/>
              <a:p>
                <a:pPr>
                  <a:defRPr b="1">
                    <a:solidFill>
                      <a:schemeClr val="bg1"/>
                    </a:solidFill>
                  </a:defRPr>
                </a:pPr>
                <a:endParaRPr lang="ja-JP"/>
              </a:p>
            </c:txPr>
            <c:showVal val="1"/>
          </c:dLbls>
          <c:cat>
            <c:strRef>
              <c:f>Sheet2!$I$42:$I$45</c:f>
              <c:strCache>
                <c:ptCount val="4"/>
                <c:pt idx="0">
                  <c:v>うどん</c:v>
                </c:pt>
                <c:pt idx="1">
                  <c:v>そば</c:v>
                </c:pt>
                <c:pt idx="2">
                  <c:v>ラーメン</c:v>
                </c:pt>
                <c:pt idx="3">
                  <c:v>スパゲティー</c:v>
                </c:pt>
              </c:strCache>
            </c:strRef>
          </c:cat>
          <c:val>
            <c:numRef>
              <c:f>Sheet2!$M$42:$M$45</c:f>
              <c:numCache>
                <c:formatCode>0.0_);[Red]\(0.0\)</c:formatCode>
                <c:ptCount val="4"/>
                <c:pt idx="0">
                  <c:v>4.8076923076923084</c:v>
                </c:pt>
                <c:pt idx="1">
                  <c:v>10.576923076923077</c:v>
                </c:pt>
                <c:pt idx="2">
                  <c:v>11.057692307692323</c:v>
                </c:pt>
                <c:pt idx="3">
                  <c:v>11.538461538461538</c:v>
                </c:pt>
              </c:numCache>
            </c:numRef>
          </c:val>
        </c:ser>
        <c:ser>
          <c:idx val="4"/>
          <c:order val="4"/>
          <c:tx>
            <c:strRef>
              <c:f>Sheet2!$N$41</c:f>
              <c:strCache>
                <c:ptCount val="1"/>
                <c:pt idx="0">
                  <c:v>それ以下</c:v>
                </c:pt>
              </c:strCache>
            </c:strRef>
          </c:tx>
          <c:cat>
            <c:strRef>
              <c:f>Sheet2!$I$42:$I$45</c:f>
              <c:strCache>
                <c:ptCount val="4"/>
                <c:pt idx="0">
                  <c:v>うどん</c:v>
                </c:pt>
                <c:pt idx="1">
                  <c:v>そば</c:v>
                </c:pt>
                <c:pt idx="2">
                  <c:v>ラーメン</c:v>
                </c:pt>
                <c:pt idx="3">
                  <c:v>スパゲティー</c:v>
                </c:pt>
              </c:strCache>
            </c:strRef>
          </c:cat>
          <c:val>
            <c:numRef>
              <c:f>Sheet2!$N$42:$N$45</c:f>
              <c:numCache>
                <c:formatCode>0.0_);[Red]\(0.0\)</c:formatCode>
                <c:ptCount val="4"/>
                <c:pt idx="0">
                  <c:v>1.9230769230769256</c:v>
                </c:pt>
                <c:pt idx="1">
                  <c:v>9.1346153846153619</c:v>
                </c:pt>
                <c:pt idx="2">
                  <c:v>7.6923076923076925</c:v>
                </c:pt>
                <c:pt idx="3">
                  <c:v>17.307692307692307</c:v>
                </c:pt>
              </c:numCache>
            </c:numRef>
          </c:val>
        </c:ser>
        <c:ser>
          <c:idx val="5"/>
          <c:order val="5"/>
          <c:tx>
            <c:strRef>
              <c:f>Sheet2!$O$41</c:f>
              <c:strCache>
                <c:ptCount val="1"/>
                <c:pt idx="0">
                  <c:v>食べない</c:v>
                </c:pt>
              </c:strCache>
            </c:strRef>
          </c:tx>
          <c:cat>
            <c:strRef>
              <c:f>Sheet2!$I$42:$I$45</c:f>
              <c:strCache>
                <c:ptCount val="4"/>
                <c:pt idx="0">
                  <c:v>うどん</c:v>
                </c:pt>
                <c:pt idx="1">
                  <c:v>そば</c:v>
                </c:pt>
                <c:pt idx="2">
                  <c:v>ラーメン</c:v>
                </c:pt>
                <c:pt idx="3">
                  <c:v>スパゲティー</c:v>
                </c:pt>
              </c:strCache>
            </c:strRef>
          </c:cat>
          <c:val>
            <c:numRef>
              <c:f>Sheet2!$O$42:$O$45</c:f>
              <c:numCache>
                <c:formatCode>0.0_);[Red]\(0.0\)</c:formatCode>
                <c:ptCount val="4"/>
                <c:pt idx="0">
                  <c:v>0.96153846153846168</c:v>
                </c:pt>
                <c:pt idx="1">
                  <c:v>2.4038461538461537</c:v>
                </c:pt>
                <c:pt idx="2">
                  <c:v>0.48076923076923078</c:v>
                </c:pt>
                <c:pt idx="3">
                  <c:v>4.3269230769230766</c:v>
                </c:pt>
              </c:numCache>
            </c:numRef>
          </c:val>
        </c:ser>
        <c:overlap val="100"/>
        <c:axId val="87520000"/>
        <c:axId val="87521536"/>
      </c:barChart>
      <c:catAx>
        <c:axId val="87520000"/>
        <c:scaling>
          <c:orientation val="maxMin"/>
        </c:scaling>
        <c:axPos val="l"/>
        <c:tickLblPos val="nextTo"/>
        <c:crossAx val="87521536"/>
        <c:crosses val="autoZero"/>
        <c:auto val="1"/>
        <c:lblAlgn val="ctr"/>
        <c:lblOffset val="100"/>
      </c:catAx>
      <c:valAx>
        <c:axId val="87521536"/>
        <c:scaling>
          <c:orientation val="minMax"/>
        </c:scaling>
        <c:axPos val="t"/>
        <c:majorGridlines/>
        <c:numFmt formatCode="0%" sourceLinked="1"/>
        <c:tickLblPos val="nextTo"/>
        <c:crossAx val="87520000"/>
        <c:crosses val="autoZero"/>
        <c:crossBetween val="between"/>
      </c:valAx>
    </c:plotArea>
    <c:plotVisOnly val="1"/>
  </c:chart>
  <c:txPr>
    <a:bodyPr/>
    <a:lstStyle/>
    <a:p>
      <a:pPr>
        <a:defRPr sz="800"/>
      </a:pPr>
      <a:endParaRPr lang="ja-JP"/>
    </a:p>
  </c:txPr>
  <c:externalData r:id="rId1"/>
</c:chartSpace>
</file>

<file path=ppt/charts/chart6.xml><?xml version="1.0" encoding="utf-8"?>
<c:chartSpace xmlns:c="http://schemas.openxmlformats.org/drawingml/2006/chart" xmlns:a="http://schemas.openxmlformats.org/drawingml/2006/main" xmlns:r="http://schemas.openxmlformats.org/officeDocument/2006/relationships">
  <c:date1904 val="1"/>
  <c:lang val="ja-JP"/>
  <c:chart>
    <c:plotArea>
      <c:layout/>
      <c:barChart>
        <c:barDir val="bar"/>
        <c:grouping val="percentStacked"/>
        <c:ser>
          <c:idx val="0"/>
          <c:order val="0"/>
          <c:tx>
            <c:strRef>
              <c:f>Sheet2!$J$16</c:f>
              <c:strCache>
                <c:ptCount val="1"/>
                <c:pt idx="0">
                  <c:v>週1回以上</c:v>
                </c:pt>
              </c:strCache>
            </c:strRef>
          </c:tx>
          <c:dLbls>
            <c:txPr>
              <a:bodyPr/>
              <a:lstStyle/>
              <a:p>
                <a:pPr>
                  <a:defRPr b="1">
                    <a:solidFill>
                      <a:schemeClr val="bg1"/>
                    </a:solidFill>
                  </a:defRPr>
                </a:pPr>
                <a:endParaRPr lang="ja-JP"/>
              </a:p>
            </c:txPr>
            <c:showVal val="1"/>
          </c:dLbls>
          <c:cat>
            <c:strRef>
              <c:f>Sheet2!$I$17:$I$20</c:f>
              <c:strCache>
                <c:ptCount val="4"/>
                <c:pt idx="0">
                  <c:v>うどん</c:v>
                </c:pt>
                <c:pt idx="1">
                  <c:v>そば</c:v>
                </c:pt>
                <c:pt idx="2">
                  <c:v>ラーメン</c:v>
                </c:pt>
                <c:pt idx="3">
                  <c:v>スパゲティー</c:v>
                </c:pt>
              </c:strCache>
            </c:strRef>
          </c:cat>
          <c:val>
            <c:numRef>
              <c:f>Sheet2!$J$17:$J$20</c:f>
              <c:numCache>
                <c:formatCode>0.0_);[Red]\(0.0\)</c:formatCode>
                <c:ptCount val="4"/>
                <c:pt idx="0">
                  <c:v>25.961538461538463</c:v>
                </c:pt>
                <c:pt idx="1">
                  <c:v>11.057692307692321</c:v>
                </c:pt>
                <c:pt idx="2">
                  <c:v>31.25</c:v>
                </c:pt>
                <c:pt idx="3">
                  <c:v>22.596153846153829</c:v>
                </c:pt>
              </c:numCache>
            </c:numRef>
          </c:val>
        </c:ser>
        <c:ser>
          <c:idx val="1"/>
          <c:order val="1"/>
          <c:tx>
            <c:strRef>
              <c:f>Sheet2!$K$16</c:f>
              <c:strCache>
                <c:ptCount val="1"/>
                <c:pt idx="0">
                  <c:v>2～3週間に1回</c:v>
                </c:pt>
              </c:strCache>
            </c:strRef>
          </c:tx>
          <c:dLbls>
            <c:txPr>
              <a:bodyPr/>
              <a:lstStyle/>
              <a:p>
                <a:pPr>
                  <a:defRPr b="1">
                    <a:solidFill>
                      <a:schemeClr val="bg1"/>
                    </a:solidFill>
                  </a:defRPr>
                </a:pPr>
                <a:endParaRPr lang="ja-JP"/>
              </a:p>
            </c:txPr>
            <c:showVal val="1"/>
          </c:dLbls>
          <c:cat>
            <c:strRef>
              <c:f>Sheet2!$I$17:$I$20</c:f>
              <c:strCache>
                <c:ptCount val="4"/>
                <c:pt idx="0">
                  <c:v>うどん</c:v>
                </c:pt>
                <c:pt idx="1">
                  <c:v>そば</c:v>
                </c:pt>
                <c:pt idx="2">
                  <c:v>ラーメン</c:v>
                </c:pt>
                <c:pt idx="3">
                  <c:v>スパゲティー</c:v>
                </c:pt>
              </c:strCache>
            </c:strRef>
          </c:cat>
          <c:val>
            <c:numRef>
              <c:f>Sheet2!$K$17:$K$20</c:f>
              <c:numCache>
                <c:formatCode>0.0_);[Red]\(0.0\)</c:formatCode>
                <c:ptCount val="4"/>
                <c:pt idx="0">
                  <c:v>34.134615384615387</c:v>
                </c:pt>
                <c:pt idx="1">
                  <c:v>20.67307692307693</c:v>
                </c:pt>
                <c:pt idx="2">
                  <c:v>35.57692307692308</c:v>
                </c:pt>
                <c:pt idx="3">
                  <c:v>34.615384615384542</c:v>
                </c:pt>
              </c:numCache>
            </c:numRef>
          </c:val>
        </c:ser>
        <c:ser>
          <c:idx val="2"/>
          <c:order val="2"/>
          <c:tx>
            <c:strRef>
              <c:f>Sheet2!$L$16</c:f>
              <c:strCache>
                <c:ptCount val="1"/>
                <c:pt idx="0">
                  <c:v>月1回</c:v>
                </c:pt>
              </c:strCache>
            </c:strRef>
          </c:tx>
          <c:dLbls>
            <c:txPr>
              <a:bodyPr/>
              <a:lstStyle/>
              <a:p>
                <a:pPr>
                  <a:defRPr b="1">
                    <a:solidFill>
                      <a:schemeClr val="bg1"/>
                    </a:solidFill>
                  </a:defRPr>
                </a:pPr>
                <a:endParaRPr lang="ja-JP"/>
              </a:p>
            </c:txPr>
            <c:showVal val="1"/>
          </c:dLbls>
          <c:cat>
            <c:strRef>
              <c:f>Sheet2!$I$17:$I$20</c:f>
              <c:strCache>
                <c:ptCount val="4"/>
                <c:pt idx="0">
                  <c:v>うどん</c:v>
                </c:pt>
                <c:pt idx="1">
                  <c:v>そば</c:v>
                </c:pt>
                <c:pt idx="2">
                  <c:v>ラーメン</c:v>
                </c:pt>
                <c:pt idx="3">
                  <c:v>スパゲティー</c:v>
                </c:pt>
              </c:strCache>
            </c:strRef>
          </c:cat>
          <c:val>
            <c:numRef>
              <c:f>Sheet2!$L$17:$L$20</c:f>
              <c:numCache>
                <c:formatCode>0.0_);[Red]\(0.0\)</c:formatCode>
                <c:ptCount val="4"/>
                <c:pt idx="0">
                  <c:v>20.192307692307686</c:v>
                </c:pt>
                <c:pt idx="1">
                  <c:v>28.846153846153829</c:v>
                </c:pt>
                <c:pt idx="2">
                  <c:v>19.23076923076917</c:v>
                </c:pt>
                <c:pt idx="3">
                  <c:v>23.557692307692307</c:v>
                </c:pt>
              </c:numCache>
            </c:numRef>
          </c:val>
        </c:ser>
        <c:ser>
          <c:idx val="3"/>
          <c:order val="3"/>
          <c:tx>
            <c:strRef>
              <c:f>Sheet2!$M$16</c:f>
              <c:strCache>
                <c:ptCount val="1"/>
                <c:pt idx="0">
                  <c:v>2～3月に1回</c:v>
                </c:pt>
              </c:strCache>
            </c:strRef>
          </c:tx>
          <c:dLbls>
            <c:txPr>
              <a:bodyPr/>
              <a:lstStyle/>
              <a:p>
                <a:pPr>
                  <a:defRPr b="1">
                    <a:solidFill>
                      <a:schemeClr val="bg1"/>
                    </a:solidFill>
                  </a:defRPr>
                </a:pPr>
                <a:endParaRPr lang="ja-JP"/>
              </a:p>
            </c:txPr>
            <c:showVal val="1"/>
          </c:dLbls>
          <c:cat>
            <c:strRef>
              <c:f>Sheet2!$I$17:$I$20</c:f>
              <c:strCache>
                <c:ptCount val="4"/>
                <c:pt idx="0">
                  <c:v>うどん</c:v>
                </c:pt>
                <c:pt idx="1">
                  <c:v>そば</c:v>
                </c:pt>
                <c:pt idx="2">
                  <c:v>ラーメン</c:v>
                </c:pt>
                <c:pt idx="3">
                  <c:v>スパゲティー</c:v>
                </c:pt>
              </c:strCache>
            </c:strRef>
          </c:cat>
          <c:val>
            <c:numRef>
              <c:f>Sheet2!$M$17:$M$20</c:f>
              <c:numCache>
                <c:formatCode>0.0_);[Red]\(0.0\)</c:formatCode>
                <c:ptCount val="4"/>
                <c:pt idx="0">
                  <c:v>12.019230769230768</c:v>
                </c:pt>
                <c:pt idx="1">
                  <c:v>17.788461538461494</c:v>
                </c:pt>
                <c:pt idx="2">
                  <c:v>6.25</c:v>
                </c:pt>
                <c:pt idx="3">
                  <c:v>12.98076923076926</c:v>
                </c:pt>
              </c:numCache>
            </c:numRef>
          </c:val>
        </c:ser>
        <c:ser>
          <c:idx val="4"/>
          <c:order val="4"/>
          <c:tx>
            <c:strRef>
              <c:f>Sheet2!$N$16</c:f>
              <c:strCache>
                <c:ptCount val="1"/>
                <c:pt idx="0">
                  <c:v>それ以下</c:v>
                </c:pt>
              </c:strCache>
            </c:strRef>
          </c:tx>
          <c:dLbls>
            <c:txPr>
              <a:bodyPr/>
              <a:lstStyle/>
              <a:p>
                <a:pPr>
                  <a:defRPr b="1">
                    <a:solidFill>
                      <a:schemeClr val="bg1"/>
                    </a:solidFill>
                  </a:defRPr>
                </a:pPr>
                <a:endParaRPr lang="ja-JP"/>
              </a:p>
            </c:txPr>
            <c:showVal val="1"/>
          </c:dLbls>
          <c:cat>
            <c:strRef>
              <c:f>Sheet2!$I$17:$I$20</c:f>
              <c:strCache>
                <c:ptCount val="4"/>
                <c:pt idx="0">
                  <c:v>うどん</c:v>
                </c:pt>
                <c:pt idx="1">
                  <c:v>そば</c:v>
                </c:pt>
                <c:pt idx="2">
                  <c:v>ラーメン</c:v>
                </c:pt>
                <c:pt idx="3">
                  <c:v>スパゲティー</c:v>
                </c:pt>
              </c:strCache>
            </c:strRef>
          </c:cat>
          <c:val>
            <c:numRef>
              <c:f>Sheet2!$N$17:$N$20</c:f>
              <c:numCache>
                <c:formatCode>0.0_);[Red]\(0.0\)</c:formatCode>
                <c:ptCount val="4"/>
                <c:pt idx="0">
                  <c:v>7.6923076923076925</c:v>
                </c:pt>
                <c:pt idx="1">
                  <c:v>21.63461538461539</c:v>
                </c:pt>
                <c:pt idx="2">
                  <c:v>7.2115384615384608</c:v>
                </c:pt>
                <c:pt idx="3">
                  <c:v>5.7692307692307692</c:v>
                </c:pt>
              </c:numCache>
            </c:numRef>
          </c:val>
        </c:ser>
        <c:ser>
          <c:idx val="5"/>
          <c:order val="5"/>
          <c:tx>
            <c:strRef>
              <c:f>Sheet2!$O$16</c:f>
              <c:strCache>
                <c:ptCount val="1"/>
                <c:pt idx="0">
                  <c:v>食べない</c:v>
                </c:pt>
              </c:strCache>
            </c:strRef>
          </c:tx>
          <c:cat>
            <c:strRef>
              <c:f>Sheet2!$I$17:$I$20</c:f>
              <c:strCache>
                <c:ptCount val="4"/>
                <c:pt idx="0">
                  <c:v>うどん</c:v>
                </c:pt>
                <c:pt idx="1">
                  <c:v>そば</c:v>
                </c:pt>
                <c:pt idx="2">
                  <c:v>ラーメン</c:v>
                </c:pt>
                <c:pt idx="3">
                  <c:v>スパゲティー</c:v>
                </c:pt>
              </c:strCache>
            </c:strRef>
          </c:cat>
          <c:val>
            <c:numRef>
              <c:f>Sheet2!$O$17:$O$20</c:f>
              <c:numCache>
                <c:formatCode>0.0_);[Red]\(0.0\)</c:formatCode>
                <c:ptCount val="4"/>
                <c:pt idx="0">
                  <c:v>0</c:v>
                </c:pt>
                <c:pt idx="1">
                  <c:v>0</c:v>
                </c:pt>
                <c:pt idx="2">
                  <c:v>0.48076923076923078</c:v>
                </c:pt>
                <c:pt idx="3">
                  <c:v>0.48076923076923078</c:v>
                </c:pt>
              </c:numCache>
            </c:numRef>
          </c:val>
        </c:ser>
        <c:overlap val="100"/>
        <c:axId val="87550976"/>
        <c:axId val="90440448"/>
      </c:barChart>
      <c:catAx>
        <c:axId val="87550976"/>
        <c:scaling>
          <c:orientation val="maxMin"/>
        </c:scaling>
        <c:axPos val="l"/>
        <c:tickLblPos val="nextTo"/>
        <c:crossAx val="90440448"/>
        <c:crosses val="autoZero"/>
        <c:auto val="1"/>
        <c:lblAlgn val="ctr"/>
        <c:lblOffset val="100"/>
      </c:catAx>
      <c:valAx>
        <c:axId val="90440448"/>
        <c:scaling>
          <c:orientation val="minMax"/>
        </c:scaling>
        <c:axPos val="t"/>
        <c:majorGridlines/>
        <c:numFmt formatCode="0%" sourceLinked="1"/>
        <c:tickLblPos val="nextTo"/>
        <c:crossAx val="87550976"/>
        <c:crosses val="autoZero"/>
        <c:crossBetween val="between"/>
      </c:valAx>
    </c:plotArea>
    <c:plotVisOnly val="1"/>
  </c:chart>
  <c:txPr>
    <a:bodyPr/>
    <a:lstStyle/>
    <a:p>
      <a:pPr>
        <a:defRPr sz="800"/>
      </a:pPr>
      <a:endParaRPr lang="ja-JP"/>
    </a:p>
  </c:txPr>
  <c:externalData r:id="rId1"/>
</c:chartSpace>
</file>

<file path=ppt/charts/chart7.xml><?xml version="1.0" encoding="utf-8"?>
<c:chartSpace xmlns:c="http://schemas.openxmlformats.org/drawingml/2006/chart" xmlns:a="http://schemas.openxmlformats.org/drawingml/2006/main" xmlns:r="http://schemas.openxmlformats.org/officeDocument/2006/relationships">
  <c:date1904 val="1"/>
  <c:lang val="ja-JP"/>
  <c:chart>
    <c:plotArea>
      <c:layout/>
      <c:barChart>
        <c:barDir val="bar"/>
        <c:grouping val="percentStacked"/>
        <c:ser>
          <c:idx val="0"/>
          <c:order val="0"/>
          <c:tx>
            <c:strRef>
              <c:f>Sheet2!$J$21</c:f>
              <c:strCache>
                <c:ptCount val="1"/>
                <c:pt idx="0">
                  <c:v>週1回以上</c:v>
                </c:pt>
              </c:strCache>
            </c:strRef>
          </c:tx>
          <c:dLbls>
            <c:txPr>
              <a:bodyPr/>
              <a:lstStyle/>
              <a:p>
                <a:pPr>
                  <a:defRPr b="1">
                    <a:solidFill>
                      <a:schemeClr val="bg1"/>
                    </a:solidFill>
                  </a:defRPr>
                </a:pPr>
                <a:endParaRPr lang="ja-JP"/>
              </a:p>
            </c:txPr>
            <c:showVal val="1"/>
          </c:dLbls>
          <c:cat>
            <c:strRef>
              <c:f>Sheet2!$I$22:$I$25</c:f>
              <c:strCache>
                <c:ptCount val="4"/>
                <c:pt idx="0">
                  <c:v>うどん</c:v>
                </c:pt>
                <c:pt idx="1">
                  <c:v>そば</c:v>
                </c:pt>
                <c:pt idx="2">
                  <c:v>ラーメン</c:v>
                </c:pt>
                <c:pt idx="3">
                  <c:v>スパゲティー</c:v>
                </c:pt>
              </c:strCache>
            </c:strRef>
          </c:cat>
          <c:val>
            <c:numRef>
              <c:f>Sheet2!$J$22:$J$25</c:f>
              <c:numCache>
                <c:formatCode>0.0_);[Red]\(0.0\)</c:formatCode>
                <c:ptCount val="4"/>
                <c:pt idx="0">
                  <c:v>27.884615384615387</c:v>
                </c:pt>
                <c:pt idx="1">
                  <c:v>12.5</c:v>
                </c:pt>
                <c:pt idx="2">
                  <c:v>29.807692307692307</c:v>
                </c:pt>
                <c:pt idx="3">
                  <c:v>21.63461538461539</c:v>
                </c:pt>
              </c:numCache>
            </c:numRef>
          </c:val>
        </c:ser>
        <c:ser>
          <c:idx val="1"/>
          <c:order val="1"/>
          <c:tx>
            <c:strRef>
              <c:f>Sheet2!$K$21</c:f>
              <c:strCache>
                <c:ptCount val="1"/>
                <c:pt idx="0">
                  <c:v>2～3週間に1回</c:v>
                </c:pt>
              </c:strCache>
            </c:strRef>
          </c:tx>
          <c:dLbls>
            <c:txPr>
              <a:bodyPr/>
              <a:lstStyle/>
              <a:p>
                <a:pPr>
                  <a:defRPr b="1">
                    <a:solidFill>
                      <a:schemeClr val="bg1"/>
                    </a:solidFill>
                  </a:defRPr>
                </a:pPr>
                <a:endParaRPr lang="ja-JP"/>
              </a:p>
            </c:txPr>
            <c:showVal val="1"/>
          </c:dLbls>
          <c:cat>
            <c:strRef>
              <c:f>Sheet2!$I$22:$I$25</c:f>
              <c:strCache>
                <c:ptCount val="4"/>
                <c:pt idx="0">
                  <c:v>うどん</c:v>
                </c:pt>
                <c:pt idx="1">
                  <c:v>そば</c:v>
                </c:pt>
                <c:pt idx="2">
                  <c:v>ラーメン</c:v>
                </c:pt>
                <c:pt idx="3">
                  <c:v>スパゲティー</c:v>
                </c:pt>
              </c:strCache>
            </c:strRef>
          </c:cat>
          <c:val>
            <c:numRef>
              <c:f>Sheet2!$K$22:$K$25</c:f>
              <c:numCache>
                <c:formatCode>0.0_);[Red]\(0.0\)</c:formatCode>
                <c:ptCount val="4"/>
                <c:pt idx="0">
                  <c:v>35.57692307692308</c:v>
                </c:pt>
                <c:pt idx="1">
                  <c:v>23.557692307692307</c:v>
                </c:pt>
                <c:pt idx="2">
                  <c:v>37.5</c:v>
                </c:pt>
                <c:pt idx="3">
                  <c:v>33.65384615384599</c:v>
                </c:pt>
              </c:numCache>
            </c:numRef>
          </c:val>
        </c:ser>
        <c:ser>
          <c:idx val="2"/>
          <c:order val="2"/>
          <c:tx>
            <c:strRef>
              <c:f>Sheet2!$L$21</c:f>
              <c:strCache>
                <c:ptCount val="1"/>
                <c:pt idx="0">
                  <c:v>月1回</c:v>
                </c:pt>
              </c:strCache>
            </c:strRef>
          </c:tx>
          <c:dLbls>
            <c:txPr>
              <a:bodyPr/>
              <a:lstStyle/>
              <a:p>
                <a:pPr>
                  <a:defRPr b="1">
                    <a:solidFill>
                      <a:schemeClr val="bg1"/>
                    </a:solidFill>
                  </a:defRPr>
                </a:pPr>
                <a:endParaRPr lang="ja-JP"/>
              </a:p>
            </c:txPr>
            <c:showVal val="1"/>
          </c:dLbls>
          <c:cat>
            <c:strRef>
              <c:f>Sheet2!$I$22:$I$25</c:f>
              <c:strCache>
                <c:ptCount val="4"/>
                <c:pt idx="0">
                  <c:v>うどん</c:v>
                </c:pt>
                <c:pt idx="1">
                  <c:v>そば</c:v>
                </c:pt>
                <c:pt idx="2">
                  <c:v>ラーメン</c:v>
                </c:pt>
                <c:pt idx="3">
                  <c:v>スパゲティー</c:v>
                </c:pt>
              </c:strCache>
            </c:strRef>
          </c:cat>
          <c:val>
            <c:numRef>
              <c:f>Sheet2!$L$22:$L$25</c:f>
              <c:numCache>
                <c:formatCode>0.0_);[Red]\(0.0\)</c:formatCode>
                <c:ptCount val="4"/>
                <c:pt idx="0">
                  <c:v>21.63461538461539</c:v>
                </c:pt>
                <c:pt idx="1">
                  <c:v>24.519230769230791</c:v>
                </c:pt>
                <c:pt idx="2">
                  <c:v>20.192307692307686</c:v>
                </c:pt>
                <c:pt idx="3">
                  <c:v>27.403846153846157</c:v>
                </c:pt>
              </c:numCache>
            </c:numRef>
          </c:val>
        </c:ser>
        <c:ser>
          <c:idx val="3"/>
          <c:order val="3"/>
          <c:tx>
            <c:strRef>
              <c:f>Sheet2!$M$21</c:f>
              <c:strCache>
                <c:ptCount val="1"/>
                <c:pt idx="0">
                  <c:v>2～3月に1回</c:v>
                </c:pt>
              </c:strCache>
            </c:strRef>
          </c:tx>
          <c:dLbls>
            <c:txPr>
              <a:bodyPr/>
              <a:lstStyle/>
              <a:p>
                <a:pPr>
                  <a:defRPr b="1">
                    <a:solidFill>
                      <a:schemeClr val="bg1"/>
                    </a:solidFill>
                  </a:defRPr>
                </a:pPr>
                <a:endParaRPr lang="ja-JP"/>
              </a:p>
            </c:txPr>
            <c:showVal val="1"/>
          </c:dLbls>
          <c:cat>
            <c:strRef>
              <c:f>Sheet2!$I$22:$I$25</c:f>
              <c:strCache>
                <c:ptCount val="4"/>
                <c:pt idx="0">
                  <c:v>うどん</c:v>
                </c:pt>
                <c:pt idx="1">
                  <c:v>そば</c:v>
                </c:pt>
                <c:pt idx="2">
                  <c:v>ラーメン</c:v>
                </c:pt>
                <c:pt idx="3">
                  <c:v>スパゲティー</c:v>
                </c:pt>
              </c:strCache>
            </c:strRef>
          </c:cat>
          <c:val>
            <c:numRef>
              <c:f>Sheet2!$M$22:$M$25</c:f>
              <c:numCache>
                <c:formatCode>0.0_);[Red]\(0.0\)</c:formatCode>
                <c:ptCount val="4"/>
                <c:pt idx="0">
                  <c:v>9.1346153846153637</c:v>
                </c:pt>
                <c:pt idx="1">
                  <c:v>22.596153846153829</c:v>
                </c:pt>
                <c:pt idx="2">
                  <c:v>7.6923076923076925</c:v>
                </c:pt>
                <c:pt idx="3">
                  <c:v>11.057692307692321</c:v>
                </c:pt>
              </c:numCache>
            </c:numRef>
          </c:val>
        </c:ser>
        <c:ser>
          <c:idx val="4"/>
          <c:order val="4"/>
          <c:tx>
            <c:strRef>
              <c:f>Sheet2!$N$21</c:f>
              <c:strCache>
                <c:ptCount val="1"/>
                <c:pt idx="0">
                  <c:v>それ以下</c:v>
                </c:pt>
              </c:strCache>
            </c:strRef>
          </c:tx>
          <c:dLbls>
            <c:txPr>
              <a:bodyPr/>
              <a:lstStyle/>
              <a:p>
                <a:pPr>
                  <a:defRPr b="1">
                    <a:solidFill>
                      <a:schemeClr val="bg1"/>
                    </a:solidFill>
                  </a:defRPr>
                </a:pPr>
                <a:endParaRPr lang="ja-JP"/>
              </a:p>
            </c:txPr>
            <c:showVal val="1"/>
          </c:dLbls>
          <c:cat>
            <c:strRef>
              <c:f>Sheet2!$I$22:$I$25</c:f>
              <c:strCache>
                <c:ptCount val="4"/>
                <c:pt idx="0">
                  <c:v>うどん</c:v>
                </c:pt>
                <c:pt idx="1">
                  <c:v>そば</c:v>
                </c:pt>
                <c:pt idx="2">
                  <c:v>ラーメン</c:v>
                </c:pt>
                <c:pt idx="3">
                  <c:v>スパゲティー</c:v>
                </c:pt>
              </c:strCache>
            </c:strRef>
          </c:cat>
          <c:val>
            <c:numRef>
              <c:f>Sheet2!$N$22:$N$25</c:f>
              <c:numCache>
                <c:formatCode>0.0_);[Red]\(0.0\)</c:formatCode>
                <c:ptCount val="4"/>
                <c:pt idx="0">
                  <c:v>5.2884615384615383</c:v>
                </c:pt>
                <c:pt idx="1">
                  <c:v>14.903846153846168</c:v>
                </c:pt>
                <c:pt idx="2">
                  <c:v>4.8076923076923084</c:v>
                </c:pt>
                <c:pt idx="3">
                  <c:v>6.25</c:v>
                </c:pt>
              </c:numCache>
            </c:numRef>
          </c:val>
        </c:ser>
        <c:ser>
          <c:idx val="5"/>
          <c:order val="5"/>
          <c:tx>
            <c:strRef>
              <c:f>Sheet2!$O$21</c:f>
              <c:strCache>
                <c:ptCount val="1"/>
                <c:pt idx="0">
                  <c:v>食べない</c:v>
                </c:pt>
              </c:strCache>
            </c:strRef>
          </c:tx>
          <c:cat>
            <c:strRef>
              <c:f>Sheet2!$I$22:$I$25</c:f>
              <c:strCache>
                <c:ptCount val="4"/>
                <c:pt idx="0">
                  <c:v>うどん</c:v>
                </c:pt>
                <c:pt idx="1">
                  <c:v>そば</c:v>
                </c:pt>
                <c:pt idx="2">
                  <c:v>ラーメン</c:v>
                </c:pt>
                <c:pt idx="3">
                  <c:v>スパゲティー</c:v>
                </c:pt>
              </c:strCache>
            </c:strRef>
          </c:cat>
          <c:val>
            <c:numRef>
              <c:f>Sheet2!$O$22:$O$25</c:f>
              <c:numCache>
                <c:formatCode>0.0_);[Red]\(0.0\)</c:formatCode>
                <c:ptCount val="4"/>
                <c:pt idx="0">
                  <c:v>0.48076923076923078</c:v>
                </c:pt>
                <c:pt idx="1">
                  <c:v>1.9230769230769253</c:v>
                </c:pt>
                <c:pt idx="2">
                  <c:v>0</c:v>
                </c:pt>
                <c:pt idx="3">
                  <c:v>0</c:v>
                </c:pt>
              </c:numCache>
            </c:numRef>
          </c:val>
        </c:ser>
        <c:overlap val="100"/>
        <c:axId val="90580480"/>
        <c:axId val="90582016"/>
      </c:barChart>
      <c:catAx>
        <c:axId val="90580480"/>
        <c:scaling>
          <c:orientation val="maxMin"/>
        </c:scaling>
        <c:axPos val="l"/>
        <c:tickLblPos val="nextTo"/>
        <c:crossAx val="90582016"/>
        <c:crosses val="autoZero"/>
        <c:auto val="1"/>
        <c:lblAlgn val="ctr"/>
        <c:lblOffset val="100"/>
      </c:catAx>
      <c:valAx>
        <c:axId val="90582016"/>
        <c:scaling>
          <c:orientation val="minMax"/>
        </c:scaling>
        <c:axPos val="t"/>
        <c:majorGridlines/>
        <c:numFmt formatCode="0%" sourceLinked="1"/>
        <c:tickLblPos val="nextTo"/>
        <c:crossAx val="90580480"/>
        <c:crosses val="autoZero"/>
        <c:crossBetween val="between"/>
      </c:valAx>
    </c:plotArea>
    <c:plotVisOnly val="1"/>
  </c:chart>
  <c:txPr>
    <a:bodyPr/>
    <a:lstStyle/>
    <a:p>
      <a:pPr>
        <a:defRPr sz="800"/>
      </a:pPr>
      <a:endParaRPr lang="ja-JP"/>
    </a:p>
  </c:txPr>
  <c:externalData r:id="rId1"/>
</c:chartSpace>
</file>

<file path=ppt/charts/chart8.xml><?xml version="1.0" encoding="utf-8"?>
<c:chartSpace xmlns:c="http://schemas.openxmlformats.org/drawingml/2006/chart" xmlns:a="http://schemas.openxmlformats.org/drawingml/2006/main" xmlns:r="http://schemas.openxmlformats.org/officeDocument/2006/relationships">
  <c:date1904 val="1"/>
  <c:lang val="ja-JP"/>
  <c:chart>
    <c:plotArea>
      <c:layout/>
      <c:barChart>
        <c:barDir val="bar"/>
        <c:grouping val="percentStacked"/>
        <c:ser>
          <c:idx val="0"/>
          <c:order val="0"/>
          <c:tx>
            <c:strRef>
              <c:f>Sheet2!$J$26</c:f>
              <c:strCache>
                <c:ptCount val="1"/>
                <c:pt idx="0">
                  <c:v>週1回以上</c:v>
                </c:pt>
              </c:strCache>
            </c:strRef>
          </c:tx>
          <c:dLbls>
            <c:txPr>
              <a:bodyPr/>
              <a:lstStyle/>
              <a:p>
                <a:pPr>
                  <a:defRPr b="1">
                    <a:solidFill>
                      <a:schemeClr val="bg1"/>
                    </a:solidFill>
                  </a:defRPr>
                </a:pPr>
                <a:endParaRPr lang="ja-JP"/>
              </a:p>
            </c:txPr>
            <c:showVal val="1"/>
          </c:dLbls>
          <c:cat>
            <c:strRef>
              <c:f>Sheet2!$I$27:$I$30</c:f>
              <c:strCache>
                <c:ptCount val="4"/>
                <c:pt idx="0">
                  <c:v>うどん</c:v>
                </c:pt>
                <c:pt idx="1">
                  <c:v>そば</c:v>
                </c:pt>
                <c:pt idx="2">
                  <c:v>ラーメン</c:v>
                </c:pt>
                <c:pt idx="3">
                  <c:v>スパゲティー</c:v>
                </c:pt>
              </c:strCache>
            </c:strRef>
          </c:cat>
          <c:val>
            <c:numRef>
              <c:f>Sheet2!$J$27:$J$30</c:f>
              <c:numCache>
                <c:formatCode>0.0_);[Red]\(0.0\)</c:formatCode>
                <c:ptCount val="4"/>
                <c:pt idx="0">
                  <c:v>30.288461538461494</c:v>
                </c:pt>
                <c:pt idx="1">
                  <c:v>16.826923076923041</c:v>
                </c:pt>
                <c:pt idx="2">
                  <c:v>33.173076923076962</c:v>
                </c:pt>
                <c:pt idx="3">
                  <c:v>21.63461538461539</c:v>
                </c:pt>
              </c:numCache>
            </c:numRef>
          </c:val>
        </c:ser>
        <c:ser>
          <c:idx val="1"/>
          <c:order val="1"/>
          <c:tx>
            <c:strRef>
              <c:f>Sheet2!$K$26</c:f>
              <c:strCache>
                <c:ptCount val="1"/>
                <c:pt idx="0">
                  <c:v>2～3週間に1回</c:v>
                </c:pt>
              </c:strCache>
            </c:strRef>
          </c:tx>
          <c:dLbls>
            <c:txPr>
              <a:bodyPr/>
              <a:lstStyle/>
              <a:p>
                <a:pPr>
                  <a:defRPr b="1">
                    <a:solidFill>
                      <a:schemeClr val="bg1"/>
                    </a:solidFill>
                  </a:defRPr>
                </a:pPr>
                <a:endParaRPr lang="ja-JP"/>
              </a:p>
            </c:txPr>
            <c:showVal val="1"/>
          </c:dLbls>
          <c:cat>
            <c:strRef>
              <c:f>Sheet2!$I$27:$I$30</c:f>
              <c:strCache>
                <c:ptCount val="4"/>
                <c:pt idx="0">
                  <c:v>うどん</c:v>
                </c:pt>
                <c:pt idx="1">
                  <c:v>そば</c:v>
                </c:pt>
                <c:pt idx="2">
                  <c:v>ラーメン</c:v>
                </c:pt>
                <c:pt idx="3">
                  <c:v>スパゲティー</c:v>
                </c:pt>
              </c:strCache>
            </c:strRef>
          </c:cat>
          <c:val>
            <c:numRef>
              <c:f>Sheet2!$K$27:$K$30</c:f>
              <c:numCache>
                <c:formatCode>0.0_);[Red]\(0.0\)</c:formatCode>
                <c:ptCount val="4"/>
                <c:pt idx="0">
                  <c:v>32.692307692307693</c:v>
                </c:pt>
                <c:pt idx="1">
                  <c:v>25</c:v>
                </c:pt>
                <c:pt idx="2">
                  <c:v>33.65384615384599</c:v>
                </c:pt>
                <c:pt idx="3">
                  <c:v>38.942307692307644</c:v>
                </c:pt>
              </c:numCache>
            </c:numRef>
          </c:val>
        </c:ser>
        <c:ser>
          <c:idx val="2"/>
          <c:order val="2"/>
          <c:tx>
            <c:strRef>
              <c:f>Sheet2!$L$26</c:f>
              <c:strCache>
                <c:ptCount val="1"/>
                <c:pt idx="0">
                  <c:v>月1回</c:v>
                </c:pt>
              </c:strCache>
            </c:strRef>
          </c:tx>
          <c:dLbls>
            <c:txPr>
              <a:bodyPr/>
              <a:lstStyle/>
              <a:p>
                <a:pPr>
                  <a:defRPr b="1">
                    <a:solidFill>
                      <a:schemeClr val="bg1"/>
                    </a:solidFill>
                  </a:defRPr>
                </a:pPr>
                <a:endParaRPr lang="ja-JP"/>
              </a:p>
            </c:txPr>
            <c:showVal val="1"/>
          </c:dLbls>
          <c:cat>
            <c:strRef>
              <c:f>Sheet2!$I$27:$I$30</c:f>
              <c:strCache>
                <c:ptCount val="4"/>
                <c:pt idx="0">
                  <c:v>うどん</c:v>
                </c:pt>
                <c:pt idx="1">
                  <c:v>そば</c:v>
                </c:pt>
                <c:pt idx="2">
                  <c:v>ラーメン</c:v>
                </c:pt>
                <c:pt idx="3">
                  <c:v>スパゲティー</c:v>
                </c:pt>
              </c:strCache>
            </c:strRef>
          </c:cat>
          <c:val>
            <c:numRef>
              <c:f>Sheet2!$L$27:$L$30</c:f>
              <c:numCache>
                <c:formatCode>0.0_);[Red]\(0.0\)</c:formatCode>
                <c:ptCount val="4"/>
                <c:pt idx="0">
                  <c:v>21.63461538461539</c:v>
                </c:pt>
                <c:pt idx="1">
                  <c:v>26.442307692307658</c:v>
                </c:pt>
                <c:pt idx="2">
                  <c:v>21.153846153846182</c:v>
                </c:pt>
                <c:pt idx="3">
                  <c:v>21.63461538461539</c:v>
                </c:pt>
              </c:numCache>
            </c:numRef>
          </c:val>
        </c:ser>
        <c:ser>
          <c:idx val="3"/>
          <c:order val="3"/>
          <c:tx>
            <c:strRef>
              <c:f>Sheet2!$M$26</c:f>
              <c:strCache>
                <c:ptCount val="1"/>
                <c:pt idx="0">
                  <c:v>2～3月に1回</c:v>
                </c:pt>
              </c:strCache>
            </c:strRef>
          </c:tx>
          <c:dLbls>
            <c:txPr>
              <a:bodyPr/>
              <a:lstStyle/>
              <a:p>
                <a:pPr>
                  <a:defRPr b="1">
                    <a:solidFill>
                      <a:schemeClr val="bg1"/>
                    </a:solidFill>
                  </a:defRPr>
                </a:pPr>
                <a:endParaRPr lang="ja-JP"/>
              </a:p>
            </c:txPr>
            <c:showVal val="1"/>
          </c:dLbls>
          <c:cat>
            <c:strRef>
              <c:f>Sheet2!$I$27:$I$30</c:f>
              <c:strCache>
                <c:ptCount val="4"/>
                <c:pt idx="0">
                  <c:v>うどん</c:v>
                </c:pt>
                <c:pt idx="1">
                  <c:v>そば</c:v>
                </c:pt>
                <c:pt idx="2">
                  <c:v>ラーメン</c:v>
                </c:pt>
                <c:pt idx="3">
                  <c:v>スパゲティー</c:v>
                </c:pt>
              </c:strCache>
            </c:strRef>
          </c:cat>
          <c:val>
            <c:numRef>
              <c:f>Sheet2!$M$27:$M$30</c:f>
              <c:numCache>
                <c:formatCode>0.0_);[Red]\(0.0\)</c:formatCode>
                <c:ptCount val="4"/>
                <c:pt idx="0">
                  <c:v>11.538461538461538</c:v>
                </c:pt>
                <c:pt idx="1">
                  <c:v>18.269230769230766</c:v>
                </c:pt>
                <c:pt idx="2">
                  <c:v>9.1346153846153637</c:v>
                </c:pt>
                <c:pt idx="3">
                  <c:v>12.98076923076926</c:v>
                </c:pt>
              </c:numCache>
            </c:numRef>
          </c:val>
        </c:ser>
        <c:ser>
          <c:idx val="4"/>
          <c:order val="4"/>
          <c:tx>
            <c:strRef>
              <c:f>Sheet2!$N$26</c:f>
              <c:strCache>
                <c:ptCount val="1"/>
                <c:pt idx="0">
                  <c:v>それ以下</c:v>
                </c:pt>
              </c:strCache>
            </c:strRef>
          </c:tx>
          <c:dLbls>
            <c:txPr>
              <a:bodyPr/>
              <a:lstStyle/>
              <a:p>
                <a:pPr>
                  <a:defRPr b="1">
                    <a:solidFill>
                      <a:schemeClr val="bg1"/>
                    </a:solidFill>
                  </a:defRPr>
                </a:pPr>
                <a:endParaRPr lang="ja-JP"/>
              </a:p>
            </c:txPr>
            <c:showVal val="1"/>
          </c:dLbls>
          <c:cat>
            <c:strRef>
              <c:f>Sheet2!$I$27:$I$30</c:f>
              <c:strCache>
                <c:ptCount val="4"/>
                <c:pt idx="0">
                  <c:v>うどん</c:v>
                </c:pt>
                <c:pt idx="1">
                  <c:v>そば</c:v>
                </c:pt>
                <c:pt idx="2">
                  <c:v>ラーメン</c:v>
                </c:pt>
                <c:pt idx="3">
                  <c:v>スパゲティー</c:v>
                </c:pt>
              </c:strCache>
            </c:strRef>
          </c:cat>
          <c:val>
            <c:numRef>
              <c:f>Sheet2!$N$27:$N$30</c:f>
              <c:numCache>
                <c:formatCode>0.0_);[Red]\(0.0\)</c:formatCode>
                <c:ptCount val="4"/>
                <c:pt idx="0">
                  <c:v>3.3653846153846154</c:v>
                </c:pt>
                <c:pt idx="1">
                  <c:v>12.98076923076926</c:v>
                </c:pt>
                <c:pt idx="2">
                  <c:v>2.4038461538461537</c:v>
                </c:pt>
                <c:pt idx="3">
                  <c:v>4.3269230769230766</c:v>
                </c:pt>
              </c:numCache>
            </c:numRef>
          </c:val>
        </c:ser>
        <c:ser>
          <c:idx val="5"/>
          <c:order val="5"/>
          <c:tx>
            <c:strRef>
              <c:f>Sheet2!$O$26</c:f>
              <c:strCache>
                <c:ptCount val="1"/>
                <c:pt idx="0">
                  <c:v>食べない</c:v>
                </c:pt>
              </c:strCache>
            </c:strRef>
          </c:tx>
          <c:cat>
            <c:strRef>
              <c:f>Sheet2!$I$27:$I$30</c:f>
              <c:strCache>
                <c:ptCount val="4"/>
                <c:pt idx="0">
                  <c:v>うどん</c:v>
                </c:pt>
                <c:pt idx="1">
                  <c:v>そば</c:v>
                </c:pt>
                <c:pt idx="2">
                  <c:v>ラーメン</c:v>
                </c:pt>
                <c:pt idx="3">
                  <c:v>スパゲティー</c:v>
                </c:pt>
              </c:strCache>
            </c:strRef>
          </c:cat>
          <c:val>
            <c:numRef>
              <c:f>Sheet2!$O$27:$O$30</c:f>
              <c:numCache>
                <c:formatCode>0.0_);[Red]\(0.0\)</c:formatCode>
                <c:ptCount val="4"/>
                <c:pt idx="0">
                  <c:v>0.48076923076923078</c:v>
                </c:pt>
                <c:pt idx="1">
                  <c:v>0.48076923076923078</c:v>
                </c:pt>
                <c:pt idx="2">
                  <c:v>0.48076923076923078</c:v>
                </c:pt>
                <c:pt idx="3">
                  <c:v>0.48076923076923078</c:v>
                </c:pt>
              </c:numCache>
            </c:numRef>
          </c:val>
        </c:ser>
        <c:overlap val="100"/>
        <c:axId val="146055168"/>
        <c:axId val="146056704"/>
      </c:barChart>
      <c:catAx>
        <c:axId val="146055168"/>
        <c:scaling>
          <c:orientation val="maxMin"/>
        </c:scaling>
        <c:axPos val="l"/>
        <c:tickLblPos val="nextTo"/>
        <c:crossAx val="146056704"/>
        <c:crosses val="autoZero"/>
        <c:auto val="1"/>
        <c:lblAlgn val="ctr"/>
        <c:lblOffset val="100"/>
      </c:catAx>
      <c:valAx>
        <c:axId val="146056704"/>
        <c:scaling>
          <c:orientation val="minMax"/>
        </c:scaling>
        <c:axPos val="t"/>
        <c:majorGridlines/>
        <c:numFmt formatCode="0%" sourceLinked="1"/>
        <c:tickLblPos val="nextTo"/>
        <c:crossAx val="146055168"/>
        <c:crosses val="autoZero"/>
        <c:crossBetween val="between"/>
      </c:valAx>
    </c:plotArea>
    <c:plotVisOnly val="1"/>
  </c:chart>
  <c:txPr>
    <a:bodyPr/>
    <a:lstStyle/>
    <a:p>
      <a:pPr>
        <a:defRPr sz="800"/>
      </a:pPr>
      <a:endParaRPr lang="ja-JP"/>
    </a:p>
  </c:txPr>
  <c:externalData r:id="rId1"/>
</c:chartSpace>
</file>

<file path=ppt/charts/chart9.xml><?xml version="1.0" encoding="utf-8"?>
<c:chartSpace xmlns:c="http://schemas.openxmlformats.org/drawingml/2006/chart" xmlns:a="http://schemas.openxmlformats.org/drawingml/2006/main" xmlns:r="http://schemas.openxmlformats.org/officeDocument/2006/relationships">
  <c:lang val="ja-JP"/>
  <c:chart>
    <c:autoTitleDeleted val="1"/>
    <c:plotArea>
      <c:layout/>
      <c:barChart>
        <c:barDir val="col"/>
        <c:grouping val="clustered"/>
        <c:ser>
          <c:idx val="0"/>
          <c:order val="0"/>
          <c:tx>
            <c:strRef>
              <c:f>Sheet3!$B$2</c:f>
              <c:strCache>
                <c:ptCount val="1"/>
                <c:pt idx="0">
                  <c:v>乾麺</c:v>
                </c:pt>
              </c:strCache>
            </c:strRef>
          </c:tx>
          <c:cat>
            <c:strRef>
              <c:f>Sheet3!$A$3:$A$5</c:f>
              <c:strCache>
                <c:ptCount val="3"/>
                <c:pt idx="0">
                  <c:v>認知率</c:v>
                </c:pt>
                <c:pt idx="1">
                  <c:v>喫食経験率</c:v>
                </c:pt>
                <c:pt idx="2">
                  <c:v>最頻喫食率</c:v>
                </c:pt>
              </c:strCache>
            </c:strRef>
          </c:cat>
          <c:val>
            <c:numRef>
              <c:f>Sheet3!$B$3:$B$5</c:f>
              <c:numCache>
                <c:formatCode>0.0_ </c:formatCode>
                <c:ptCount val="3"/>
                <c:pt idx="0">
                  <c:v>75.400641025641022</c:v>
                </c:pt>
                <c:pt idx="1">
                  <c:v>70.016077170417958</c:v>
                </c:pt>
                <c:pt idx="2">
                  <c:v>18.099918099918128</c:v>
                </c:pt>
              </c:numCache>
            </c:numRef>
          </c:val>
        </c:ser>
        <c:ser>
          <c:idx val="1"/>
          <c:order val="1"/>
          <c:tx>
            <c:strRef>
              <c:f>Sheet3!$C$2</c:f>
              <c:strCache>
                <c:ptCount val="1"/>
                <c:pt idx="0">
                  <c:v>なま麺</c:v>
                </c:pt>
              </c:strCache>
            </c:strRef>
          </c:tx>
          <c:cat>
            <c:strRef>
              <c:f>Sheet3!$A$3:$A$5</c:f>
              <c:strCache>
                <c:ptCount val="3"/>
                <c:pt idx="0">
                  <c:v>認知率</c:v>
                </c:pt>
                <c:pt idx="1">
                  <c:v>喫食経験率</c:v>
                </c:pt>
                <c:pt idx="2">
                  <c:v>最頻喫食率</c:v>
                </c:pt>
              </c:strCache>
            </c:strRef>
          </c:cat>
          <c:val>
            <c:numRef>
              <c:f>Sheet3!$C$3:$C$5</c:f>
              <c:numCache>
                <c:formatCode>0.0_ </c:formatCode>
                <c:ptCount val="3"/>
                <c:pt idx="0">
                  <c:v>78.605769230769084</c:v>
                </c:pt>
                <c:pt idx="1">
                  <c:v>71.463022508038591</c:v>
                </c:pt>
                <c:pt idx="2">
                  <c:v>21.703521703521666</c:v>
                </c:pt>
              </c:numCache>
            </c:numRef>
          </c:val>
        </c:ser>
        <c:ser>
          <c:idx val="2"/>
          <c:order val="2"/>
          <c:tx>
            <c:strRef>
              <c:f>Sheet3!$D$2</c:f>
              <c:strCache>
                <c:ptCount val="1"/>
                <c:pt idx="0">
                  <c:v>ゆで麺</c:v>
                </c:pt>
              </c:strCache>
            </c:strRef>
          </c:tx>
          <c:cat>
            <c:strRef>
              <c:f>Sheet3!$A$3:$A$5</c:f>
              <c:strCache>
                <c:ptCount val="3"/>
                <c:pt idx="0">
                  <c:v>認知率</c:v>
                </c:pt>
                <c:pt idx="1">
                  <c:v>喫食経験率</c:v>
                </c:pt>
                <c:pt idx="2">
                  <c:v>最頻喫食率</c:v>
                </c:pt>
              </c:strCache>
            </c:strRef>
          </c:cat>
          <c:val>
            <c:numRef>
              <c:f>Sheet3!$D$3:$D$5</c:f>
              <c:numCache>
                <c:formatCode>0.0_ </c:formatCode>
                <c:ptCount val="3"/>
                <c:pt idx="0">
                  <c:v>79.40705128205127</c:v>
                </c:pt>
                <c:pt idx="1">
                  <c:v>73.79421221864952</c:v>
                </c:pt>
                <c:pt idx="2">
                  <c:v>31.613431613431615</c:v>
                </c:pt>
              </c:numCache>
            </c:numRef>
          </c:val>
        </c:ser>
        <c:ser>
          <c:idx val="3"/>
          <c:order val="3"/>
          <c:tx>
            <c:strRef>
              <c:f>Sheet3!$E$2</c:f>
              <c:strCache>
                <c:ptCount val="1"/>
                <c:pt idx="0">
                  <c:v>冷凍麺</c:v>
                </c:pt>
              </c:strCache>
            </c:strRef>
          </c:tx>
          <c:cat>
            <c:strRef>
              <c:f>Sheet3!$A$3:$A$5</c:f>
              <c:strCache>
                <c:ptCount val="3"/>
                <c:pt idx="0">
                  <c:v>認知率</c:v>
                </c:pt>
                <c:pt idx="1">
                  <c:v>喫食経験率</c:v>
                </c:pt>
                <c:pt idx="2">
                  <c:v>最頻喫食率</c:v>
                </c:pt>
              </c:strCache>
            </c:strRef>
          </c:cat>
          <c:val>
            <c:numRef>
              <c:f>Sheet3!$E$3:$E$5</c:f>
              <c:numCache>
                <c:formatCode>0.0_ </c:formatCode>
                <c:ptCount val="3"/>
                <c:pt idx="0">
                  <c:v>81.25</c:v>
                </c:pt>
                <c:pt idx="1">
                  <c:v>69.372990353697546</c:v>
                </c:pt>
                <c:pt idx="2">
                  <c:v>21.130221130221127</c:v>
                </c:pt>
              </c:numCache>
            </c:numRef>
          </c:val>
        </c:ser>
        <c:ser>
          <c:idx val="4"/>
          <c:order val="4"/>
          <c:tx>
            <c:strRef>
              <c:f>Sheet3!$F$2</c:f>
              <c:strCache>
                <c:ptCount val="1"/>
                <c:pt idx="0">
                  <c:v>即席麺</c:v>
                </c:pt>
              </c:strCache>
            </c:strRef>
          </c:tx>
          <c:cat>
            <c:strRef>
              <c:f>Sheet3!$A$3:$A$5</c:f>
              <c:strCache>
                <c:ptCount val="3"/>
                <c:pt idx="0">
                  <c:v>認知率</c:v>
                </c:pt>
                <c:pt idx="1">
                  <c:v>喫食経験率</c:v>
                </c:pt>
                <c:pt idx="2">
                  <c:v>最頻喫食率</c:v>
                </c:pt>
              </c:strCache>
            </c:strRef>
          </c:cat>
          <c:val>
            <c:numRef>
              <c:f>Sheet3!$F$3:$F$5</c:f>
              <c:numCache>
                <c:formatCode>0.0_ </c:formatCode>
                <c:ptCount val="3"/>
                <c:pt idx="0">
                  <c:v>64.903846153846118</c:v>
                </c:pt>
                <c:pt idx="1">
                  <c:v>58.279742765273305</c:v>
                </c:pt>
                <c:pt idx="2">
                  <c:v>7.4529074529074464</c:v>
                </c:pt>
              </c:numCache>
            </c:numRef>
          </c:val>
        </c:ser>
        <c:ser>
          <c:idx val="5"/>
          <c:order val="5"/>
          <c:tx>
            <c:strRef>
              <c:f>Sheet3!$G$2</c:f>
              <c:strCache>
                <c:ptCount val="1"/>
                <c:pt idx="0">
                  <c:v>タイプが分からない</c:v>
                </c:pt>
              </c:strCache>
            </c:strRef>
          </c:tx>
          <c:cat>
            <c:strRef>
              <c:f>Sheet3!$A$3:$A$5</c:f>
              <c:strCache>
                <c:ptCount val="3"/>
                <c:pt idx="0">
                  <c:v>認知率</c:v>
                </c:pt>
                <c:pt idx="1">
                  <c:v>喫食経験率</c:v>
                </c:pt>
                <c:pt idx="2">
                  <c:v>最頻喫食率</c:v>
                </c:pt>
              </c:strCache>
            </c:strRef>
          </c:cat>
          <c:val>
            <c:numRef>
              <c:f>Sheet3!$G$3:$G$5</c:f>
              <c:numCache>
                <c:formatCode>0.0_ </c:formatCode>
                <c:ptCount val="3"/>
                <c:pt idx="0">
                  <c:v>1.7628205128205128</c:v>
                </c:pt>
                <c:pt idx="1">
                  <c:v>1.8488745980707395</c:v>
                </c:pt>
              </c:numCache>
            </c:numRef>
          </c:val>
        </c:ser>
        <c:dLbls>
          <c:showVal val="1"/>
        </c:dLbls>
        <c:gapWidth val="75"/>
        <c:axId val="162995200"/>
        <c:axId val="163009280"/>
      </c:barChart>
      <c:catAx>
        <c:axId val="162995200"/>
        <c:scaling>
          <c:orientation val="minMax"/>
        </c:scaling>
        <c:axPos val="b"/>
        <c:majorTickMark val="none"/>
        <c:tickLblPos val="nextTo"/>
        <c:crossAx val="163009280"/>
        <c:crosses val="autoZero"/>
        <c:auto val="1"/>
        <c:lblAlgn val="ctr"/>
        <c:lblOffset val="100"/>
      </c:catAx>
      <c:valAx>
        <c:axId val="163009280"/>
        <c:scaling>
          <c:orientation val="minMax"/>
          <c:max val="100"/>
        </c:scaling>
        <c:axPos val="l"/>
        <c:majorGridlines>
          <c:spPr>
            <a:ln>
              <a:prstDash val="sysDot"/>
            </a:ln>
          </c:spPr>
        </c:majorGridlines>
        <c:numFmt formatCode="0.0_ " sourceLinked="1"/>
        <c:majorTickMark val="none"/>
        <c:tickLblPos val="nextTo"/>
        <c:crossAx val="162995200"/>
        <c:crosses val="autoZero"/>
        <c:crossBetween val="between"/>
      </c:valAx>
    </c:plotArea>
    <c:legend>
      <c:legendPos val="b"/>
      <c:layout/>
    </c:legend>
    <c:plotVisOnly val="1"/>
  </c:chart>
  <c:txPr>
    <a:bodyPr/>
    <a:lstStyle/>
    <a:p>
      <a:pPr>
        <a:defRPr sz="800"/>
      </a:pPr>
      <a:endParaRPr lang="ja-JP"/>
    </a:p>
  </c:txPr>
  <c:externalData r:id="rId1"/>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71800"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84613" y="0"/>
            <a:ext cx="2971800" cy="496888"/>
          </a:xfrm>
          <a:prstGeom prst="rect">
            <a:avLst/>
          </a:prstGeom>
        </p:spPr>
        <p:txBody>
          <a:bodyPr vert="horz" lIns="91440" tIns="45720" rIns="91440" bIns="45720" rtlCol="0"/>
          <a:lstStyle>
            <a:lvl1pPr algn="r">
              <a:defRPr sz="1200"/>
            </a:lvl1pPr>
          </a:lstStyle>
          <a:p>
            <a:fld id="{FC01D662-C11D-4093-BFE0-6A2A6B76A61C}" type="datetimeFigureOut">
              <a:rPr kumimoji="1" lang="ja-JP" altLang="en-US" smtClean="0"/>
              <a:pPr/>
              <a:t>2012/3/13</a:t>
            </a:fld>
            <a:endParaRPr kumimoji="1" lang="ja-JP" altLang="en-US"/>
          </a:p>
        </p:txBody>
      </p:sp>
      <p:sp>
        <p:nvSpPr>
          <p:cNvPr id="4" name="スライド イメージ プレースホルダ 3"/>
          <p:cNvSpPr>
            <a:spLocks noGrp="1" noRot="1" noChangeAspect="1"/>
          </p:cNvSpPr>
          <p:nvPr>
            <p:ph type="sldImg" idx="2"/>
          </p:nvPr>
        </p:nvSpPr>
        <p:spPr>
          <a:xfrm>
            <a:off x="942975" y="746125"/>
            <a:ext cx="4972050" cy="3729038"/>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85800" y="4724400"/>
            <a:ext cx="5486400" cy="4475163"/>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9447213"/>
            <a:ext cx="2971800"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84613" y="9447213"/>
            <a:ext cx="2971800" cy="496887"/>
          </a:xfrm>
          <a:prstGeom prst="rect">
            <a:avLst/>
          </a:prstGeom>
        </p:spPr>
        <p:txBody>
          <a:bodyPr vert="horz" lIns="91440" tIns="45720" rIns="91440" bIns="45720" rtlCol="0" anchor="b"/>
          <a:lstStyle>
            <a:lvl1pPr algn="r">
              <a:defRPr sz="1200"/>
            </a:lvl1pPr>
          </a:lstStyle>
          <a:p>
            <a:fld id="{A51F1411-D002-4DD0-8604-D740236FB44A}"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130051"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ja-JP" altLang="en-US" smtClean="0"/>
          </a:p>
        </p:txBody>
      </p:sp>
      <p:sp>
        <p:nvSpPr>
          <p:cNvPr id="10244" name="スライド番号プレースホルダ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E173E33-7114-457D-A125-6081651FB929}" type="slidenum">
              <a:rPr lang="ja-JP" altLang="en-US" smtClean="0"/>
              <a:pPr fontAlgn="base">
                <a:spcBef>
                  <a:spcPct val="0"/>
                </a:spcBef>
                <a:spcAft>
                  <a:spcPct val="0"/>
                </a:spcAft>
                <a:defRPr/>
              </a:pPr>
              <a:t>3</a:t>
            </a:fld>
            <a:endParaRPr lang="ja-JP" alt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130051"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ja-JP" altLang="en-US" smtClean="0"/>
          </a:p>
        </p:txBody>
      </p:sp>
      <p:sp>
        <p:nvSpPr>
          <p:cNvPr id="10244" name="スライド番号プレースホルダ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E173E33-7114-457D-A125-6081651FB929}" type="slidenum">
              <a:rPr lang="ja-JP" altLang="en-US" smtClean="0"/>
              <a:pPr fontAlgn="base">
                <a:spcBef>
                  <a:spcPct val="0"/>
                </a:spcBef>
                <a:spcAft>
                  <a:spcPct val="0"/>
                </a:spcAft>
                <a:defRPr/>
              </a:pPr>
              <a:t>4</a:t>
            </a:fld>
            <a:endParaRPr lang="ja-JP"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2012/3/13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&lt;#&gt;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2012/3/13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&lt;#&gt;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2012/3/13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&lt;#&gt;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2012/3/13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&lt;#&gt;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2012/3/13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&lt;#&gt;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2012/3/13</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&lt;#&gt;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E90ED720-0104-4369-84BC-D37694168613}" type="datetimeFigureOut">
              <a:rPr kumimoji="1" lang="ja-JP" altLang="en-US" smtClean="0"/>
              <a:pPr/>
              <a:t>2012/3/13</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pPr/>
              <a:t>&lt;#&gt;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E90ED720-0104-4369-84BC-D37694168613}" type="datetimeFigureOut">
              <a:rPr kumimoji="1" lang="ja-JP" altLang="en-US" smtClean="0"/>
              <a:pPr/>
              <a:t>2012/3/13</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pPr/>
              <a:t>&lt;#&gt;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E90ED720-0104-4369-84BC-D37694168613}" type="datetimeFigureOut">
              <a:rPr kumimoji="1" lang="ja-JP" altLang="en-US" smtClean="0"/>
              <a:pPr/>
              <a:t>2012/3/13</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&lt;#&gt;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2012/3/13</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&lt;#&gt;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2012/3/13</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&lt;#&gt;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0ED720-0104-4369-84BC-D37694168613}" type="datetimeFigureOut">
              <a:rPr kumimoji="1" lang="ja-JP" altLang="en-US" smtClean="0"/>
              <a:pPr/>
              <a:t>2012/3/13</a:t>
            </a:fld>
            <a:endParaRPr kumimoji="1"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D8002D-B5B0-4BAC-B1F6-782DDCCE6D9C}"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chart" Target="../charts/chart14.xml"/><Relationship Id="rId1" Type="http://schemas.openxmlformats.org/officeDocument/2006/relationships/slideLayout" Target="../slideLayouts/slideLayout7.xml"/><Relationship Id="rId5" Type="http://schemas.openxmlformats.org/officeDocument/2006/relationships/chart" Target="../charts/chart17.xml"/><Relationship Id="rId4" Type="http://schemas.openxmlformats.org/officeDocument/2006/relationships/chart" Target="../charts/chart16.xml"/></Relationships>
</file>

<file path=ppt/slides/_rels/slide11.xml.rels><?xml version="1.0" encoding="UTF-8" standalone="yes"?>
<Relationships xmlns="http://schemas.openxmlformats.org/package/2006/relationships"><Relationship Id="rId3" Type="http://schemas.openxmlformats.org/officeDocument/2006/relationships/chart" Target="../charts/chart19.xml"/><Relationship Id="rId2" Type="http://schemas.openxmlformats.org/officeDocument/2006/relationships/chart" Target="../charts/chart18.xml"/><Relationship Id="rId1" Type="http://schemas.openxmlformats.org/officeDocument/2006/relationships/slideLayout" Target="../slideLayouts/slideLayout7.xml"/><Relationship Id="rId6" Type="http://schemas.openxmlformats.org/officeDocument/2006/relationships/chart" Target="../charts/chart22.xml"/><Relationship Id="rId5" Type="http://schemas.openxmlformats.org/officeDocument/2006/relationships/chart" Target="../charts/chart21.xml"/><Relationship Id="rId4" Type="http://schemas.openxmlformats.org/officeDocument/2006/relationships/chart" Target="../charts/chart20.xml"/></Relationships>
</file>

<file path=ppt/slides/_rels/slide12.xml.rels><?xml version="1.0" encoding="UTF-8" standalone="yes"?>
<Relationships xmlns="http://schemas.openxmlformats.org/package/2006/relationships"><Relationship Id="rId3" Type="http://schemas.openxmlformats.org/officeDocument/2006/relationships/chart" Target="../charts/chart24.xml"/><Relationship Id="rId2" Type="http://schemas.openxmlformats.org/officeDocument/2006/relationships/chart" Target="../charts/chart23.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chart" Target="../charts/chart26.xml"/><Relationship Id="rId2" Type="http://schemas.openxmlformats.org/officeDocument/2006/relationships/chart" Target="../charts/chart25.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chart" Target="../charts/chart28.xml"/><Relationship Id="rId2" Type="http://schemas.openxmlformats.org/officeDocument/2006/relationships/chart" Target="../charts/chart27.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chart" Target="../charts/chart30.xml"/><Relationship Id="rId2" Type="http://schemas.openxmlformats.org/officeDocument/2006/relationships/chart" Target="../charts/chart29.xml"/><Relationship Id="rId1" Type="http://schemas.openxmlformats.org/officeDocument/2006/relationships/slideLayout" Target="../slideLayouts/slideLayout7.xml"/><Relationship Id="rId5" Type="http://schemas.openxmlformats.org/officeDocument/2006/relationships/chart" Target="../charts/chart32.xml"/><Relationship Id="rId4" Type="http://schemas.openxmlformats.org/officeDocument/2006/relationships/chart" Target="../charts/chart31.xml"/></Relationships>
</file>

<file path=ppt/slides/_rels/slide16.xml.rels><?xml version="1.0" encoding="UTF-8" standalone="yes"?>
<Relationships xmlns="http://schemas.openxmlformats.org/package/2006/relationships"><Relationship Id="rId2" Type="http://schemas.openxmlformats.org/officeDocument/2006/relationships/chart" Target="../charts/chart33.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chart" Target="../charts/chart34.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chart" Target="../charts/chart35.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chart" Target="../charts/chart37.xml"/><Relationship Id="rId2" Type="http://schemas.openxmlformats.org/officeDocument/2006/relationships/chart" Target="../charts/chart36.xml"/><Relationship Id="rId1" Type="http://schemas.openxmlformats.org/officeDocument/2006/relationships/slideLayout" Target="../slideLayouts/slideLayout7.xml"/><Relationship Id="rId5" Type="http://schemas.openxmlformats.org/officeDocument/2006/relationships/chart" Target="../charts/chart39.xml"/><Relationship Id="rId4" Type="http://schemas.openxmlformats.org/officeDocument/2006/relationships/chart" Target="../charts/chart3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chart" Target="../charts/chart4.xml"/><Relationship Id="rId7" Type="http://schemas.openxmlformats.org/officeDocument/2006/relationships/chart" Target="../charts/chart8.xml"/><Relationship Id="rId2" Type="http://schemas.openxmlformats.org/officeDocument/2006/relationships/chart" Target="../charts/chart3.xml"/><Relationship Id="rId1" Type="http://schemas.openxmlformats.org/officeDocument/2006/relationships/slideLayout" Target="../slideLayouts/slideLayout7.xml"/><Relationship Id="rId6" Type="http://schemas.openxmlformats.org/officeDocument/2006/relationships/chart" Target="../charts/chart7.xml"/><Relationship Id="rId5" Type="http://schemas.openxmlformats.org/officeDocument/2006/relationships/chart" Target="../charts/chart6.xml"/><Relationship Id="rId4" Type="http://schemas.openxmlformats.org/officeDocument/2006/relationships/chart" Target="../charts/chart5.xml"/></Relationships>
</file>

<file path=ppt/slides/_rels/slide8.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chart" Target="../charts/chart9.xml"/><Relationship Id="rId1" Type="http://schemas.openxmlformats.org/officeDocument/2006/relationships/slideLayout" Target="../slideLayouts/slideLayout7.xml"/><Relationship Id="rId5" Type="http://schemas.openxmlformats.org/officeDocument/2006/relationships/chart" Target="../charts/chart12.xml"/><Relationship Id="rId4" Type="http://schemas.openxmlformats.org/officeDocument/2006/relationships/chart" Target="../charts/chart11.xml"/></Relationships>
</file>

<file path=ppt/slides/_rels/slide9.xml.rels><?xml version="1.0" encoding="UTF-8" standalone="yes"?>
<Relationships xmlns="http://schemas.openxmlformats.org/package/2006/relationships"><Relationship Id="rId2" Type="http://schemas.openxmlformats.org/officeDocument/2006/relationships/chart" Target="../charts/chart13.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1571604" y="1857364"/>
            <a:ext cx="6000792" cy="2428892"/>
          </a:xfrm>
          <a:prstGeom prst="rect">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200" dirty="0" smtClean="0">
                <a:latin typeface="HGS創英角ｺﾞｼｯｸUB" pitchFamily="50" charset="-128"/>
                <a:ea typeface="HGS創英角ｺﾞｼｯｸUB" pitchFamily="50" charset="-128"/>
              </a:rPr>
              <a:t>2012</a:t>
            </a:r>
            <a:r>
              <a:rPr lang="ja-JP" altLang="en-US" sz="3200" dirty="0" smtClean="0">
                <a:latin typeface="HGS創英角ｺﾞｼｯｸUB" pitchFamily="50" charset="-128"/>
                <a:ea typeface="HGS創英角ｺﾞｼｯｸUB" pitchFamily="50" charset="-128"/>
              </a:rPr>
              <a:t>年</a:t>
            </a:r>
            <a:endParaRPr lang="en-US" altLang="ja-JP" sz="3200" dirty="0" smtClean="0">
              <a:latin typeface="HGS創英角ｺﾞｼｯｸUB" pitchFamily="50" charset="-128"/>
              <a:ea typeface="HGS創英角ｺﾞｼｯｸUB" pitchFamily="50" charset="-128"/>
            </a:endParaRPr>
          </a:p>
          <a:p>
            <a:pPr algn="ctr"/>
            <a:r>
              <a:rPr lang="ja-JP" altLang="en-US" sz="3200" dirty="0" smtClean="0">
                <a:latin typeface="HGS創英角ｺﾞｼｯｸUB" pitchFamily="50" charset="-128"/>
                <a:ea typeface="HGS創英角ｺﾞｼｯｸUB" pitchFamily="50" charset="-128"/>
              </a:rPr>
              <a:t>冷凍</a:t>
            </a:r>
            <a:r>
              <a:rPr lang="ja-JP" altLang="en-US" sz="3200" dirty="0" err="1" smtClean="0">
                <a:latin typeface="HGS創英角ｺﾞｼｯｸUB" pitchFamily="50" charset="-128"/>
                <a:ea typeface="HGS創英角ｺﾞｼｯｸUB" pitchFamily="50" charset="-128"/>
              </a:rPr>
              <a:t>めん</a:t>
            </a:r>
            <a:r>
              <a:rPr kumimoji="1" lang="ja-JP" altLang="en-US" sz="3200" dirty="0" smtClean="0">
                <a:latin typeface="HGS創英角ｺﾞｼｯｸUB" pitchFamily="50" charset="-128"/>
                <a:ea typeface="HGS創英角ｺﾞｼｯｸUB" pitchFamily="50" charset="-128"/>
              </a:rPr>
              <a:t>生活者調査</a:t>
            </a:r>
            <a:endParaRPr kumimoji="1" lang="en-US" altLang="ja-JP" sz="3200" dirty="0" smtClean="0">
              <a:latin typeface="HGS創英角ｺﾞｼｯｸUB" pitchFamily="50" charset="-128"/>
              <a:ea typeface="HGS創英角ｺﾞｼｯｸUB" pitchFamily="50" charset="-128"/>
            </a:endParaRPr>
          </a:p>
          <a:p>
            <a:pPr algn="ctr"/>
            <a:r>
              <a:rPr lang="en-US" altLang="ja-JP" dirty="0" smtClean="0">
                <a:latin typeface="HGS創英角ｺﾞｼｯｸUB" pitchFamily="50" charset="-128"/>
                <a:ea typeface="HGS創英角ｺﾞｼｯｸUB" pitchFamily="50" charset="-128"/>
              </a:rPr>
              <a:t>【</a:t>
            </a:r>
            <a:r>
              <a:rPr lang="ja-JP" altLang="en-US" dirty="0" smtClean="0">
                <a:latin typeface="HGS創英角ｺﾞｼｯｸUB" pitchFamily="50" charset="-128"/>
                <a:ea typeface="HGS創英角ｺﾞｼｯｸUB" pitchFamily="50" charset="-128"/>
              </a:rPr>
              <a:t>リリース用ダイジェスト版</a:t>
            </a:r>
            <a:r>
              <a:rPr lang="en-US" altLang="ja-JP" dirty="0" smtClean="0">
                <a:latin typeface="HGS創英角ｺﾞｼｯｸUB" pitchFamily="50" charset="-128"/>
                <a:ea typeface="HGS創英角ｺﾞｼｯｸUB" pitchFamily="50" charset="-128"/>
              </a:rPr>
              <a:t>】</a:t>
            </a:r>
            <a:endParaRPr kumimoji="1" lang="ja-JP" altLang="en-US" dirty="0">
              <a:latin typeface="HGS創英角ｺﾞｼｯｸUB" pitchFamily="50" charset="-128"/>
              <a:ea typeface="HGS創英角ｺﾞｼｯｸUB" pitchFamily="50" charset="-128"/>
            </a:endParaRPr>
          </a:p>
        </p:txBody>
      </p:sp>
      <p:sp>
        <p:nvSpPr>
          <p:cNvPr id="3" name="テキスト ボックス 2"/>
          <p:cNvSpPr txBox="1"/>
          <p:nvPr/>
        </p:nvSpPr>
        <p:spPr>
          <a:xfrm>
            <a:off x="2571736" y="4429132"/>
            <a:ext cx="3797835" cy="307777"/>
          </a:xfrm>
          <a:prstGeom prst="rect">
            <a:avLst/>
          </a:prstGeom>
          <a:noFill/>
        </p:spPr>
        <p:txBody>
          <a:bodyPr wrap="none" rtlCol="0">
            <a:spAutoFit/>
          </a:bodyPr>
          <a:lstStyle/>
          <a:p>
            <a:r>
              <a:rPr kumimoji="1" lang="ja-JP" altLang="en-US" sz="1400" dirty="0" smtClean="0">
                <a:latin typeface="HGS創英角ｺﾞｼｯｸUB" pitchFamily="50" charset="-128"/>
                <a:ea typeface="HGS創英角ｺﾞｼｯｸUB" pitchFamily="50" charset="-128"/>
              </a:rPr>
              <a:t>（</a:t>
            </a:r>
            <a:r>
              <a:rPr kumimoji="1" lang="en-US" altLang="ja-JP" sz="1400" dirty="0" smtClean="0">
                <a:latin typeface="HGS創英角ｺﾞｼｯｸUB" pitchFamily="50" charset="-128"/>
                <a:ea typeface="HGS創英角ｺﾞｼｯｸUB" pitchFamily="50" charset="-128"/>
              </a:rPr>
              <a:t>2012</a:t>
            </a:r>
            <a:r>
              <a:rPr kumimoji="1" lang="ja-JP" altLang="en-US" sz="1400" dirty="0" smtClean="0">
                <a:latin typeface="HGS創英角ｺﾞｼｯｸUB" pitchFamily="50" charset="-128"/>
                <a:ea typeface="HGS創英角ｺﾞｼｯｸUB" pitchFamily="50" charset="-128"/>
              </a:rPr>
              <a:t>年</a:t>
            </a:r>
            <a:r>
              <a:rPr kumimoji="1" lang="en-US" altLang="ja-JP" sz="1400" dirty="0" smtClean="0">
                <a:latin typeface="HGS創英角ｺﾞｼｯｸUB" pitchFamily="50" charset="-128"/>
                <a:ea typeface="HGS創英角ｺﾞｼｯｸUB" pitchFamily="50" charset="-128"/>
              </a:rPr>
              <a:t>2</a:t>
            </a:r>
            <a:r>
              <a:rPr kumimoji="1" lang="ja-JP" altLang="en-US" sz="1400" dirty="0" smtClean="0">
                <a:latin typeface="HGS創英角ｺﾞｼｯｸUB" pitchFamily="50" charset="-128"/>
                <a:ea typeface="HGS創英角ｺﾞｼｯｸUB" pitchFamily="50" charset="-128"/>
              </a:rPr>
              <a:t>月　日本冷凍</a:t>
            </a:r>
            <a:r>
              <a:rPr kumimoji="1" lang="ja-JP" altLang="en-US" sz="1400" dirty="0" err="1" smtClean="0">
                <a:latin typeface="HGS創英角ｺﾞｼｯｸUB" pitchFamily="50" charset="-128"/>
                <a:ea typeface="HGS創英角ｺﾞｼｯｸUB" pitchFamily="50" charset="-128"/>
              </a:rPr>
              <a:t>めん</a:t>
            </a:r>
            <a:r>
              <a:rPr kumimoji="1" lang="ja-JP" altLang="en-US" sz="1400" dirty="0" smtClean="0">
                <a:latin typeface="HGS創英角ｺﾞｼｯｸUB" pitchFamily="50" charset="-128"/>
                <a:ea typeface="HGS創英角ｺﾞｼｯｸUB" pitchFamily="50" charset="-128"/>
              </a:rPr>
              <a:t>協会調査より）</a:t>
            </a:r>
            <a:endParaRPr kumimoji="1" lang="ja-JP" altLang="en-US" sz="1400" dirty="0">
              <a:latin typeface="HGS創英角ｺﾞｼｯｸUB" pitchFamily="50" charset="-128"/>
              <a:ea typeface="HGS創英角ｺﾞｼｯｸUB" pitchFamily="50" charset="-128"/>
            </a:endParaRPr>
          </a:p>
        </p:txBody>
      </p:sp>
      <p:sp>
        <p:nvSpPr>
          <p:cNvPr id="4" name="テキスト ボックス 3"/>
          <p:cNvSpPr txBox="1"/>
          <p:nvPr/>
        </p:nvSpPr>
        <p:spPr>
          <a:xfrm>
            <a:off x="3555233" y="6357958"/>
            <a:ext cx="2016899" cy="369332"/>
          </a:xfrm>
          <a:prstGeom prst="rect">
            <a:avLst/>
          </a:prstGeom>
          <a:noFill/>
        </p:spPr>
        <p:txBody>
          <a:bodyPr wrap="none" rtlCol="0">
            <a:spAutoFit/>
          </a:bodyPr>
          <a:lstStyle/>
          <a:p>
            <a:r>
              <a:rPr kumimoji="1" lang="ja-JP" altLang="en-US" dirty="0" smtClean="0">
                <a:latin typeface="HGS創英角ｺﾞｼｯｸUB" pitchFamily="50" charset="-128"/>
                <a:ea typeface="HGS創英角ｺﾞｼｯｸUB" pitchFamily="50" charset="-128"/>
              </a:rPr>
              <a:t>日本冷凍</a:t>
            </a:r>
            <a:r>
              <a:rPr kumimoji="1" lang="ja-JP" altLang="en-US" dirty="0" err="1" smtClean="0">
                <a:latin typeface="HGS創英角ｺﾞｼｯｸUB" pitchFamily="50" charset="-128"/>
                <a:ea typeface="HGS創英角ｺﾞｼｯｸUB" pitchFamily="50" charset="-128"/>
              </a:rPr>
              <a:t>めん</a:t>
            </a:r>
            <a:r>
              <a:rPr kumimoji="1" lang="ja-JP" altLang="en-US" dirty="0" smtClean="0">
                <a:latin typeface="HGS創英角ｺﾞｼｯｸUB" pitchFamily="50" charset="-128"/>
                <a:ea typeface="HGS創英角ｺﾞｼｯｸUB" pitchFamily="50" charset="-128"/>
              </a:rPr>
              <a:t>協会</a:t>
            </a:r>
            <a:endParaRPr kumimoji="1" lang="ja-JP" altLang="en-US" dirty="0">
              <a:latin typeface="HGS創英角ｺﾞｼｯｸUB" pitchFamily="50" charset="-128"/>
              <a:ea typeface="HGS創英角ｺﾞｼｯｸUB" pitchFamily="50" charset="-128"/>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0" y="0"/>
            <a:ext cx="9144000" cy="57148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smtClean="0">
                <a:solidFill>
                  <a:schemeClr val="bg1"/>
                </a:solidFill>
                <a:latin typeface="HGP創英角ｺﾞｼｯｸUB" pitchFamily="50" charset="-128"/>
                <a:ea typeface="HGP創英角ｺﾞｼｯｸUB" pitchFamily="50" charset="-128"/>
              </a:rPr>
              <a:t>冷凍</a:t>
            </a:r>
            <a:r>
              <a:rPr lang="ja-JP" altLang="en-US" sz="2400" dirty="0" err="1" smtClean="0">
                <a:solidFill>
                  <a:schemeClr val="bg1"/>
                </a:solidFill>
                <a:latin typeface="HGP創英角ｺﾞｼｯｸUB" pitchFamily="50" charset="-128"/>
                <a:ea typeface="HGP創英角ｺﾞｼｯｸUB" pitchFamily="50" charset="-128"/>
              </a:rPr>
              <a:t>めんの</a:t>
            </a:r>
            <a:r>
              <a:rPr lang="ja-JP" altLang="en-US" sz="2400" dirty="0" smtClean="0">
                <a:solidFill>
                  <a:schemeClr val="bg1"/>
                </a:solidFill>
                <a:latin typeface="HGP創英角ｺﾞｼｯｸUB" pitchFamily="50" charset="-128"/>
                <a:ea typeface="HGP創英角ｺﾞｼｯｸUB" pitchFamily="50" charset="-128"/>
              </a:rPr>
              <a:t>認知率、喫食経験、最頻喫食率</a:t>
            </a:r>
            <a:endParaRPr kumimoji="1" lang="ja-JP" altLang="en-US" sz="2400" dirty="0">
              <a:solidFill>
                <a:schemeClr val="bg1"/>
              </a:solidFill>
              <a:latin typeface="HGP創英角ｺﾞｼｯｸUB" pitchFamily="50" charset="-128"/>
              <a:ea typeface="HGP創英角ｺﾞｼｯｸUB" pitchFamily="50" charset="-128"/>
            </a:endParaRPr>
          </a:p>
        </p:txBody>
      </p:sp>
      <p:sp>
        <p:nvSpPr>
          <p:cNvPr id="6" name="テキスト ボックス 5"/>
          <p:cNvSpPr txBox="1"/>
          <p:nvPr/>
        </p:nvSpPr>
        <p:spPr>
          <a:xfrm>
            <a:off x="107504" y="692696"/>
            <a:ext cx="4824536" cy="276999"/>
          </a:xfrm>
          <a:prstGeom prst="rect">
            <a:avLst/>
          </a:prstGeom>
          <a:noFill/>
        </p:spPr>
        <p:txBody>
          <a:bodyPr wrap="square" rtlCol="0">
            <a:spAutoFit/>
          </a:bodyPr>
          <a:lstStyle/>
          <a:p>
            <a:r>
              <a:rPr lang="ja-JP" altLang="en-US" sz="1200" dirty="0" smtClean="0">
                <a:latin typeface="HGP創英角ｺﾞｼｯｸUB" pitchFamily="50" charset="-128"/>
                <a:ea typeface="HGP創英角ｺﾞｼｯｸUB" pitchFamily="50" charset="-128"/>
              </a:rPr>
              <a:t>性別・年代別の認知率・喫食経験率・最頻喫食率</a:t>
            </a:r>
          </a:p>
        </p:txBody>
      </p:sp>
      <p:sp>
        <p:nvSpPr>
          <p:cNvPr id="8" name="テキスト ボックス 7"/>
          <p:cNvSpPr txBox="1"/>
          <p:nvPr/>
        </p:nvSpPr>
        <p:spPr>
          <a:xfrm>
            <a:off x="4846788" y="1302876"/>
            <a:ext cx="559769" cy="253916"/>
          </a:xfrm>
          <a:prstGeom prst="rect">
            <a:avLst/>
          </a:prstGeom>
          <a:noFill/>
        </p:spPr>
        <p:txBody>
          <a:bodyPr wrap="none" rtlCol="0">
            <a:spAutoFit/>
          </a:bodyPr>
          <a:lstStyle/>
          <a:p>
            <a:r>
              <a:rPr kumimoji="1" lang="ja-JP" altLang="en-US" sz="1050" dirty="0" smtClean="0">
                <a:latin typeface="HGP創英角ｺﾞｼｯｸUB" pitchFamily="50" charset="-128"/>
                <a:ea typeface="HGP創英角ｺﾞｼｯｸUB" pitchFamily="50" charset="-128"/>
              </a:rPr>
              <a:t>●</a:t>
            </a:r>
            <a:r>
              <a:rPr lang="ja-JP" altLang="en-US" sz="1050" dirty="0" smtClean="0">
                <a:latin typeface="HGP創英角ｺﾞｼｯｸUB" pitchFamily="50" charset="-128"/>
                <a:ea typeface="HGP創英角ｺﾞｼｯｸUB" pitchFamily="50" charset="-128"/>
              </a:rPr>
              <a:t>そば</a:t>
            </a:r>
            <a:endParaRPr kumimoji="1" lang="ja-JP" altLang="en-US" sz="1050" dirty="0">
              <a:latin typeface="HGP創英角ｺﾞｼｯｸUB" pitchFamily="50" charset="-128"/>
              <a:ea typeface="HGP創英角ｺﾞｼｯｸUB" pitchFamily="50" charset="-128"/>
            </a:endParaRPr>
          </a:p>
        </p:txBody>
      </p:sp>
      <p:sp>
        <p:nvSpPr>
          <p:cNvPr id="10" name="テキスト ボックス 9"/>
          <p:cNvSpPr txBox="1"/>
          <p:nvPr/>
        </p:nvSpPr>
        <p:spPr>
          <a:xfrm>
            <a:off x="215516" y="4039180"/>
            <a:ext cx="766557" cy="253916"/>
          </a:xfrm>
          <a:prstGeom prst="rect">
            <a:avLst/>
          </a:prstGeom>
          <a:noFill/>
        </p:spPr>
        <p:txBody>
          <a:bodyPr wrap="none" rtlCol="0">
            <a:spAutoFit/>
          </a:bodyPr>
          <a:lstStyle/>
          <a:p>
            <a:r>
              <a:rPr kumimoji="1" lang="ja-JP" altLang="en-US" sz="1050" dirty="0" smtClean="0">
                <a:latin typeface="HGP創英角ｺﾞｼｯｸUB" pitchFamily="50" charset="-128"/>
                <a:ea typeface="HGP創英角ｺﾞｼｯｸUB" pitchFamily="50" charset="-128"/>
              </a:rPr>
              <a:t>●</a:t>
            </a:r>
            <a:r>
              <a:rPr lang="ja-JP" altLang="en-US" sz="1050" dirty="0" smtClean="0">
                <a:latin typeface="HGP創英角ｺﾞｼｯｸUB" pitchFamily="50" charset="-128"/>
                <a:ea typeface="HGP創英角ｺﾞｼｯｸUB" pitchFamily="50" charset="-128"/>
              </a:rPr>
              <a:t>ラーメン</a:t>
            </a:r>
            <a:endParaRPr kumimoji="1" lang="ja-JP" altLang="en-US" sz="1050" dirty="0">
              <a:latin typeface="HGP創英角ｺﾞｼｯｸUB" pitchFamily="50" charset="-128"/>
              <a:ea typeface="HGP創英角ｺﾞｼｯｸUB" pitchFamily="50" charset="-128"/>
            </a:endParaRPr>
          </a:p>
        </p:txBody>
      </p:sp>
      <p:sp>
        <p:nvSpPr>
          <p:cNvPr id="12" name="テキスト ボックス 11"/>
          <p:cNvSpPr txBox="1"/>
          <p:nvPr/>
        </p:nvSpPr>
        <p:spPr>
          <a:xfrm>
            <a:off x="4644008" y="4039180"/>
            <a:ext cx="878767" cy="253916"/>
          </a:xfrm>
          <a:prstGeom prst="rect">
            <a:avLst/>
          </a:prstGeom>
          <a:noFill/>
        </p:spPr>
        <p:txBody>
          <a:bodyPr wrap="none" rtlCol="0">
            <a:spAutoFit/>
          </a:bodyPr>
          <a:lstStyle/>
          <a:p>
            <a:r>
              <a:rPr kumimoji="1" lang="ja-JP" altLang="en-US" sz="1050" dirty="0" smtClean="0">
                <a:latin typeface="HGP創英角ｺﾞｼｯｸUB" pitchFamily="50" charset="-128"/>
                <a:ea typeface="HGP創英角ｺﾞｼｯｸUB" pitchFamily="50" charset="-128"/>
              </a:rPr>
              <a:t>●スパゲティ</a:t>
            </a:r>
            <a:endParaRPr kumimoji="1" lang="ja-JP" altLang="en-US" sz="1050" dirty="0">
              <a:latin typeface="HGP創英角ｺﾞｼｯｸUB" pitchFamily="50" charset="-128"/>
              <a:ea typeface="HGP創英角ｺﾞｼｯｸUB" pitchFamily="50" charset="-128"/>
            </a:endParaRPr>
          </a:p>
        </p:txBody>
      </p:sp>
      <p:sp>
        <p:nvSpPr>
          <p:cNvPr id="18" name="テキスト ボックス 17"/>
          <p:cNvSpPr txBox="1"/>
          <p:nvPr/>
        </p:nvSpPr>
        <p:spPr>
          <a:xfrm>
            <a:off x="227539" y="1302876"/>
            <a:ext cx="652743" cy="253916"/>
          </a:xfrm>
          <a:prstGeom prst="rect">
            <a:avLst/>
          </a:prstGeom>
          <a:noFill/>
        </p:spPr>
        <p:txBody>
          <a:bodyPr wrap="none" rtlCol="0">
            <a:spAutoFit/>
          </a:bodyPr>
          <a:lstStyle/>
          <a:p>
            <a:r>
              <a:rPr lang="ja-JP" altLang="en-US" sz="1050" dirty="0" smtClean="0">
                <a:latin typeface="HGP創英角ｺﾞｼｯｸUB" pitchFamily="50" charset="-128"/>
                <a:ea typeface="HGP創英角ｺﾞｼｯｸUB" pitchFamily="50" charset="-128"/>
              </a:rPr>
              <a:t>●うどん</a:t>
            </a:r>
          </a:p>
        </p:txBody>
      </p:sp>
      <p:graphicFrame>
        <p:nvGraphicFramePr>
          <p:cNvPr id="13" name="グラフ 12"/>
          <p:cNvGraphicFramePr/>
          <p:nvPr/>
        </p:nvGraphicFramePr>
        <p:xfrm>
          <a:off x="259865" y="1556792"/>
          <a:ext cx="4456151" cy="2085975"/>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4" name="グラフ 13"/>
          <p:cNvGraphicFramePr/>
          <p:nvPr/>
        </p:nvGraphicFramePr>
        <p:xfrm>
          <a:off x="224369" y="4293096"/>
          <a:ext cx="4464496" cy="211455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6" name="グラフ 15"/>
          <p:cNvGraphicFramePr/>
          <p:nvPr/>
        </p:nvGraphicFramePr>
        <p:xfrm>
          <a:off x="4679504" y="1556792"/>
          <a:ext cx="4464496" cy="2105024"/>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7" name="グラフ 16"/>
          <p:cNvGraphicFramePr/>
          <p:nvPr/>
        </p:nvGraphicFramePr>
        <p:xfrm>
          <a:off x="4679504" y="4293096"/>
          <a:ext cx="4464496" cy="2124075"/>
        </p:xfrm>
        <a:graphic>
          <a:graphicData uri="http://schemas.openxmlformats.org/drawingml/2006/chart">
            <c:chart xmlns:c="http://schemas.openxmlformats.org/drawingml/2006/chart" xmlns:r="http://schemas.openxmlformats.org/officeDocument/2006/relationships" r:id="rId5"/>
          </a:graphicData>
        </a:graphic>
      </p:graphicFrame>
      <p:sp>
        <p:nvSpPr>
          <p:cNvPr id="21" name="正方形/長方形 20"/>
          <p:cNvSpPr/>
          <p:nvPr/>
        </p:nvSpPr>
        <p:spPr>
          <a:xfrm>
            <a:off x="7814790" y="764704"/>
            <a:ext cx="1329210" cy="246221"/>
          </a:xfrm>
          <a:prstGeom prst="rect">
            <a:avLst/>
          </a:prstGeom>
        </p:spPr>
        <p:txBody>
          <a:bodyPr wrap="none">
            <a:spAutoFit/>
          </a:bodyPr>
          <a:lstStyle/>
          <a:p>
            <a:r>
              <a:rPr lang="ja-JP" altLang="en-US" sz="1000" dirty="0" smtClean="0">
                <a:latin typeface="HGP創英角ｺﾞｼｯｸUB" pitchFamily="50" charset="-128"/>
                <a:ea typeface="HGP創英角ｺﾞｼｯｸUB" pitchFamily="50" charset="-128"/>
              </a:rPr>
              <a:t>単位：％　（</a:t>
            </a:r>
            <a:r>
              <a:rPr lang="en-US" altLang="ja-JP" sz="1000" dirty="0" smtClean="0">
                <a:latin typeface="HGP創英角ｺﾞｼｯｸUB" pitchFamily="50" charset="-128"/>
                <a:ea typeface="HGP創英角ｺﾞｼｯｸUB" pitchFamily="50" charset="-128"/>
              </a:rPr>
              <a:t>N=1248</a:t>
            </a:r>
            <a:r>
              <a:rPr lang="ja-JP" altLang="en-US" sz="1000" dirty="0" smtClean="0">
                <a:latin typeface="HGP創英角ｺﾞｼｯｸUB" pitchFamily="50" charset="-128"/>
                <a:ea typeface="HGP創英角ｺﾞｼｯｸUB" pitchFamily="50" charset="-128"/>
              </a:rPr>
              <a:t>）</a:t>
            </a:r>
            <a:endParaRPr lang="ja-JP" altLang="en-US" sz="1000" dirty="0">
              <a:latin typeface="HGP創英角ｺﾞｼｯｸUB" pitchFamily="50" charset="-128"/>
              <a:ea typeface="HGP創英角ｺﾞｼｯｸUB" pitchFamily="50" charset="-128"/>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 name="グラフ 20"/>
          <p:cNvGraphicFramePr/>
          <p:nvPr/>
        </p:nvGraphicFramePr>
        <p:xfrm>
          <a:off x="4648200" y="1052736"/>
          <a:ext cx="4495800" cy="1368152"/>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22" name="グラフ 21"/>
          <p:cNvGraphicFramePr/>
          <p:nvPr/>
        </p:nvGraphicFramePr>
        <p:xfrm>
          <a:off x="4648200" y="2492896"/>
          <a:ext cx="4495800" cy="1368152"/>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4" name="グラフ 23"/>
          <p:cNvGraphicFramePr/>
          <p:nvPr/>
        </p:nvGraphicFramePr>
        <p:xfrm>
          <a:off x="4648200" y="3933056"/>
          <a:ext cx="4495800" cy="1368152"/>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25" name="グラフ 24"/>
          <p:cNvGraphicFramePr/>
          <p:nvPr/>
        </p:nvGraphicFramePr>
        <p:xfrm>
          <a:off x="4648200" y="5373216"/>
          <a:ext cx="4495800" cy="1368152"/>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3" name="表 2"/>
          <p:cNvGraphicFramePr>
            <a:graphicFrameLocks noGrp="1"/>
          </p:cNvGraphicFramePr>
          <p:nvPr/>
        </p:nvGraphicFramePr>
        <p:xfrm>
          <a:off x="214282" y="2303130"/>
          <a:ext cx="4269523" cy="1483060"/>
        </p:xfrm>
        <a:graphic>
          <a:graphicData uri="http://schemas.openxmlformats.org/drawingml/2006/table">
            <a:tbl>
              <a:tblPr firstRow="1" bandRow="1">
                <a:tableStyleId>{5C22544A-7EE6-4342-B048-85BDC9FD1C3A}</a:tableStyleId>
              </a:tblPr>
              <a:tblGrid>
                <a:gridCol w="1773875"/>
                <a:gridCol w="591292"/>
                <a:gridCol w="623500"/>
                <a:gridCol w="571363"/>
                <a:gridCol w="709493"/>
              </a:tblGrid>
              <a:tr h="278975">
                <a:tc>
                  <a:txBody>
                    <a:bodyPr/>
                    <a:lstStyle/>
                    <a:p>
                      <a:pPr algn="ctr" fontAlgn="ctr"/>
                      <a:r>
                        <a:rPr lang="ja-JP" altLang="en-US" sz="1100" u="none" strike="noStrike" dirty="0" err="1" smtClean="0"/>
                        <a:t>めん</a:t>
                      </a:r>
                      <a:r>
                        <a:rPr lang="ja-JP" altLang="en-US" sz="1100" u="none" strike="noStrike" dirty="0" smtClean="0"/>
                        <a:t>タイプ</a:t>
                      </a:r>
                      <a:endParaRPr lang="ja-JP" altLang="en-US" sz="1100" b="0" i="0" u="none" strike="noStrike" dirty="0">
                        <a:solidFill>
                          <a:srgbClr val="000000"/>
                        </a:solidFill>
                        <a:latin typeface="ＭＳ Ｐゴシック"/>
                      </a:endParaRPr>
                    </a:p>
                  </a:txBody>
                  <a:tcPr marL="9525" marR="9525" marT="9525" marB="0" anchor="ctr"/>
                </a:tc>
                <a:tc>
                  <a:txBody>
                    <a:bodyPr/>
                    <a:lstStyle/>
                    <a:p>
                      <a:pPr algn="ctr" fontAlgn="ctr"/>
                      <a:r>
                        <a:rPr lang="ja-JP" altLang="en-US" sz="1100" u="none" strike="noStrike"/>
                        <a:t>うどん</a:t>
                      </a:r>
                      <a:endParaRPr lang="ja-JP" altLang="en-US" sz="1100" b="1" i="0" u="none" strike="noStrike">
                        <a:solidFill>
                          <a:srgbClr val="000000"/>
                        </a:solidFill>
                        <a:latin typeface="ＭＳ Ｐゴシック"/>
                      </a:endParaRPr>
                    </a:p>
                  </a:txBody>
                  <a:tcPr marL="9525" marR="9525" marT="9525" marB="0" anchor="ctr"/>
                </a:tc>
                <a:tc>
                  <a:txBody>
                    <a:bodyPr/>
                    <a:lstStyle/>
                    <a:p>
                      <a:pPr algn="ctr" fontAlgn="ctr"/>
                      <a:r>
                        <a:rPr lang="ja-JP" altLang="en-US" sz="1100" u="none" strike="noStrike"/>
                        <a:t>そば</a:t>
                      </a:r>
                      <a:endParaRPr lang="ja-JP" altLang="en-US" sz="1100" b="1" i="0" u="none" strike="noStrike">
                        <a:solidFill>
                          <a:srgbClr val="000000"/>
                        </a:solidFill>
                        <a:latin typeface="ＭＳ Ｐゴシック"/>
                      </a:endParaRPr>
                    </a:p>
                  </a:txBody>
                  <a:tcPr marL="9525" marR="9525" marT="9525" marB="0" anchor="ctr"/>
                </a:tc>
                <a:tc>
                  <a:txBody>
                    <a:bodyPr/>
                    <a:lstStyle/>
                    <a:p>
                      <a:pPr algn="ctr" fontAlgn="ctr"/>
                      <a:r>
                        <a:rPr lang="ja-JP" altLang="en-US" sz="1100" u="none" strike="noStrike"/>
                        <a:t>ラーメン</a:t>
                      </a:r>
                      <a:endParaRPr lang="ja-JP" altLang="en-US" sz="1100" b="1" i="0" u="none" strike="noStrike">
                        <a:solidFill>
                          <a:srgbClr val="000000"/>
                        </a:solidFill>
                        <a:latin typeface="ＭＳ Ｐゴシック"/>
                      </a:endParaRPr>
                    </a:p>
                  </a:txBody>
                  <a:tcPr marL="9525" marR="9525" marT="9525" marB="0" anchor="ctr"/>
                </a:tc>
                <a:tc>
                  <a:txBody>
                    <a:bodyPr/>
                    <a:lstStyle/>
                    <a:p>
                      <a:pPr algn="ctr" fontAlgn="ctr"/>
                      <a:r>
                        <a:rPr lang="ja-JP" altLang="en-US" sz="1100" u="none" strike="noStrike" dirty="0" smtClean="0"/>
                        <a:t>スパゲティ</a:t>
                      </a:r>
                      <a:endParaRPr lang="ja-JP" altLang="en-US" sz="1100" b="1" i="0" u="none" strike="noStrike" dirty="0">
                        <a:solidFill>
                          <a:srgbClr val="000000"/>
                        </a:solidFill>
                        <a:latin typeface="ＭＳ Ｐゴシック"/>
                      </a:endParaRPr>
                    </a:p>
                  </a:txBody>
                  <a:tcPr marL="9525" marR="9525" marT="9525" marB="0" anchor="ctr"/>
                </a:tc>
              </a:tr>
              <a:tr h="240817">
                <a:tc>
                  <a:txBody>
                    <a:bodyPr/>
                    <a:lstStyle/>
                    <a:p>
                      <a:pPr algn="ctr" fontAlgn="ctr"/>
                      <a:r>
                        <a:rPr lang="ja-JP" altLang="en-US" sz="1100" u="none" strike="noStrike" dirty="0"/>
                        <a:t>乾麺</a:t>
                      </a:r>
                      <a:endParaRPr lang="ja-JP" altLang="en-US" sz="1100" b="0" i="0" u="none" strike="noStrike" dirty="0">
                        <a:solidFill>
                          <a:srgbClr val="000000"/>
                        </a:solidFill>
                        <a:latin typeface="ＭＳ Ｐゴシック"/>
                      </a:endParaRPr>
                    </a:p>
                  </a:txBody>
                  <a:tcPr marL="9525" marR="9525" marT="9525" marB="0" anchor="ctr"/>
                </a:tc>
                <a:tc>
                  <a:txBody>
                    <a:bodyPr/>
                    <a:lstStyle/>
                    <a:p>
                      <a:pPr algn="ctr" fontAlgn="ctr"/>
                      <a:r>
                        <a:rPr lang="en-US" altLang="ja-JP" sz="1100" u="none" strike="noStrike" dirty="0"/>
                        <a:t>19.8 </a:t>
                      </a:r>
                      <a:endParaRPr lang="en-US" altLang="ja-JP" sz="1100" b="1" i="0" u="none" strike="noStrike" dirty="0">
                        <a:solidFill>
                          <a:srgbClr val="000000"/>
                        </a:solidFill>
                        <a:latin typeface="ＭＳ Ｐゴシック"/>
                      </a:endParaRPr>
                    </a:p>
                  </a:txBody>
                  <a:tcPr marL="9525" marR="9525" marT="9525" marB="0" anchor="ctr"/>
                </a:tc>
                <a:tc>
                  <a:txBody>
                    <a:bodyPr/>
                    <a:lstStyle/>
                    <a:p>
                      <a:pPr algn="ctr" fontAlgn="ctr"/>
                      <a:r>
                        <a:rPr lang="en-US" altLang="ja-JP" sz="1100" u="none" strike="noStrike"/>
                        <a:t>32.5 </a:t>
                      </a:r>
                      <a:endParaRPr lang="en-US" altLang="ja-JP" sz="1100" b="1" i="0" u="none" strike="noStrike">
                        <a:solidFill>
                          <a:srgbClr val="000000"/>
                        </a:solidFill>
                        <a:latin typeface="ＭＳ Ｐゴシック"/>
                      </a:endParaRPr>
                    </a:p>
                  </a:txBody>
                  <a:tcPr marL="9525" marR="9525" marT="9525" marB="0" anchor="ctr"/>
                </a:tc>
                <a:tc>
                  <a:txBody>
                    <a:bodyPr/>
                    <a:lstStyle/>
                    <a:p>
                      <a:pPr algn="ctr" fontAlgn="ctr"/>
                      <a:r>
                        <a:rPr lang="en-US" altLang="ja-JP" sz="1100" u="none" strike="noStrike"/>
                        <a:t>13.6 </a:t>
                      </a:r>
                      <a:endParaRPr lang="en-US" altLang="ja-JP" sz="1100" b="1" i="0" u="none" strike="noStrike">
                        <a:solidFill>
                          <a:srgbClr val="000000"/>
                        </a:solidFill>
                        <a:latin typeface="ＭＳ Ｐゴシック"/>
                      </a:endParaRPr>
                    </a:p>
                  </a:txBody>
                  <a:tcPr marL="9525" marR="9525" marT="9525" marB="0" anchor="ctr"/>
                </a:tc>
                <a:tc>
                  <a:txBody>
                    <a:bodyPr/>
                    <a:lstStyle/>
                    <a:p>
                      <a:pPr algn="ctr" fontAlgn="ctr"/>
                      <a:r>
                        <a:rPr lang="en-US" altLang="ja-JP" sz="1100" u="none" strike="noStrike"/>
                        <a:t>65.5 </a:t>
                      </a:r>
                      <a:endParaRPr lang="en-US" altLang="ja-JP" sz="1100" b="1" i="0" u="none" strike="noStrike">
                        <a:solidFill>
                          <a:srgbClr val="000000"/>
                        </a:solidFill>
                        <a:latin typeface="ＭＳ Ｐゴシック"/>
                      </a:endParaRPr>
                    </a:p>
                  </a:txBody>
                  <a:tcPr marL="9525" marR="9525" marT="9525" marB="0" anchor="ctr"/>
                </a:tc>
              </a:tr>
              <a:tr h="240817">
                <a:tc>
                  <a:txBody>
                    <a:bodyPr/>
                    <a:lstStyle/>
                    <a:p>
                      <a:pPr algn="ctr" fontAlgn="ctr"/>
                      <a:r>
                        <a:rPr lang="ja-JP" altLang="en-US" sz="1100" u="none" strike="noStrike"/>
                        <a:t>なま麺</a:t>
                      </a:r>
                      <a:endParaRPr lang="ja-JP" altLang="en-US" sz="1100" b="0" i="0" u="none" strike="noStrike">
                        <a:solidFill>
                          <a:srgbClr val="000000"/>
                        </a:solidFill>
                        <a:latin typeface="ＭＳ Ｐゴシック"/>
                      </a:endParaRPr>
                    </a:p>
                  </a:txBody>
                  <a:tcPr marL="9525" marR="9525" marT="9525" marB="0" anchor="ctr"/>
                </a:tc>
                <a:tc>
                  <a:txBody>
                    <a:bodyPr/>
                    <a:lstStyle/>
                    <a:p>
                      <a:pPr algn="ctr" fontAlgn="ctr"/>
                      <a:r>
                        <a:rPr lang="en-US" altLang="ja-JP" sz="1100" u="none" strike="noStrike" dirty="0"/>
                        <a:t>51.3 </a:t>
                      </a:r>
                      <a:endParaRPr lang="en-US" altLang="ja-JP" sz="1100" b="1" i="0" u="none" strike="noStrike" dirty="0">
                        <a:solidFill>
                          <a:srgbClr val="000000"/>
                        </a:solidFill>
                        <a:latin typeface="ＭＳ Ｐゴシック"/>
                      </a:endParaRPr>
                    </a:p>
                  </a:txBody>
                  <a:tcPr marL="9525" marR="9525" marT="9525" marB="0" anchor="ctr"/>
                </a:tc>
                <a:tc>
                  <a:txBody>
                    <a:bodyPr/>
                    <a:lstStyle/>
                    <a:p>
                      <a:pPr algn="ctr" fontAlgn="ctr"/>
                      <a:r>
                        <a:rPr lang="en-US" altLang="ja-JP" sz="1100" u="none" strike="noStrike" dirty="0"/>
                        <a:t>56.8 </a:t>
                      </a:r>
                      <a:endParaRPr lang="en-US" altLang="ja-JP" sz="1100" b="1" i="0" u="none" strike="noStrike" dirty="0">
                        <a:solidFill>
                          <a:srgbClr val="000000"/>
                        </a:solidFill>
                        <a:latin typeface="ＭＳ Ｐゴシック"/>
                      </a:endParaRPr>
                    </a:p>
                  </a:txBody>
                  <a:tcPr marL="9525" marR="9525" marT="9525" marB="0" anchor="ctr"/>
                </a:tc>
                <a:tc>
                  <a:txBody>
                    <a:bodyPr/>
                    <a:lstStyle/>
                    <a:p>
                      <a:pPr algn="ctr" fontAlgn="ctr"/>
                      <a:r>
                        <a:rPr lang="en-US" altLang="ja-JP" sz="1100" u="none" strike="noStrike"/>
                        <a:t>66.1 </a:t>
                      </a:r>
                      <a:endParaRPr lang="en-US" altLang="ja-JP" sz="1100" b="1" i="0" u="none" strike="noStrike">
                        <a:solidFill>
                          <a:srgbClr val="000000"/>
                        </a:solidFill>
                        <a:latin typeface="ＭＳ Ｐゴシック"/>
                      </a:endParaRPr>
                    </a:p>
                  </a:txBody>
                  <a:tcPr marL="9525" marR="9525" marT="9525" marB="0" anchor="ctr"/>
                </a:tc>
                <a:tc>
                  <a:txBody>
                    <a:bodyPr/>
                    <a:lstStyle/>
                    <a:p>
                      <a:pPr algn="ctr" fontAlgn="ctr"/>
                      <a:r>
                        <a:rPr lang="en-US" altLang="ja-JP" sz="1100" u="none" strike="noStrike"/>
                        <a:t>28.2 </a:t>
                      </a:r>
                      <a:endParaRPr lang="en-US" altLang="ja-JP" sz="1100" b="1" i="0" u="none" strike="noStrike">
                        <a:solidFill>
                          <a:srgbClr val="000000"/>
                        </a:solidFill>
                        <a:latin typeface="ＭＳ Ｐゴシック"/>
                      </a:endParaRPr>
                    </a:p>
                  </a:txBody>
                  <a:tcPr marL="9525" marR="9525" marT="9525" marB="0" anchor="ctr"/>
                </a:tc>
              </a:tr>
              <a:tr h="240817">
                <a:tc>
                  <a:txBody>
                    <a:bodyPr/>
                    <a:lstStyle/>
                    <a:p>
                      <a:pPr algn="ctr" fontAlgn="ctr"/>
                      <a:r>
                        <a:rPr lang="ja-JP" altLang="en-US" sz="1100" u="none" strike="noStrike"/>
                        <a:t>ゆで麺</a:t>
                      </a:r>
                      <a:endParaRPr lang="ja-JP" altLang="en-US" sz="1100" b="0" i="0" u="none" strike="noStrike">
                        <a:solidFill>
                          <a:srgbClr val="000000"/>
                        </a:solidFill>
                        <a:latin typeface="ＭＳ Ｐゴシック"/>
                      </a:endParaRPr>
                    </a:p>
                  </a:txBody>
                  <a:tcPr marL="9525" marR="9525" marT="9525" marB="0" anchor="ctr"/>
                </a:tc>
                <a:tc>
                  <a:txBody>
                    <a:bodyPr/>
                    <a:lstStyle/>
                    <a:p>
                      <a:pPr algn="ctr" fontAlgn="ctr"/>
                      <a:r>
                        <a:rPr lang="en-US" altLang="ja-JP" sz="1100" u="none" strike="noStrike"/>
                        <a:t>28.6 </a:t>
                      </a:r>
                      <a:endParaRPr lang="en-US" altLang="ja-JP" sz="1100" b="1" i="0" u="none" strike="noStrike">
                        <a:solidFill>
                          <a:srgbClr val="000000"/>
                        </a:solidFill>
                        <a:latin typeface="ＭＳ Ｐゴシック"/>
                      </a:endParaRPr>
                    </a:p>
                  </a:txBody>
                  <a:tcPr marL="9525" marR="9525" marT="9525" marB="0" anchor="ctr"/>
                </a:tc>
                <a:tc>
                  <a:txBody>
                    <a:bodyPr/>
                    <a:lstStyle/>
                    <a:p>
                      <a:pPr algn="ctr" fontAlgn="ctr"/>
                      <a:r>
                        <a:rPr lang="en-US" altLang="ja-JP" sz="1100" u="none" strike="noStrike" dirty="0"/>
                        <a:t>21.0 </a:t>
                      </a:r>
                      <a:endParaRPr lang="en-US" altLang="ja-JP" sz="1100" b="1" i="0" u="none" strike="noStrike" dirty="0">
                        <a:solidFill>
                          <a:srgbClr val="000000"/>
                        </a:solidFill>
                        <a:latin typeface="ＭＳ Ｐゴシック"/>
                      </a:endParaRPr>
                    </a:p>
                  </a:txBody>
                  <a:tcPr marL="9525" marR="9525" marT="9525" marB="0" anchor="ctr"/>
                </a:tc>
                <a:tc>
                  <a:txBody>
                    <a:bodyPr/>
                    <a:lstStyle/>
                    <a:p>
                      <a:pPr algn="ctr" fontAlgn="ctr"/>
                      <a:r>
                        <a:rPr lang="en-US" altLang="ja-JP" sz="1100" u="none" strike="noStrike"/>
                        <a:t>15.7 </a:t>
                      </a:r>
                      <a:endParaRPr lang="en-US" altLang="ja-JP" sz="1100" b="1" i="0" u="none" strike="noStrike">
                        <a:solidFill>
                          <a:srgbClr val="000000"/>
                        </a:solidFill>
                        <a:latin typeface="ＭＳ Ｐゴシック"/>
                      </a:endParaRPr>
                    </a:p>
                  </a:txBody>
                  <a:tcPr marL="9525" marR="9525" marT="9525" marB="0" anchor="ctr"/>
                </a:tc>
                <a:tc>
                  <a:txBody>
                    <a:bodyPr/>
                    <a:lstStyle/>
                    <a:p>
                      <a:pPr algn="ctr" fontAlgn="ctr"/>
                      <a:r>
                        <a:rPr lang="en-US" altLang="ja-JP" sz="1100" u="none" strike="noStrike"/>
                        <a:t>10.6 </a:t>
                      </a:r>
                      <a:endParaRPr lang="en-US" altLang="ja-JP" sz="1100" b="1" i="0" u="none" strike="noStrike">
                        <a:solidFill>
                          <a:srgbClr val="000000"/>
                        </a:solidFill>
                        <a:latin typeface="ＭＳ Ｐゴシック"/>
                      </a:endParaRPr>
                    </a:p>
                  </a:txBody>
                  <a:tcPr marL="9525" marR="9525" marT="9525" marB="0" anchor="ctr"/>
                </a:tc>
              </a:tr>
              <a:tr h="240817">
                <a:tc>
                  <a:txBody>
                    <a:bodyPr/>
                    <a:lstStyle/>
                    <a:p>
                      <a:pPr algn="ctr" fontAlgn="ctr"/>
                      <a:r>
                        <a:rPr lang="ja-JP" altLang="en-US" sz="1100" u="none" strike="noStrike"/>
                        <a:t>冷凍麺</a:t>
                      </a:r>
                      <a:endParaRPr lang="ja-JP" altLang="en-US" sz="1100" b="0" i="0" u="none" strike="noStrike">
                        <a:solidFill>
                          <a:srgbClr val="000000"/>
                        </a:solidFill>
                        <a:latin typeface="ＭＳ Ｐゴシック"/>
                      </a:endParaRPr>
                    </a:p>
                  </a:txBody>
                  <a:tcPr marL="9525" marR="9525" marT="9525" marB="0" anchor="ctr"/>
                </a:tc>
                <a:tc>
                  <a:txBody>
                    <a:bodyPr/>
                    <a:lstStyle/>
                    <a:p>
                      <a:pPr algn="ctr" fontAlgn="ctr"/>
                      <a:r>
                        <a:rPr lang="en-US" altLang="ja-JP" sz="1100" u="none" strike="noStrike"/>
                        <a:t>38.2 </a:t>
                      </a:r>
                      <a:endParaRPr lang="en-US" altLang="ja-JP" sz="1100" b="1" i="0" u="none" strike="noStrike">
                        <a:solidFill>
                          <a:srgbClr val="000000"/>
                        </a:solidFill>
                        <a:latin typeface="ＭＳ Ｐゴシック"/>
                      </a:endParaRPr>
                    </a:p>
                  </a:txBody>
                  <a:tcPr marL="9525" marR="9525" marT="9525" marB="0" anchor="ctr"/>
                </a:tc>
                <a:tc>
                  <a:txBody>
                    <a:bodyPr/>
                    <a:lstStyle/>
                    <a:p>
                      <a:pPr algn="ctr" fontAlgn="ctr"/>
                      <a:r>
                        <a:rPr lang="en-US" altLang="ja-JP" sz="1100" u="none" strike="noStrike" dirty="0"/>
                        <a:t>8.8 </a:t>
                      </a:r>
                      <a:endParaRPr lang="en-US" altLang="ja-JP" sz="1100" b="1" i="0" u="none" strike="noStrike" dirty="0">
                        <a:solidFill>
                          <a:srgbClr val="000000"/>
                        </a:solidFill>
                        <a:latin typeface="ＭＳ Ｐゴシック"/>
                      </a:endParaRPr>
                    </a:p>
                  </a:txBody>
                  <a:tcPr marL="9525" marR="9525" marT="9525" marB="0" anchor="ctr"/>
                </a:tc>
                <a:tc>
                  <a:txBody>
                    <a:bodyPr/>
                    <a:lstStyle/>
                    <a:p>
                      <a:pPr algn="ctr" fontAlgn="ctr"/>
                      <a:r>
                        <a:rPr lang="en-US" altLang="ja-JP" sz="1100" u="none" strike="noStrike" dirty="0"/>
                        <a:t>10.9 </a:t>
                      </a:r>
                      <a:endParaRPr lang="en-US" altLang="ja-JP" sz="1100" b="1" i="0" u="none" strike="noStrike" dirty="0">
                        <a:solidFill>
                          <a:srgbClr val="000000"/>
                        </a:solidFill>
                        <a:latin typeface="ＭＳ Ｐゴシック"/>
                      </a:endParaRPr>
                    </a:p>
                  </a:txBody>
                  <a:tcPr marL="9525" marR="9525" marT="9525" marB="0" anchor="ctr"/>
                </a:tc>
                <a:tc>
                  <a:txBody>
                    <a:bodyPr/>
                    <a:lstStyle/>
                    <a:p>
                      <a:pPr algn="ctr" fontAlgn="ctr"/>
                      <a:r>
                        <a:rPr lang="en-US" altLang="ja-JP" sz="1100" u="none" strike="noStrike"/>
                        <a:t>9.2 </a:t>
                      </a:r>
                      <a:endParaRPr lang="en-US" altLang="ja-JP" sz="1100" b="1" i="0" u="none" strike="noStrike">
                        <a:solidFill>
                          <a:srgbClr val="000000"/>
                        </a:solidFill>
                        <a:latin typeface="ＭＳ Ｐゴシック"/>
                      </a:endParaRPr>
                    </a:p>
                  </a:txBody>
                  <a:tcPr marL="9525" marR="9525" marT="9525" marB="0" anchor="ctr"/>
                </a:tc>
              </a:tr>
              <a:tr h="240817">
                <a:tc>
                  <a:txBody>
                    <a:bodyPr/>
                    <a:lstStyle/>
                    <a:p>
                      <a:pPr algn="ctr" fontAlgn="ctr"/>
                      <a:r>
                        <a:rPr lang="ja-JP" altLang="en-US" sz="1100" u="none" strike="noStrike"/>
                        <a:t>即席麺</a:t>
                      </a:r>
                      <a:endParaRPr lang="ja-JP" altLang="en-US" sz="1100" b="0" i="0" u="none" strike="noStrike">
                        <a:solidFill>
                          <a:srgbClr val="000000"/>
                        </a:solidFill>
                        <a:latin typeface="ＭＳ Ｐゴシック"/>
                      </a:endParaRPr>
                    </a:p>
                  </a:txBody>
                  <a:tcPr marL="9525" marR="9525" marT="9525" marB="0" anchor="ctr"/>
                </a:tc>
                <a:tc>
                  <a:txBody>
                    <a:bodyPr/>
                    <a:lstStyle/>
                    <a:p>
                      <a:pPr algn="ctr" fontAlgn="ctr"/>
                      <a:r>
                        <a:rPr lang="en-US" altLang="ja-JP" sz="1100" u="none" strike="noStrike"/>
                        <a:t>9.0 </a:t>
                      </a:r>
                      <a:endParaRPr lang="en-US" altLang="ja-JP" sz="1100" b="1" i="0" u="none" strike="noStrike">
                        <a:solidFill>
                          <a:srgbClr val="000000"/>
                        </a:solidFill>
                        <a:latin typeface="ＭＳ Ｐゴシック"/>
                      </a:endParaRPr>
                    </a:p>
                  </a:txBody>
                  <a:tcPr marL="9525" marR="9525" marT="9525" marB="0" anchor="ctr"/>
                </a:tc>
                <a:tc>
                  <a:txBody>
                    <a:bodyPr/>
                    <a:lstStyle/>
                    <a:p>
                      <a:pPr algn="ctr" fontAlgn="ctr"/>
                      <a:r>
                        <a:rPr lang="en-US" altLang="ja-JP" sz="1100" u="none" strike="noStrike"/>
                        <a:t>9.3 </a:t>
                      </a:r>
                      <a:endParaRPr lang="en-US" altLang="ja-JP" sz="1100" b="1" i="0" u="none" strike="noStrike">
                        <a:solidFill>
                          <a:srgbClr val="000000"/>
                        </a:solidFill>
                        <a:latin typeface="ＭＳ Ｐゴシック"/>
                      </a:endParaRPr>
                    </a:p>
                  </a:txBody>
                  <a:tcPr marL="9525" marR="9525" marT="9525" marB="0" anchor="ctr"/>
                </a:tc>
                <a:tc>
                  <a:txBody>
                    <a:bodyPr/>
                    <a:lstStyle/>
                    <a:p>
                      <a:pPr algn="ctr" fontAlgn="ctr"/>
                      <a:r>
                        <a:rPr lang="en-US" altLang="ja-JP" sz="1100" u="none" strike="noStrike" dirty="0"/>
                        <a:t>24.7 </a:t>
                      </a:r>
                      <a:endParaRPr lang="en-US" altLang="ja-JP" sz="1100" b="1" i="0" u="none" strike="noStrike" dirty="0">
                        <a:solidFill>
                          <a:srgbClr val="000000"/>
                        </a:solidFill>
                        <a:latin typeface="ＭＳ Ｐゴシック"/>
                      </a:endParaRPr>
                    </a:p>
                  </a:txBody>
                  <a:tcPr marL="9525" marR="9525" marT="9525" marB="0" anchor="ctr"/>
                </a:tc>
                <a:tc>
                  <a:txBody>
                    <a:bodyPr/>
                    <a:lstStyle/>
                    <a:p>
                      <a:pPr algn="ctr" fontAlgn="ctr"/>
                      <a:r>
                        <a:rPr lang="en-US" altLang="ja-JP" sz="1100" u="none" strike="noStrike" dirty="0"/>
                        <a:t>5.1 </a:t>
                      </a:r>
                      <a:endParaRPr lang="en-US" altLang="ja-JP" sz="1100" b="1" i="0" u="none" strike="noStrike" dirty="0">
                        <a:solidFill>
                          <a:srgbClr val="000000"/>
                        </a:solidFill>
                        <a:latin typeface="ＭＳ Ｐゴシック"/>
                      </a:endParaRPr>
                    </a:p>
                  </a:txBody>
                  <a:tcPr marL="9525" marR="9525" marT="9525" marB="0" anchor="ctr"/>
                </a:tc>
              </a:tr>
            </a:tbl>
          </a:graphicData>
        </a:graphic>
      </p:graphicFrame>
      <p:sp>
        <p:nvSpPr>
          <p:cNvPr id="6" name="テキスト ボックス 5"/>
          <p:cNvSpPr txBox="1"/>
          <p:nvPr/>
        </p:nvSpPr>
        <p:spPr>
          <a:xfrm>
            <a:off x="4644008" y="620688"/>
            <a:ext cx="4251485" cy="276999"/>
          </a:xfrm>
          <a:prstGeom prst="rect">
            <a:avLst/>
          </a:prstGeom>
          <a:noFill/>
        </p:spPr>
        <p:txBody>
          <a:bodyPr wrap="none" rtlCol="0">
            <a:spAutoFit/>
          </a:bodyPr>
          <a:lstStyle/>
          <a:p>
            <a:r>
              <a:rPr lang="ja-JP" altLang="en-US" sz="1200" dirty="0" smtClean="0">
                <a:latin typeface="HGP創英角ｺﾞｼｯｸUB" pitchFamily="50" charset="-128"/>
                <a:ea typeface="HGP創英角ｺﾞｼｯｸUB" pitchFamily="50" charset="-128"/>
              </a:rPr>
              <a:t>年代別麺類タイプのおいしさ好感度（おいしいと思う麺類タイプ）</a:t>
            </a:r>
            <a:endParaRPr lang="en-US" altLang="ja-JP" sz="1200" dirty="0" smtClean="0">
              <a:latin typeface="HGP創英角ｺﾞｼｯｸUB" pitchFamily="50" charset="-128"/>
              <a:ea typeface="HGP創英角ｺﾞｼｯｸUB" pitchFamily="50" charset="-128"/>
            </a:endParaRPr>
          </a:p>
        </p:txBody>
      </p:sp>
      <p:sp>
        <p:nvSpPr>
          <p:cNvPr id="8" name="テキスト ボックス 7"/>
          <p:cNvSpPr txBox="1"/>
          <p:nvPr/>
        </p:nvSpPr>
        <p:spPr>
          <a:xfrm>
            <a:off x="4643438" y="2348880"/>
            <a:ext cx="559769" cy="253916"/>
          </a:xfrm>
          <a:prstGeom prst="rect">
            <a:avLst/>
          </a:prstGeom>
          <a:noFill/>
        </p:spPr>
        <p:txBody>
          <a:bodyPr wrap="none" rtlCol="0">
            <a:spAutoFit/>
          </a:bodyPr>
          <a:lstStyle/>
          <a:p>
            <a:r>
              <a:rPr kumimoji="1" lang="ja-JP" altLang="en-US" sz="1050" dirty="0" smtClean="0">
                <a:latin typeface="HGP創英角ｺﾞｼｯｸUB" pitchFamily="50" charset="-128"/>
                <a:ea typeface="HGP創英角ｺﾞｼｯｸUB" pitchFamily="50" charset="-128"/>
              </a:rPr>
              <a:t>●</a:t>
            </a:r>
            <a:r>
              <a:rPr lang="ja-JP" altLang="en-US" sz="1050" dirty="0" smtClean="0">
                <a:latin typeface="HGP創英角ｺﾞｼｯｸUB" pitchFamily="50" charset="-128"/>
                <a:ea typeface="HGP創英角ｺﾞｼｯｸUB" pitchFamily="50" charset="-128"/>
              </a:rPr>
              <a:t>そば</a:t>
            </a:r>
          </a:p>
        </p:txBody>
      </p:sp>
      <p:sp>
        <p:nvSpPr>
          <p:cNvPr id="10" name="テキスト ボックス 9"/>
          <p:cNvSpPr txBox="1"/>
          <p:nvPr/>
        </p:nvSpPr>
        <p:spPr>
          <a:xfrm>
            <a:off x="4643438" y="3789040"/>
            <a:ext cx="766557" cy="253916"/>
          </a:xfrm>
          <a:prstGeom prst="rect">
            <a:avLst/>
          </a:prstGeom>
          <a:noFill/>
        </p:spPr>
        <p:txBody>
          <a:bodyPr wrap="none" rtlCol="0">
            <a:spAutoFit/>
          </a:bodyPr>
          <a:lstStyle/>
          <a:p>
            <a:r>
              <a:rPr kumimoji="1" lang="ja-JP" altLang="en-US" sz="1050" dirty="0" smtClean="0">
                <a:latin typeface="HGP創英角ｺﾞｼｯｸUB" pitchFamily="50" charset="-128"/>
                <a:ea typeface="HGP創英角ｺﾞｼｯｸUB" pitchFamily="50" charset="-128"/>
              </a:rPr>
              <a:t>●</a:t>
            </a:r>
            <a:r>
              <a:rPr lang="ja-JP" altLang="en-US" sz="1050" dirty="0" smtClean="0">
                <a:latin typeface="HGP創英角ｺﾞｼｯｸUB" pitchFamily="50" charset="-128"/>
                <a:ea typeface="HGP創英角ｺﾞｼｯｸUB" pitchFamily="50" charset="-128"/>
              </a:rPr>
              <a:t>ラーメン</a:t>
            </a:r>
          </a:p>
        </p:txBody>
      </p:sp>
      <p:sp>
        <p:nvSpPr>
          <p:cNvPr id="12" name="テキスト ボックス 11"/>
          <p:cNvSpPr txBox="1"/>
          <p:nvPr/>
        </p:nvSpPr>
        <p:spPr>
          <a:xfrm>
            <a:off x="4643438" y="5263316"/>
            <a:ext cx="878767" cy="253916"/>
          </a:xfrm>
          <a:prstGeom prst="rect">
            <a:avLst/>
          </a:prstGeom>
          <a:noFill/>
        </p:spPr>
        <p:txBody>
          <a:bodyPr wrap="none" rtlCol="0">
            <a:spAutoFit/>
          </a:bodyPr>
          <a:lstStyle/>
          <a:p>
            <a:r>
              <a:rPr kumimoji="1" lang="ja-JP" altLang="en-US" sz="1050" dirty="0" smtClean="0">
                <a:latin typeface="HGP創英角ｺﾞｼｯｸUB" pitchFamily="50" charset="-128"/>
                <a:ea typeface="HGP創英角ｺﾞｼｯｸUB" pitchFamily="50" charset="-128"/>
              </a:rPr>
              <a:t>●</a:t>
            </a:r>
            <a:r>
              <a:rPr lang="ja-JP" altLang="en-US" sz="1050" dirty="0" smtClean="0">
                <a:latin typeface="HGP創英角ｺﾞｼｯｸUB" pitchFamily="50" charset="-128"/>
                <a:ea typeface="HGP創英角ｺﾞｼｯｸUB" pitchFamily="50" charset="-128"/>
              </a:rPr>
              <a:t>スパゲティ</a:t>
            </a:r>
          </a:p>
        </p:txBody>
      </p:sp>
      <p:sp>
        <p:nvSpPr>
          <p:cNvPr id="15" name="正方形/長方形 14"/>
          <p:cNvSpPr/>
          <p:nvPr/>
        </p:nvSpPr>
        <p:spPr>
          <a:xfrm>
            <a:off x="142844" y="857232"/>
            <a:ext cx="4286280" cy="1143008"/>
          </a:xfrm>
          <a:prstGeom prst="rect">
            <a:avLst/>
          </a:prstGeom>
          <a:solidFill>
            <a:srgbClr val="FFFF99"/>
          </a:solid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dirty="0" smtClean="0">
                <a:solidFill>
                  <a:schemeClr val="tx2"/>
                </a:solidFill>
                <a:latin typeface="HGP創英角ｺﾞｼｯｸUB" pitchFamily="50" charset="-128"/>
                <a:ea typeface="HGP創英角ｺﾞｼｯｸUB" pitchFamily="50" charset="-128"/>
              </a:rPr>
              <a:t>冷凍</a:t>
            </a:r>
            <a:r>
              <a:rPr lang="ja-JP" altLang="en-US" sz="1400" dirty="0" err="1" smtClean="0">
                <a:solidFill>
                  <a:schemeClr val="tx2"/>
                </a:solidFill>
                <a:latin typeface="HGP創英角ｺﾞｼｯｸUB" pitchFamily="50" charset="-128"/>
                <a:ea typeface="HGP創英角ｺﾞｼｯｸUB" pitchFamily="50" charset="-128"/>
              </a:rPr>
              <a:t>めんの</a:t>
            </a:r>
            <a:r>
              <a:rPr lang="ja-JP" altLang="en-US" sz="1400" dirty="0" smtClean="0">
                <a:solidFill>
                  <a:schemeClr val="tx2"/>
                </a:solidFill>
                <a:latin typeface="HGP創英角ｺﾞｼｯｸUB" pitchFamily="50" charset="-128"/>
                <a:ea typeface="HGP創英角ｺﾞｼｯｸUB" pitchFamily="50" charset="-128"/>
              </a:rPr>
              <a:t>「うどん」の好感度は、生麺に次いで第２位。</a:t>
            </a:r>
            <a:endParaRPr lang="en-US" altLang="ja-JP" sz="1400" dirty="0" smtClean="0">
              <a:solidFill>
                <a:schemeClr val="tx1"/>
              </a:solidFill>
              <a:latin typeface="HGP創英角ｺﾞｼｯｸUB" pitchFamily="50" charset="-128"/>
              <a:ea typeface="HGP創英角ｺﾞｼｯｸUB" pitchFamily="50" charset="-128"/>
            </a:endParaRPr>
          </a:p>
          <a:p>
            <a:r>
              <a:rPr lang="ja-JP" altLang="en-US" sz="1050" dirty="0" smtClean="0">
                <a:solidFill>
                  <a:schemeClr val="tx1"/>
                </a:solidFill>
                <a:latin typeface="HGP創英角ｺﾞｼｯｸUB" pitchFamily="50" charset="-128"/>
                <a:ea typeface="HGP創英角ｺﾞｼｯｸUB" pitchFamily="50" charset="-128"/>
              </a:rPr>
              <a:t>「おいしいと思う」麺類タイプのトップは、「うどん」「そば」「ラーメン」では生麺、「スパゲティ」では乾麺。中でも「ラーメン」の生麺、「スパゲティ」の乾麺は突出し、７割近くが「おいしいと思う」麺類タイプにあげている。冷凍</a:t>
            </a:r>
            <a:r>
              <a:rPr lang="ja-JP" altLang="en-US" sz="1050" dirty="0" err="1" smtClean="0">
                <a:solidFill>
                  <a:schemeClr val="tx1"/>
                </a:solidFill>
                <a:latin typeface="HGP創英角ｺﾞｼｯｸUB" pitchFamily="50" charset="-128"/>
                <a:ea typeface="HGP創英角ｺﾞｼｯｸUB" pitchFamily="50" charset="-128"/>
              </a:rPr>
              <a:t>めんの</a:t>
            </a:r>
            <a:r>
              <a:rPr lang="ja-JP" altLang="en-US" sz="1050" dirty="0" smtClean="0">
                <a:solidFill>
                  <a:schemeClr val="tx1"/>
                </a:solidFill>
                <a:latin typeface="HGP創英角ｺﾞｼｯｸUB" pitchFamily="50" charset="-128"/>
                <a:ea typeface="HGP創英角ｺﾞｼｯｸUB" pitchFamily="50" charset="-128"/>
              </a:rPr>
              <a:t>「うどん」の好感度は</a:t>
            </a:r>
            <a:r>
              <a:rPr lang="en-US" altLang="ja-JP" sz="1050" dirty="0" smtClean="0">
                <a:solidFill>
                  <a:schemeClr val="tx1"/>
                </a:solidFill>
                <a:latin typeface="HGP創英角ｺﾞｼｯｸUB" pitchFamily="50" charset="-128"/>
                <a:ea typeface="HGP創英角ｺﾞｼｯｸUB" pitchFamily="50" charset="-128"/>
              </a:rPr>
              <a:t>30</a:t>
            </a:r>
            <a:r>
              <a:rPr lang="ja-JP" altLang="en-US" sz="1050" dirty="0" smtClean="0">
                <a:solidFill>
                  <a:schemeClr val="tx1"/>
                </a:solidFill>
                <a:latin typeface="HGP創英角ｺﾞｼｯｸUB" pitchFamily="50" charset="-128"/>
                <a:ea typeface="HGP創英角ｺﾞｼｯｸUB" pitchFamily="50" charset="-128"/>
              </a:rPr>
              <a:t>代と</a:t>
            </a:r>
            <a:r>
              <a:rPr lang="en-US" altLang="ja-JP" sz="1050" dirty="0" smtClean="0">
                <a:solidFill>
                  <a:schemeClr val="tx1"/>
                </a:solidFill>
                <a:latin typeface="HGP創英角ｺﾞｼｯｸUB" pitchFamily="50" charset="-128"/>
                <a:ea typeface="HGP創英角ｺﾞｼｯｸUB" pitchFamily="50" charset="-128"/>
              </a:rPr>
              <a:t>50</a:t>
            </a:r>
            <a:r>
              <a:rPr lang="ja-JP" altLang="en-US" sz="1050" dirty="0" smtClean="0">
                <a:solidFill>
                  <a:schemeClr val="tx1"/>
                </a:solidFill>
                <a:latin typeface="HGP創英角ｺﾞｼｯｸUB" pitchFamily="50" charset="-128"/>
                <a:ea typeface="HGP創英角ｺﾞｼｯｸUB" pitchFamily="50" charset="-128"/>
              </a:rPr>
              <a:t>代で最も高く、４割強が「おいしいと思う」麺類のタイプにあげている。</a:t>
            </a:r>
            <a:endParaRPr lang="en-US" altLang="ja-JP" sz="1050" dirty="0" smtClean="0">
              <a:solidFill>
                <a:schemeClr val="tx1"/>
              </a:solidFill>
              <a:latin typeface="HGP創英角ｺﾞｼｯｸUB" pitchFamily="50" charset="-128"/>
              <a:ea typeface="HGP創英角ｺﾞｼｯｸUB" pitchFamily="50" charset="-128"/>
            </a:endParaRPr>
          </a:p>
        </p:txBody>
      </p:sp>
      <p:sp>
        <p:nvSpPr>
          <p:cNvPr id="18" name="テキスト ボックス 17"/>
          <p:cNvSpPr txBox="1"/>
          <p:nvPr/>
        </p:nvSpPr>
        <p:spPr>
          <a:xfrm>
            <a:off x="4644008" y="908720"/>
            <a:ext cx="652743" cy="253916"/>
          </a:xfrm>
          <a:prstGeom prst="rect">
            <a:avLst/>
          </a:prstGeom>
          <a:noFill/>
        </p:spPr>
        <p:txBody>
          <a:bodyPr wrap="none" rtlCol="0">
            <a:spAutoFit/>
          </a:bodyPr>
          <a:lstStyle/>
          <a:p>
            <a:r>
              <a:rPr lang="ja-JP" altLang="en-US" sz="1050" dirty="0" smtClean="0">
                <a:latin typeface="HGP創英角ｺﾞｼｯｸUB" pitchFamily="50" charset="-128"/>
                <a:ea typeface="HGP創英角ｺﾞｼｯｸUB" pitchFamily="50" charset="-128"/>
              </a:rPr>
              <a:t>●うどん</a:t>
            </a:r>
          </a:p>
        </p:txBody>
      </p:sp>
      <p:sp>
        <p:nvSpPr>
          <p:cNvPr id="23" name="正方形/長方形 22"/>
          <p:cNvSpPr/>
          <p:nvPr/>
        </p:nvSpPr>
        <p:spPr>
          <a:xfrm>
            <a:off x="0" y="0"/>
            <a:ext cx="9144000" cy="57148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smtClean="0">
                <a:solidFill>
                  <a:schemeClr val="bg1"/>
                </a:solidFill>
                <a:latin typeface="HGP創英角ｺﾞｼｯｸUB" pitchFamily="50" charset="-128"/>
                <a:ea typeface="HGP創英角ｺﾞｼｯｸUB" pitchFamily="50" charset="-128"/>
              </a:rPr>
              <a:t>麺類のタイプ別おいしさの好感度</a:t>
            </a:r>
            <a:endParaRPr kumimoji="1" lang="ja-JP" altLang="en-US" sz="2400" dirty="0">
              <a:solidFill>
                <a:schemeClr val="bg1"/>
              </a:solidFill>
              <a:latin typeface="HGP創英角ｺﾞｼｯｸUB" pitchFamily="50" charset="-128"/>
              <a:ea typeface="HGP創英角ｺﾞｼｯｸUB" pitchFamily="50" charset="-128"/>
            </a:endParaRPr>
          </a:p>
        </p:txBody>
      </p:sp>
      <p:sp>
        <p:nvSpPr>
          <p:cNvPr id="4" name="テキスト ボックス 3"/>
          <p:cNvSpPr txBox="1"/>
          <p:nvPr/>
        </p:nvSpPr>
        <p:spPr>
          <a:xfrm>
            <a:off x="142844" y="2008993"/>
            <a:ext cx="2470548" cy="276999"/>
          </a:xfrm>
          <a:prstGeom prst="rect">
            <a:avLst/>
          </a:prstGeom>
          <a:noFill/>
        </p:spPr>
        <p:txBody>
          <a:bodyPr wrap="none" rtlCol="0">
            <a:spAutoFit/>
          </a:bodyPr>
          <a:lstStyle/>
          <a:p>
            <a:r>
              <a:rPr lang="ja-JP" altLang="en-US" sz="1200" dirty="0" smtClean="0">
                <a:latin typeface="HGP創英角ｺﾞｼｯｸUB" pitchFamily="50" charset="-128"/>
                <a:ea typeface="HGP創英角ｺﾞｼｯｸUB" pitchFamily="50" charset="-128"/>
              </a:rPr>
              <a:t>◆おいしいと思う麺類のタイプ（</a:t>
            </a:r>
            <a:r>
              <a:rPr lang="en-US" altLang="ja-JP" sz="1200" dirty="0" smtClean="0">
                <a:latin typeface="HGP創英角ｺﾞｼｯｸUB" pitchFamily="50" charset="-128"/>
                <a:ea typeface="HGP創英角ｺﾞｼｯｸUB" pitchFamily="50" charset="-128"/>
              </a:rPr>
              <a:t>MA</a:t>
            </a:r>
            <a:r>
              <a:rPr lang="ja-JP" altLang="en-US" sz="1200" dirty="0" smtClean="0">
                <a:latin typeface="HGP創英角ｺﾞｼｯｸUB" pitchFamily="50" charset="-128"/>
                <a:ea typeface="HGP創英角ｺﾞｼｯｸUB" pitchFamily="50" charset="-128"/>
              </a:rPr>
              <a:t>）</a:t>
            </a:r>
            <a:endParaRPr lang="en-US" altLang="ja-JP" sz="1200" dirty="0" smtClean="0">
              <a:latin typeface="HGP創英角ｺﾞｼｯｸUB" pitchFamily="50" charset="-128"/>
              <a:ea typeface="HGP創英角ｺﾞｼｯｸUB" pitchFamily="50" charset="-128"/>
            </a:endParaRPr>
          </a:p>
        </p:txBody>
      </p:sp>
      <p:graphicFrame>
        <p:nvGraphicFramePr>
          <p:cNvPr id="17" name="グラフ 16"/>
          <p:cNvGraphicFramePr/>
          <p:nvPr/>
        </p:nvGraphicFramePr>
        <p:xfrm>
          <a:off x="0" y="4005064"/>
          <a:ext cx="4572000" cy="2743200"/>
        </p:xfrm>
        <a:graphic>
          <a:graphicData uri="http://schemas.openxmlformats.org/drawingml/2006/chart">
            <c:chart xmlns:c="http://schemas.openxmlformats.org/drawingml/2006/chart" xmlns:r="http://schemas.openxmlformats.org/officeDocument/2006/relationships" r:id="rId6"/>
          </a:graphicData>
        </a:graphic>
      </p:graphicFrame>
      <p:sp>
        <p:nvSpPr>
          <p:cNvPr id="28" name="正方形/長方形 27"/>
          <p:cNvSpPr/>
          <p:nvPr/>
        </p:nvSpPr>
        <p:spPr>
          <a:xfrm>
            <a:off x="3131840" y="2060848"/>
            <a:ext cx="1329210" cy="246221"/>
          </a:xfrm>
          <a:prstGeom prst="rect">
            <a:avLst/>
          </a:prstGeom>
        </p:spPr>
        <p:txBody>
          <a:bodyPr wrap="none">
            <a:spAutoFit/>
          </a:bodyPr>
          <a:lstStyle/>
          <a:p>
            <a:r>
              <a:rPr lang="ja-JP" altLang="en-US" sz="1000" dirty="0" smtClean="0">
                <a:latin typeface="HGP創英角ｺﾞｼｯｸUB" pitchFamily="50" charset="-128"/>
                <a:ea typeface="HGP創英角ｺﾞｼｯｸUB" pitchFamily="50" charset="-128"/>
              </a:rPr>
              <a:t>単位：％　（</a:t>
            </a:r>
            <a:r>
              <a:rPr lang="en-US" altLang="ja-JP" sz="1000" dirty="0" smtClean="0">
                <a:latin typeface="HGP創英角ｺﾞｼｯｸUB" pitchFamily="50" charset="-128"/>
                <a:ea typeface="HGP創英角ｺﾞｼｯｸUB" pitchFamily="50" charset="-128"/>
              </a:rPr>
              <a:t>N=1248</a:t>
            </a:r>
            <a:r>
              <a:rPr lang="ja-JP" altLang="en-US" sz="1000" dirty="0" smtClean="0">
                <a:latin typeface="HGP創英角ｺﾞｼｯｸUB" pitchFamily="50" charset="-128"/>
                <a:ea typeface="HGP創英角ｺﾞｼｯｸUB" pitchFamily="50" charset="-128"/>
              </a:rPr>
              <a:t>）</a:t>
            </a:r>
            <a:endParaRPr lang="ja-JP" altLang="en-US" sz="1000" dirty="0">
              <a:latin typeface="HGP創英角ｺﾞｼｯｸUB" pitchFamily="50" charset="-128"/>
              <a:ea typeface="HGP創英角ｺﾞｼｯｸUB" pitchFamily="50" charset="-128"/>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0" y="0"/>
            <a:ext cx="9144000" cy="57148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smtClean="0">
                <a:solidFill>
                  <a:schemeClr val="bg1"/>
                </a:solidFill>
                <a:latin typeface="HGP創英角ｺﾞｼｯｸUB" pitchFamily="50" charset="-128"/>
                <a:ea typeface="HGP創英角ｺﾞｼｯｸUB" pitchFamily="50" charset="-128"/>
              </a:rPr>
              <a:t>冷凍</a:t>
            </a:r>
            <a:r>
              <a:rPr lang="ja-JP" altLang="en-US" sz="2400" dirty="0" err="1" smtClean="0">
                <a:solidFill>
                  <a:schemeClr val="bg1"/>
                </a:solidFill>
                <a:latin typeface="HGP創英角ｺﾞｼｯｸUB" pitchFamily="50" charset="-128"/>
                <a:ea typeface="HGP創英角ｺﾞｼｯｸUB" pitchFamily="50" charset="-128"/>
              </a:rPr>
              <a:t>めんの</a:t>
            </a:r>
            <a:r>
              <a:rPr lang="ja-JP" altLang="en-US" sz="2400" dirty="0" smtClean="0">
                <a:solidFill>
                  <a:schemeClr val="bg1"/>
                </a:solidFill>
                <a:latin typeface="HGP創英角ｺﾞｼｯｸUB" pitchFamily="50" charset="-128"/>
                <a:ea typeface="HGP創英角ｺﾞｼｯｸUB" pitchFamily="50" charset="-128"/>
              </a:rPr>
              <a:t>良いイメージ／悪いイメージ</a:t>
            </a:r>
            <a:endParaRPr kumimoji="1" lang="ja-JP" altLang="en-US" sz="2400" dirty="0">
              <a:solidFill>
                <a:schemeClr val="bg1"/>
              </a:solidFill>
              <a:latin typeface="HGP創英角ｺﾞｼｯｸUB" pitchFamily="50" charset="-128"/>
              <a:ea typeface="HGP創英角ｺﾞｼｯｸUB" pitchFamily="50" charset="-128"/>
            </a:endParaRPr>
          </a:p>
        </p:txBody>
      </p:sp>
      <p:sp>
        <p:nvSpPr>
          <p:cNvPr id="4" name="テキスト ボックス 3"/>
          <p:cNvSpPr txBox="1"/>
          <p:nvPr/>
        </p:nvSpPr>
        <p:spPr>
          <a:xfrm>
            <a:off x="107504" y="1268760"/>
            <a:ext cx="3195105" cy="276999"/>
          </a:xfrm>
          <a:prstGeom prst="rect">
            <a:avLst/>
          </a:prstGeom>
          <a:noFill/>
        </p:spPr>
        <p:txBody>
          <a:bodyPr wrap="none" rtlCol="0">
            <a:spAutoFit/>
          </a:bodyPr>
          <a:lstStyle/>
          <a:p>
            <a:r>
              <a:rPr lang="ja-JP" altLang="en-US" sz="1200" dirty="0" smtClean="0">
                <a:latin typeface="HGP創英角ｺﾞｼｯｸUB" pitchFamily="50" charset="-128"/>
                <a:ea typeface="HGP創英角ｺﾞｼｯｸUB" pitchFamily="50" charset="-128"/>
              </a:rPr>
              <a:t>◆冷凍</a:t>
            </a:r>
            <a:r>
              <a:rPr lang="ja-JP" altLang="en-US" sz="1200" dirty="0" err="1" smtClean="0">
                <a:latin typeface="HGP創英角ｺﾞｼｯｸUB" pitchFamily="50" charset="-128"/>
                <a:ea typeface="HGP創英角ｺﾞｼｯｸUB" pitchFamily="50" charset="-128"/>
              </a:rPr>
              <a:t>めんの</a:t>
            </a:r>
            <a:r>
              <a:rPr lang="ja-JP" altLang="en-US" sz="1200" dirty="0" smtClean="0">
                <a:latin typeface="HGP創英角ｺﾞｼｯｸUB" pitchFamily="50" charset="-128"/>
                <a:ea typeface="HGP創英角ｺﾞｼｯｸUB" pitchFamily="50" charset="-128"/>
              </a:rPr>
              <a:t>「良い点」に関するイメージ　（</a:t>
            </a:r>
            <a:r>
              <a:rPr lang="en-US" altLang="ja-JP" sz="1200" dirty="0" smtClean="0">
                <a:latin typeface="HGP創英角ｺﾞｼｯｸUB" pitchFamily="50" charset="-128"/>
                <a:ea typeface="HGP創英角ｺﾞｼｯｸUB" pitchFamily="50" charset="-128"/>
              </a:rPr>
              <a:t>MA</a:t>
            </a:r>
            <a:r>
              <a:rPr lang="ja-JP" altLang="en-US" sz="1200" dirty="0" smtClean="0">
                <a:latin typeface="HGP創英角ｺﾞｼｯｸUB" pitchFamily="50" charset="-128"/>
                <a:ea typeface="HGP創英角ｺﾞｼｯｸUB" pitchFamily="50" charset="-128"/>
              </a:rPr>
              <a:t>）</a:t>
            </a:r>
            <a:endParaRPr lang="en-US" altLang="ja-JP" sz="1200" dirty="0" smtClean="0">
              <a:latin typeface="HGP創英角ｺﾞｼｯｸUB" pitchFamily="50" charset="-128"/>
              <a:ea typeface="HGP創英角ｺﾞｼｯｸUB" pitchFamily="50" charset="-128"/>
            </a:endParaRPr>
          </a:p>
        </p:txBody>
      </p:sp>
      <p:sp>
        <p:nvSpPr>
          <p:cNvPr id="9" name="テキスト ボックス 8"/>
          <p:cNvSpPr txBox="1"/>
          <p:nvPr/>
        </p:nvSpPr>
        <p:spPr>
          <a:xfrm>
            <a:off x="755576" y="5589240"/>
            <a:ext cx="3059832" cy="461665"/>
          </a:xfrm>
          <a:prstGeom prst="rect">
            <a:avLst/>
          </a:prstGeom>
          <a:noFill/>
        </p:spPr>
        <p:txBody>
          <a:bodyPr wrap="square" rtlCol="0">
            <a:spAutoFit/>
          </a:bodyPr>
          <a:lstStyle/>
          <a:p>
            <a:r>
              <a:rPr lang="ja-JP" altLang="en-US" sz="1200" dirty="0" smtClean="0">
                <a:latin typeface="HGP創英角ｺﾞｼｯｸUB" pitchFamily="50" charset="-128"/>
                <a:ea typeface="HGP創英角ｺﾞｼｯｸUB" pitchFamily="50" charset="-128"/>
              </a:rPr>
              <a:t>◆冷凍</a:t>
            </a:r>
            <a:r>
              <a:rPr lang="ja-JP" altLang="en-US" sz="1200" dirty="0" err="1" smtClean="0">
                <a:latin typeface="HGP創英角ｺﾞｼｯｸUB" pitchFamily="50" charset="-128"/>
                <a:ea typeface="HGP創英角ｺﾞｼｯｸUB" pitchFamily="50" charset="-128"/>
              </a:rPr>
              <a:t>めんの</a:t>
            </a:r>
            <a:r>
              <a:rPr lang="ja-JP" altLang="en-US" sz="1200" dirty="0" smtClean="0">
                <a:latin typeface="HGP創英角ｺﾞｼｯｸUB" pitchFamily="50" charset="-128"/>
                <a:ea typeface="HGP創英角ｺﾞｼｯｸUB" pitchFamily="50" charset="-128"/>
              </a:rPr>
              <a:t>「悪い点」に</a:t>
            </a:r>
            <a:endParaRPr lang="en-US" altLang="ja-JP" sz="1200" dirty="0" smtClean="0">
              <a:latin typeface="HGP創英角ｺﾞｼｯｸUB" pitchFamily="50" charset="-128"/>
              <a:ea typeface="HGP創英角ｺﾞｼｯｸUB" pitchFamily="50" charset="-128"/>
            </a:endParaRPr>
          </a:p>
          <a:p>
            <a:r>
              <a:rPr lang="ja-JP" altLang="en-US" sz="1200" dirty="0" smtClean="0">
                <a:latin typeface="HGP創英角ｺﾞｼｯｸUB" pitchFamily="50" charset="-128"/>
                <a:ea typeface="HGP創英角ｺﾞｼｯｸUB" pitchFamily="50" charset="-128"/>
              </a:rPr>
              <a:t>　　関するイメージ　（</a:t>
            </a:r>
            <a:r>
              <a:rPr lang="en-US" altLang="ja-JP" sz="1200" dirty="0" smtClean="0">
                <a:latin typeface="HGP創英角ｺﾞｼｯｸUB" pitchFamily="50" charset="-128"/>
                <a:ea typeface="HGP創英角ｺﾞｼｯｸUB" pitchFamily="50" charset="-128"/>
              </a:rPr>
              <a:t>MA</a:t>
            </a:r>
            <a:r>
              <a:rPr lang="ja-JP" altLang="en-US" sz="1200" dirty="0" smtClean="0">
                <a:latin typeface="HGP創英角ｺﾞｼｯｸUB" pitchFamily="50" charset="-128"/>
                <a:ea typeface="HGP創英角ｺﾞｼｯｸUB" pitchFamily="50" charset="-128"/>
              </a:rPr>
              <a:t>）</a:t>
            </a:r>
            <a:endParaRPr lang="en-US" altLang="ja-JP" sz="1200" dirty="0" smtClean="0">
              <a:latin typeface="HGP創英角ｺﾞｼｯｸUB" pitchFamily="50" charset="-128"/>
              <a:ea typeface="HGP創英角ｺﾞｼｯｸUB" pitchFamily="50" charset="-128"/>
            </a:endParaRPr>
          </a:p>
        </p:txBody>
      </p:sp>
      <p:sp>
        <p:nvSpPr>
          <p:cNvPr id="12" name="正方形/長方形 11"/>
          <p:cNvSpPr/>
          <p:nvPr/>
        </p:nvSpPr>
        <p:spPr>
          <a:xfrm>
            <a:off x="142844" y="714356"/>
            <a:ext cx="8858312" cy="500066"/>
          </a:xfrm>
          <a:prstGeom prst="rect">
            <a:avLst/>
          </a:prstGeom>
          <a:solidFill>
            <a:srgbClr val="FFFF99"/>
          </a:solid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dirty="0" smtClean="0">
                <a:solidFill>
                  <a:schemeClr val="tx2"/>
                </a:solidFill>
                <a:latin typeface="HGP創英角ｺﾞｼｯｸUB" pitchFamily="50" charset="-128"/>
                <a:ea typeface="HGP創英角ｺﾞｼｯｸUB" pitchFamily="50" charset="-128"/>
              </a:rPr>
              <a:t>良いイメージでは“保存性”や“簡便性”などの機能面に関すること、悪いイメージでは“冷蔵庫で場所をとる”ことが多　い。</a:t>
            </a:r>
            <a:endParaRPr lang="en-US" altLang="ja-JP" sz="1400" dirty="0" smtClean="0">
              <a:solidFill>
                <a:schemeClr val="tx2"/>
              </a:solidFill>
              <a:latin typeface="HGP創英角ｺﾞｼｯｸUB" pitchFamily="50" charset="-128"/>
              <a:ea typeface="HGP創英角ｺﾞｼｯｸUB" pitchFamily="50" charset="-128"/>
            </a:endParaRPr>
          </a:p>
        </p:txBody>
      </p:sp>
      <p:graphicFrame>
        <p:nvGraphicFramePr>
          <p:cNvPr id="11" name="グラフ 10"/>
          <p:cNvGraphicFramePr/>
          <p:nvPr/>
        </p:nvGraphicFramePr>
        <p:xfrm>
          <a:off x="395536" y="1484784"/>
          <a:ext cx="7092280" cy="2736304"/>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3" name="グラフ 12"/>
          <p:cNvGraphicFramePr/>
          <p:nvPr/>
        </p:nvGraphicFramePr>
        <p:xfrm>
          <a:off x="2555776" y="3789040"/>
          <a:ext cx="6802760" cy="3068960"/>
        </p:xfrm>
        <a:graphic>
          <a:graphicData uri="http://schemas.openxmlformats.org/drawingml/2006/chart">
            <c:chart xmlns:c="http://schemas.openxmlformats.org/drawingml/2006/chart" xmlns:r="http://schemas.openxmlformats.org/officeDocument/2006/relationships" r:id="rId3"/>
          </a:graphicData>
        </a:graphic>
      </p:graphicFrame>
      <p:sp>
        <p:nvSpPr>
          <p:cNvPr id="14" name="正方形/長方形 13"/>
          <p:cNvSpPr/>
          <p:nvPr/>
        </p:nvSpPr>
        <p:spPr>
          <a:xfrm>
            <a:off x="7596336" y="1268760"/>
            <a:ext cx="1329210" cy="246221"/>
          </a:xfrm>
          <a:prstGeom prst="rect">
            <a:avLst/>
          </a:prstGeom>
        </p:spPr>
        <p:txBody>
          <a:bodyPr wrap="none">
            <a:spAutoFit/>
          </a:bodyPr>
          <a:lstStyle/>
          <a:p>
            <a:r>
              <a:rPr lang="ja-JP" altLang="en-US" sz="1000" dirty="0" smtClean="0">
                <a:latin typeface="HGP創英角ｺﾞｼｯｸUB" pitchFamily="50" charset="-128"/>
                <a:ea typeface="HGP創英角ｺﾞｼｯｸUB" pitchFamily="50" charset="-128"/>
              </a:rPr>
              <a:t>単位：％　（</a:t>
            </a:r>
            <a:r>
              <a:rPr lang="en-US" altLang="ja-JP" sz="1000" dirty="0" smtClean="0">
                <a:latin typeface="HGP創英角ｺﾞｼｯｸUB" pitchFamily="50" charset="-128"/>
                <a:ea typeface="HGP創英角ｺﾞｼｯｸUB" pitchFamily="50" charset="-128"/>
              </a:rPr>
              <a:t>N=1248</a:t>
            </a:r>
            <a:r>
              <a:rPr lang="ja-JP" altLang="en-US" sz="1000" dirty="0" smtClean="0">
                <a:latin typeface="HGP創英角ｺﾞｼｯｸUB" pitchFamily="50" charset="-128"/>
                <a:ea typeface="HGP創英角ｺﾞｼｯｸUB" pitchFamily="50" charset="-128"/>
              </a:rPr>
              <a:t>）</a:t>
            </a:r>
            <a:endParaRPr lang="ja-JP" altLang="en-US" sz="1000" dirty="0">
              <a:latin typeface="HGP創英角ｺﾞｼｯｸUB" pitchFamily="50" charset="-128"/>
              <a:ea typeface="HGP創英角ｺﾞｼｯｸUB" pitchFamily="50" charset="-128"/>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0" y="0"/>
            <a:ext cx="9144000" cy="57148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smtClean="0">
                <a:solidFill>
                  <a:schemeClr val="bg1"/>
                </a:solidFill>
                <a:latin typeface="HGP創英角ｺﾞｼｯｸUB" pitchFamily="50" charset="-128"/>
                <a:ea typeface="HGP創英角ｺﾞｼｯｸUB" pitchFamily="50" charset="-128"/>
              </a:rPr>
              <a:t>冷凍</a:t>
            </a:r>
            <a:r>
              <a:rPr lang="ja-JP" altLang="en-US" sz="2400" dirty="0" err="1" smtClean="0">
                <a:solidFill>
                  <a:schemeClr val="bg1"/>
                </a:solidFill>
                <a:latin typeface="HGP創英角ｺﾞｼｯｸUB" pitchFamily="50" charset="-128"/>
                <a:ea typeface="HGP創英角ｺﾞｼｯｸUB" pitchFamily="50" charset="-128"/>
              </a:rPr>
              <a:t>めんの喫</a:t>
            </a:r>
            <a:r>
              <a:rPr lang="ja-JP" altLang="en-US" sz="2400" dirty="0" smtClean="0">
                <a:solidFill>
                  <a:schemeClr val="bg1"/>
                </a:solidFill>
                <a:latin typeface="HGP創英角ｺﾞｼｯｸUB" pitchFamily="50" charset="-128"/>
                <a:ea typeface="HGP創英角ｺﾞｼｯｸUB" pitchFamily="50" charset="-128"/>
              </a:rPr>
              <a:t>食カテゴリー　</a:t>
            </a:r>
            <a:r>
              <a:rPr lang="en-US" altLang="ja-JP" sz="2400" dirty="0" smtClean="0">
                <a:solidFill>
                  <a:schemeClr val="bg1"/>
                </a:solidFill>
                <a:latin typeface="HGP創英角ｺﾞｼｯｸUB" pitchFamily="50" charset="-128"/>
                <a:ea typeface="HGP創英角ｺﾞｼｯｸUB" pitchFamily="50" charset="-128"/>
              </a:rPr>
              <a:t>【</a:t>
            </a:r>
            <a:r>
              <a:rPr lang="ja-JP" altLang="en-US" sz="2400" dirty="0" smtClean="0">
                <a:solidFill>
                  <a:schemeClr val="bg1"/>
                </a:solidFill>
                <a:latin typeface="HGP創英角ｺﾞｼｯｸUB" pitchFamily="50" charset="-128"/>
                <a:ea typeface="HGP創英角ｺﾞｼｯｸUB" pitchFamily="50" charset="-128"/>
              </a:rPr>
              <a:t>冷凍</a:t>
            </a:r>
            <a:r>
              <a:rPr lang="ja-JP" altLang="en-US" sz="2400" dirty="0" err="1" smtClean="0">
                <a:solidFill>
                  <a:schemeClr val="bg1"/>
                </a:solidFill>
                <a:latin typeface="HGP創英角ｺﾞｼｯｸUB" pitchFamily="50" charset="-128"/>
                <a:ea typeface="HGP創英角ｺﾞｼｯｸUB" pitchFamily="50" charset="-128"/>
              </a:rPr>
              <a:t>めん喫</a:t>
            </a:r>
            <a:r>
              <a:rPr lang="ja-JP" altLang="en-US" sz="2400" dirty="0" smtClean="0">
                <a:solidFill>
                  <a:schemeClr val="bg1"/>
                </a:solidFill>
                <a:latin typeface="HGP創英角ｺﾞｼｯｸUB" pitchFamily="50" charset="-128"/>
                <a:ea typeface="HGP創英角ｺﾞｼｯｸUB" pitchFamily="50" charset="-128"/>
              </a:rPr>
              <a:t>食者のみ</a:t>
            </a:r>
            <a:r>
              <a:rPr lang="en-US" altLang="ja-JP" sz="2400" dirty="0" smtClean="0">
                <a:solidFill>
                  <a:schemeClr val="bg1"/>
                </a:solidFill>
                <a:latin typeface="HGP創英角ｺﾞｼｯｸUB" pitchFamily="50" charset="-128"/>
                <a:ea typeface="HGP創英角ｺﾞｼｯｸUB" pitchFamily="50" charset="-128"/>
              </a:rPr>
              <a:t>】</a:t>
            </a:r>
            <a:endParaRPr kumimoji="1" lang="ja-JP" altLang="en-US" sz="2400" dirty="0">
              <a:solidFill>
                <a:schemeClr val="bg1"/>
              </a:solidFill>
              <a:latin typeface="HGP創英角ｺﾞｼｯｸUB" pitchFamily="50" charset="-128"/>
              <a:ea typeface="HGP創英角ｺﾞｼｯｸUB" pitchFamily="50" charset="-128"/>
            </a:endParaRPr>
          </a:p>
        </p:txBody>
      </p:sp>
      <p:sp>
        <p:nvSpPr>
          <p:cNvPr id="3" name="テキスト ボックス 2"/>
          <p:cNvSpPr txBox="1"/>
          <p:nvPr/>
        </p:nvSpPr>
        <p:spPr>
          <a:xfrm>
            <a:off x="285720" y="2003094"/>
            <a:ext cx="2989921" cy="461665"/>
          </a:xfrm>
          <a:prstGeom prst="rect">
            <a:avLst/>
          </a:prstGeom>
          <a:noFill/>
        </p:spPr>
        <p:txBody>
          <a:bodyPr wrap="none" rtlCol="0">
            <a:spAutoFit/>
          </a:bodyPr>
          <a:lstStyle/>
          <a:p>
            <a:r>
              <a:rPr lang="ja-JP" altLang="en-US" sz="1200" dirty="0" smtClean="0">
                <a:latin typeface="HGP創英角ｺﾞｼｯｸUB" pitchFamily="50" charset="-128"/>
                <a:ea typeface="HGP創英角ｺﾞｼｯｸUB" pitchFamily="50" charset="-128"/>
              </a:rPr>
              <a:t>◆普段最も食べている冷凍</a:t>
            </a:r>
            <a:r>
              <a:rPr lang="ja-JP" altLang="en-US" sz="1200" dirty="0" err="1" smtClean="0">
                <a:latin typeface="HGP創英角ｺﾞｼｯｸUB" pitchFamily="50" charset="-128"/>
                <a:ea typeface="HGP創英角ｺﾞｼｯｸUB" pitchFamily="50" charset="-128"/>
              </a:rPr>
              <a:t>めんの</a:t>
            </a:r>
            <a:r>
              <a:rPr lang="ja-JP" altLang="en-US" sz="1200" dirty="0" smtClean="0">
                <a:latin typeface="HGP創英角ｺﾞｼｯｸUB" pitchFamily="50" charset="-128"/>
                <a:ea typeface="HGP創英角ｺﾞｼｯｸUB" pitchFamily="50" charset="-128"/>
              </a:rPr>
              <a:t>カテゴリー</a:t>
            </a:r>
            <a:endParaRPr lang="en-US" altLang="ja-JP" sz="1200" dirty="0" smtClean="0">
              <a:latin typeface="HGP創英角ｺﾞｼｯｸUB" pitchFamily="50" charset="-128"/>
              <a:ea typeface="HGP創英角ｺﾞｼｯｸUB" pitchFamily="50" charset="-128"/>
            </a:endParaRPr>
          </a:p>
          <a:p>
            <a:r>
              <a:rPr lang="ja-JP" altLang="en-US" sz="1200" dirty="0" smtClean="0">
                <a:latin typeface="HGP創英角ｺﾞｼｯｸUB" pitchFamily="50" charset="-128"/>
                <a:ea typeface="HGP創英角ｺﾞｼｯｸUB" pitchFamily="50" charset="-128"/>
              </a:rPr>
              <a:t> 　［冷凍</a:t>
            </a:r>
            <a:r>
              <a:rPr lang="ja-JP" altLang="en-US" sz="1200" dirty="0" err="1" smtClean="0">
                <a:latin typeface="HGP創英角ｺﾞｼｯｸUB" pitchFamily="50" charset="-128"/>
                <a:ea typeface="HGP創英角ｺﾞｼｯｸUB" pitchFamily="50" charset="-128"/>
              </a:rPr>
              <a:t>めん喫</a:t>
            </a:r>
            <a:r>
              <a:rPr lang="ja-JP" altLang="en-US" sz="1200" dirty="0" smtClean="0">
                <a:latin typeface="HGP創英角ｺﾞｼｯｸUB" pitchFamily="50" charset="-128"/>
                <a:ea typeface="HGP創英角ｺﾞｼｯｸUB" pitchFamily="50" charset="-128"/>
              </a:rPr>
              <a:t>食者のみ］</a:t>
            </a:r>
            <a:endParaRPr lang="en-US" altLang="ja-JP" sz="1200" dirty="0" smtClean="0">
              <a:latin typeface="HGP創英角ｺﾞｼｯｸUB" pitchFamily="50" charset="-128"/>
              <a:ea typeface="HGP創英角ｺﾞｼｯｸUB" pitchFamily="50" charset="-128"/>
            </a:endParaRPr>
          </a:p>
        </p:txBody>
      </p:sp>
      <p:graphicFrame>
        <p:nvGraphicFramePr>
          <p:cNvPr id="4" name="表 3"/>
          <p:cNvGraphicFramePr>
            <a:graphicFrameLocks noGrp="1"/>
          </p:cNvGraphicFramePr>
          <p:nvPr/>
        </p:nvGraphicFramePr>
        <p:xfrm>
          <a:off x="571472" y="2503160"/>
          <a:ext cx="3143272" cy="1645920"/>
        </p:xfrm>
        <a:graphic>
          <a:graphicData uri="http://schemas.openxmlformats.org/drawingml/2006/table">
            <a:tbl>
              <a:tblPr firstRow="1" bandRow="1">
                <a:tableStyleId>{5C22544A-7EE6-4342-B048-85BDC9FD1C3A}</a:tableStyleId>
              </a:tblPr>
              <a:tblGrid>
                <a:gridCol w="1807381"/>
                <a:gridCol w="1335891"/>
              </a:tblGrid>
              <a:tr h="244930">
                <a:tc>
                  <a:txBody>
                    <a:bodyPr/>
                    <a:lstStyle/>
                    <a:p>
                      <a:pPr algn="ctr"/>
                      <a:r>
                        <a:rPr kumimoji="1" lang="ja-JP" altLang="en-US" sz="1200" dirty="0" smtClean="0"/>
                        <a:t>カテゴリー</a:t>
                      </a:r>
                      <a:endParaRPr kumimoji="1" lang="ja-JP" altLang="en-US" sz="1200" dirty="0"/>
                    </a:p>
                  </a:txBody>
                  <a:tcPr/>
                </a:tc>
                <a:tc>
                  <a:txBody>
                    <a:bodyPr/>
                    <a:lstStyle/>
                    <a:p>
                      <a:pPr algn="ctr"/>
                      <a:r>
                        <a:rPr kumimoji="1" lang="ja-JP" altLang="en-US" sz="1200" dirty="0" smtClean="0"/>
                        <a:t>回答（％）</a:t>
                      </a:r>
                      <a:endParaRPr kumimoji="1" lang="ja-JP" altLang="en-US" sz="1200" dirty="0"/>
                    </a:p>
                  </a:txBody>
                  <a:tcPr/>
                </a:tc>
              </a:tr>
              <a:tr h="244930">
                <a:tc>
                  <a:txBody>
                    <a:bodyPr/>
                    <a:lstStyle/>
                    <a:p>
                      <a:r>
                        <a:rPr kumimoji="1" lang="ja-JP" altLang="en-US" sz="1200" dirty="0" smtClean="0"/>
                        <a:t>うどん</a:t>
                      </a:r>
                      <a:endParaRPr kumimoji="1" lang="en-US" altLang="ja-JP" sz="1200" dirty="0" smtClean="0"/>
                    </a:p>
                  </a:txBody>
                  <a:tcPr/>
                </a:tc>
                <a:tc>
                  <a:txBody>
                    <a:bodyPr/>
                    <a:lstStyle/>
                    <a:p>
                      <a:pPr algn="ctr" fontAlgn="ctr"/>
                      <a:r>
                        <a:rPr lang="en-US" altLang="ja-JP" sz="1050" b="1" i="0" u="none" strike="noStrike" dirty="0">
                          <a:solidFill>
                            <a:srgbClr val="000000"/>
                          </a:solidFill>
                          <a:latin typeface="ＭＳ Ｐゴシック"/>
                        </a:rPr>
                        <a:t>71.4</a:t>
                      </a:r>
                    </a:p>
                  </a:txBody>
                  <a:tcPr marL="0" marR="0" marT="0" marB="0" anchor="ctr"/>
                </a:tc>
              </a:tr>
              <a:tr h="244930">
                <a:tc>
                  <a:txBody>
                    <a:bodyPr/>
                    <a:lstStyle/>
                    <a:p>
                      <a:r>
                        <a:rPr kumimoji="1" lang="ja-JP" altLang="en-US" sz="1200" dirty="0" smtClean="0"/>
                        <a:t>そば</a:t>
                      </a:r>
                      <a:endParaRPr kumimoji="1" lang="ja-JP" altLang="en-US" sz="1200" dirty="0"/>
                    </a:p>
                  </a:txBody>
                  <a:tcPr/>
                </a:tc>
                <a:tc>
                  <a:txBody>
                    <a:bodyPr/>
                    <a:lstStyle/>
                    <a:p>
                      <a:pPr algn="ctr" fontAlgn="ctr"/>
                      <a:r>
                        <a:rPr lang="en-US" altLang="ja-JP" sz="1050" b="1" i="0" u="none" strike="noStrike">
                          <a:solidFill>
                            <a:srgbClr val="000000"/>
                          </a:solidFill>
                          <a:latin typeface="ＭＳ Ｐゴシック"/>
                        </a:rPr>
                        <a:t>4.8</a:t>
                      </a:r>
                    </a:p>
                  </a:txBody>
                  <a:tcPr marL="0" marR="0" marT="0" marB="0" anchor="ctr"/>
                </a:tc>
              </a:tr>
              <a:tr h="244930">
                <a:tc>
                  <a:txBody>
                    <a:bodyPr/>
                    <a:lstStyle/>
                    <a:p>
                      <a:r>
                        <a:rPr kumimoji="1" lang="ja-JP" altLang="en-US" sz="1200" dirty="0" smtClean="0"/>
                        <a:t>ラーメン</a:t>
                      </a:r>
                      <a:endParaRPr kumimoji="1" lang="ja-JP" altLang="en-US" sz="1200" dirty="0"/>
                    </a:p>
                  </a:txBody>
                  <a:tcPr/>
                </a:tc>
                <a:tc>
                  <a:txBody>
                    <a:bodyPr/>
                    <a:lstStyle/>
                    <a:p>
                      <a:pPr algn="ctr" fontAlgn="ctr"/>
                      <a:r>
                        <a:rPr lang="en-US" altLang="ja-JP" sz="1050" b="1" i="0" u="none" strike="noStrike">
                          <a:solidFill>
                            <a:srgbClr val="000000"/>
                          </a:solidFill>
                          <a:latin typeface="ＭＳ Ｐゴシック"/>
                        </a:rPr>
                        <a:t>10.1</a:t>
                      </a:r>
                    </a:p>
                  </a:txBody>
                  <a:tcPr marL="0" marR="0" marT="0" marB="0" anchor="ctr"/>
                </a:tc>
              </a:tr>
              <a:tr h="244930">
                <a:tc>
                  <a:txBody>
                    <a:bodyPr/>
                    <a:lstStyle/>
                    <a:p>
                      <a:r>
                        <a:rPr kumimoji="1" lang="ja-JP" altLang="en-US" sz="1200" dirty="0" smtClean="0"/>
                        <a:t>スパゲティ</a:t>
                      </a:r>
                      <a:endParaRPr kumimoji="1" lang="ja-JP" altLang="en-US" sz="1200" dirty="0"/>
                    </a:p>
                  </a:txBody>
                  <a:tcPr/>
                </a:tc>
                <a:tc>
                  <a:txBody>
                    <a:bodyPr/>
                    <a:lstStyle/>
                    <a:p>
                      <a:pPr algn="ctr" fontAlgn="ctr"/>
                      <a:r>
                        <a:rPr lang="en-US" altLang="ja-JP" sz="1050" b="1" i="0" u="none" strike="noStrike" dirty="0">
                          <a:solidFill>
                            <a:srgbClr val="000000"/>
                          </a:solidFill>
                          <a:latin typeface="ＭＳ Ｐゴシック"/>
                        </a:rPr>
                        <a:t>12.8</a:t>
                      </a:r>
                    </a:p>
                  </a:txBody>
                  <a:tcPr marL="0" marR="0" marT="0" marB="0" anchor="ctr"/>
                </a:tc>
              </a:tr>
              <a:tr h="244930">
                <a:tc>
                  <a:txBody>
                    <a:bodyPr/>
                    <a:lstStyle/>
                    <a:p>
                      <a:r>
                        <a:rPr kumimoji="1" lang="ja-JP" altLang="en-US" sz="1200" dirty="0" smtClean="0"/>
                        <a:t>その他</a:t>
                      </a:r>
                      <a:endParaRPr kumimoji="1" lang="ja-JP" altLang="en-US" sz="1200" dirty="0"/>
                    </a:p>
                  </a:txBody>
                  <a:tcPr/>
                </a:tc>
                <a:tc>
                  <a:txBody>
                    <a:bodyPr/>
                    <a:lstStyle/>
                    <a:p>
                      <a:pPr algn="ctr" fontAlgn="ctr"/>
                      <a:r>
                        <a:rPr lang="en-US" altLang="ja-JP" sz="1050" b="1" i="0" u="none" strike="noStrike" dirty="0">
                          <a:solidFill>
                            <a:srgbClr val="000000"/>
                          </a:solidFill>
                          <a:latin typeface="ＭＳ Ｐゴシック"/>
                        </a:rPr>
                        <a:t>0.9</a:t>
                      </a:r>
                    </a:p>
                  </a:txBody>
                  <a:tcPr marL="0" marR="0" marT="0" marB="0" anchor="ctr"/>
                </a:tc>
              </a:tr>
            </a:tbl>
          </a:graphicData>
        </a:graphic>
      </p:graphicFrame>
      <p:sp>
        <p:nvSpPr>
          <p:cNvPr id="6" name="正方形/長方形 5"/>
          <p:cNvSpPr/>
          <p:nvPr/>
        </p:nvSpPr>
        <p:spPr>
          <a:xfrm>
            <a:off x="4572000" y="857232"/>
            <a:ext cx="4357718" cy="5857916"/>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p:cNvSpPr txBox="1"/>
          <p:nvPr/>
        </p:nvSpPr>
        <p:spPr>
          <a:xfrm>
            <a:off x="4572000" y="1000108"/>
            <a:ext cx="3610284" cy="276999"/>
          </a:xfrm>
          <a:prstGeom prst="rect">
            <a:avLst/>
          </a:prstGeom>
          <a:noFill/>
        </p:spPr>
        <p:txBody>
          <a:bodyPr wrap="none" rtlCol="0">
            <a:spAutoFit/>
          </a:bodyPr>
          <a:lstStyle/>
          <a:p>
            <a:r>
              <a:rPr lang="ja-JP" altLang="en-US" sz="1200" dirty="0" smtClean="0">
                <a:latin typeface="HGP創英角ｺﾞｼｯｸUB" pitchFamily="50" charset="-128"/>
                <a:ea typeface="HGP創英角ｺﾞｼｯｸUB" pitchFamily="50" charset="-128"/>
              </a:rPr>
              <a:t>◆地域別・性別・年代別普段最も食べている冷凍</a:t>
            </a:r>
            <a:r>
              <a:rPr lang="ja-JP" altLang="en-US" sz="1200" dirty="0" err="1" smtClean="0">
                <a:latin typeface="HGP創英角ｺﾞｼｯｸUB" pitchFamily="50" charset="-128"/>
                <a:ea typeface="HGP創英角ｺﾞｼｯｸUB" pitchFamily="50" charset="-128"/>
              </a:rPr>
              <a:t>めん</a:t>
            </a:r>
            <a:endParaRPr lang="en-US" altLang="ja-JP" sz="1200" dirty="0" smtClean="0">
              <a:latin typeface="HGP創英角ｺﾞｼｯｸUB" pitchFamily="50" charset="-128"/>
              <a:ea typeface="HGP創英角ｺﾞｼｯｸUB" pitchFamily="50" charset="-128"/>
            </a:endParaRPr>
          </a:p>
        </p:txBody>
      </p:sp>
      <p:sp>
        <p:nvSpPr>
          <p:cNvPr id="20" name="正方形/長方形 19"/>
          <p:cNvSpPr/>
          <p:nvPr/>
        </p:nvSpPr>
        <p:spPr>
          <a:xfrm>
            <a:off x="142844" y="857232"/>
            <a:ext cx="4286280" cy="1131608"/>
          </a:xfrm>
          <a:prstGeom prst="rect">
            <a:avLst/>
          </a:prstGeom>
          <a:solidFill>
            <a:srgbClr val="FFFF99"/>
          </a:solid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dirty="0" smtClean="0">
                <a:solidFill>
                  <a:schemeClr val="tx2"/>
                </a:solidFill>
                <a:latin typeface="HGP創英角ｺﾞｼｯｸUB" pitchFamily="50" charset="-128"/>
                <a:ea typeface="HGP創英角ｺﾞｼｯｸUB" pitchFamily="50" charset="-128"/>
              </a:rPr>
              <a:t>普段食べている冷凍</a:t>
            </a:r>
            <a:r>
              <a:rPr lang="ja-JP" altLang="en-US" sz="1400" dirty="0" err="1" smtClean="0">
                <a:solidFill>
                  <a:schemeClr val="tx2"/>
                </a:solidFill>
                <a:latin typeface="HGP創英角ｺﾞｼｯｸUB" pitchFamily="50" charset="-128"/>
                <a:ea typeface="HGP創英角ｺﾞｼｯｸUB" pitchFamily="50" charset="-128"/>
              </a:rPr>
              <a:t>めんは、</a:t>
            </a:r>
            <a:r>
              <a:rPr lang="ja-JP" altLang="en-US" sz="1400" dirty="0" smtClean="0">
                <a:solidFill>
                  <a:schemeClr val="tx2"/>
                </a:solidFill>
                <a:latin typeface="HGP創英角ｺﾞｼｯｸUB" pitchFamily="50" charset="-128"/>
                <a:ea typeface="HGP創英角ｺﾞｼｯｸUB" pitchFamily="50" charset="-128"/>
              </a:rPr>
              <a:t>「うどん」が最も多い。</a:t>
            </a:r>
            <a:endParaRPr lang="en-US" altLang="ja-JP" sz="1400" dirty="0" smtClean="0">
              <a:solidFill>
                <a:schemeClr val="tx1"/>
              </a:solidFill>
              <a:latin typeface="HGP創英角ｺﾞｼｯｸUB" pitchFamily="50" charset="-128"/>
              <a:ea typeface="HGP創英角ｺﾞｼｯｸUB" pitchFamily="50" charset="-128"/>
            </a:endParaRPr>
          </a:p>
          <a:p>
            <a:r>
              <a:rPr lang="ja-JP" altLang="en-US" sz="1050" dirty="0" smtClean="0">
                <a:solidFill>
                  <a:schemeClr val="tx1"/>
                </a:solidFill>
                <a:latin typeface="HGP創英角ｺﾞｼｯｸUB" pitchFamily="50" charset="-128"/>
                <a:ea typeface="HGP創英角ｺﾞｼｯｸUB" pitchFamily="50" charset="-128"/>
              </a:rPr>
              <a:t>普段最も食べている冷凍</a:t>
            </a:r>
            <a:r>
              <a:rPr lang="ja-JP" altLang="en-US" sz="1050" dirty="0" err="1" smtClean="0">
                <a:solidFill>
                  <a:schemeClr val="tx1"/>
                </a:solidFill>
                <a:latin typeface="HGP創英角ｺﾞｼｯｸUB" pitchFamily="50" charset="-128"/>
                <a:ea typeface="HGP創英角ｺﾞｼｯｸUB" pitchFamily="50" charset="-128"/>
              </a:rPr>
              <a:t>めんは、</a:t>
            </a:r>
            <a:r>
              <a:rPr lang="ja-JP" altLang="en-US" sz="1050" dirty="0" smtClean="0">
                <a:solidFill>
                  <a:schemeClr val="tx1"/>
                </a:solidFill>
                <a:latin typeface="HGP創英角ｺﾞｼｯｸUB" pitchFamily="50" charset="-128"/>
                <a:ea typeface="HGP創英角ｺﾞｼｯｸUB" pitchFamily="50" charset="-128"/>
              </a:rPr>
              <a:t>「うどん」「スパゲティ」 「ラーメン」 「そば」の順で、「うどん」は</a:t>
            </a:r>
            <a:r>
              <a:rPr lang="en-US" altLang="ja-JP" sz="1050" dirty="0" smtClean="0">
                <a:solidFill>
                  <a:schemeClr val="tx1"/>
                </a:solidFill>
                <a:latin typeface="HGP創英角ｺﾞｼｯｸUB" pitchFamily="50" charset="-128"/>
                <a:ea typeface="HGP創英角ｺﾞｼｯｸUB" pitchFamily="50" charset="-128"/>
              </a:rPr>
              <a:t>71%</a:t>
            </a:r>
            <a:r>
              <a:rPr lang="ja-JP" altLang="en-US" sz="1050" dirty="0" smtClean="0">
                <a:solidFill>
                  <a:schemeClr val="tx1"/>
                </a:solidFill>
                <a:latin typeface="HGP創英角ｺﾞｼｯｸUB" pitchFamily="50" charset="-128"/>
                <a:ea typeface="HGP創英角ｺﾞｼｯｸUB" pitchFamily="50" charset="-128"/>
              </a:rPr>
              <a:t>と突出している。愛知県では、８割以上が「うどん」で、「そば」と「スパゲティ」は東京都が、「ラーメン」は大阪府が比較的高い。また、年代別では５０代の「うどん」、４０代の「スパゲティ」が比較的高いように地域、性別、年代ごとに違いが見られる。</a:t>
            </a:r>
            <a:endParaRPr lang="en-US" altLang="ja-JP" sz="1050" dirty="0" smtClean="0">
              <a:solidFill>
                <a:schemeClr val="tx1"/>
              </a:solidFill>
              <a:latin typeface="HGP創英角ｺﾞｼｯｸUB" pitchFamily="50" charset="-128"/>
              <a:ea typeface="HGP創英角ｺﾞｼｯｸUB" pitchFamily="50" charset="-128"/>
            </a:endParaRPr>
          </a:p>
        </p:txBody>
      </p:sp>
      <p:graphicFrame>
        <p:nvGraphicFramePr>
          <p:cNvPr id="22" name="グラフ 21"/>
          <p:cNvGraphicFramePr/>
          <p:nvPr/>
        </p:nvGraphicFramePr>
        <p:xfrm>
          <a:off x="4572000" y="1556792"/>
          <a:ext cx="4238947" cy="4968552"/>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23" name="グラフ 22"/>
          <p:cNvGraphicFramePr/>
          <p:nvPr/>
        </p:nvGraphicFramePr>
        <p:xfrm>
          <a:off x="179512" y="4077072"/>
          <a:ext cx="4536504" cy="2879229"/>
        </p:xfrm>
        <a:graphic>
          <a:graphicData uri="http://schemas.openxmlformats.org/drawingml/2006/chart">
            <c:chart xmlns:c="http://schemas.openxmlformats.org/drawingml/2006/chart" xmlns:r="http://schemas.openxmlformats.org/officeDocument/2006/relationships" r:id="rId3"/>
          </a:graphicData>
        </a:graphic>
      </p:graphicFrame>
      <p:sp>
        <p:nvSpPr>
          <p:cNvPr id="24" name="正方形/長方形 23"/>
          <p:cNvSpPr/>
          <p:nvPr/>
        </p:nvSpPr>
        <p:spPr>
          <a:xfrm>
            <a:off x="7596336" y="620688"/>
            <a:ext cx="1249060" cy="246221"/>
          </a:xfrm>
          <a:prstGeom prst="rect">
            <a:avLst/>
          </a:prstGeom>
        </p:spPr>
        <p:txBody>
          <a:bodyPr wrap="none">
            <a:spAutoFit/>
          </a:bodyPr>
          <a:lstStyle/>
          <a:p>
            <a:r>
              <a:rPr lang="ja-JP" altLang="en-US" sz="1000" dirty="0" smtClean="0">
                <a:latin typeface="HGP創英角ｺﾞｼｯｸUB" pitchFamily="50" charset="-128"/>
                <a:ea typeface="HGP創英角ｺﾞｼｯｸUB" pitchFamily="50" charset="-128"/>
              </a:rPr>
              <a:t>単位：％　（</a:t>
            </a:r>
            <a:r>
              <a:rPr lang="en-US" altLang="ja-JP" sz="1000" dirty="0" smtClean="0">
                <a:latin typeface="HGP創英角ｺﾞｼｯｸUB" pitchFamily="50" charset="-128"/>
                <a:ea typeface="HGP創英角ｺﾞｼｯｸUB" pitchFamily="50" charset="-128"/>
              </a:rPr>
              <a:t>N=336</a:t>
            </a:r>
            <a:r>
              <a:rPr lang="ja-JP" altLang="en-US" sz="1000" dirty="0" smtClean="0">
                <a:latin typeface="HGP創英角ｺﾞｼｯｸUB" pitchFamily="50" charset="-128"/>
                <a:ea typeface="HGP創英角ｺﾞｼｯｸUB" pitchFamily="50" charset="-128"/>
              </a:rPr>
              <a:t>）</a:t>
            </a:r>
            <a:endParaRPr lang="ja-JP" altLang="en-US" sz="1000" dirty="0">
              <a:latin typeface="HGP創英角ｺﾞｼｯｸUB" pitchFamily="50" charset="-128"/>
              <a:ea typeface="HGP創英角ｺﾞｼｯｸUB" pitchFamily="50" charset="-128"/>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0" y="0"/>
            <a:ext cx="9144000" cy="57148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smtClean="0">
                <a:solidFill>
                  <a:schemeClr val="bg1"/>
                </a:solidFill>
                <a:latin typeface="HGP創英角ｺﾞｼｯｸUB" pitchFamily="50" charset="-128"/>
                <a:ea typeface="HGP創英角ｺﾞｼｯｸUB" pitchFamily="50" charset="-128"/>
              </a:rPr>
              <a:t>冷凍</a:t>
            </a:r>
            <a:r>
              <a:rPr lang="ja-JP" altLang="en-US" sz="2400" dirty="0" err="1" smtClean="0">
                <a:solidFill>
                  <a:schemeClr val="bg1"/>
                </a:solidFill>
                <a:latin typeface="HGP創英角ｺﾞｼｯｸUB" pitchFamily="50" charset="-128"/>
                <a:ea typeface="HGP創英角ｺﾞｼｯｸUB" pitchFamily="50" charset="-128"/>
              </a:rPr>
              <a:t>めんの</a:t>
            </a:r>
            <a:r>
              <a:rPr lang="ja-JP" altLang="en-US" sz="2400" dirty="0" smtClean="0">
                <a:solidFill>
                  <a:schemeClr val="bg1"/>
                </a:solidFill>
                <a:latin typeface="HGP創英角ｺﾞｼｯｸUB" pitchFamily="50" charset="-128"/>
                <a:ea typeface="HGP創英角ｺﾞｼｯｸUB" pitchFamily="50" charset="-128"/>
              </a:rPr>
              <a:t>タイプとカテゴリー別喫食シーン　</a:t>
            </a:r>
            <a:r>
              <a:rPr lang="en-US" altLang="ja-JP" sz="2400" dirty="0" smtClean="0">
                <a:solidFill>
                  <a:schemeClr val="bg1"/>
                </a:solidFill>
                <a:latin typeface="HGP創英角ｺﾞｼｯｸUB" pitchFamily="50" charset="-128"/>
                <a:ea typeface="HGP創英角ｺﾞｼｯｸUB" pitchFamily="50" charset="-128"/>
              </a:rPr>
              <a:t>【</a:t>
            </a:r>
            <a:r>
              <a:rPr lang="ja-JP" altLang="en-US" sz="2400" dirty="0" smtClean="0">
                <a:solidFill>
                  <a:schemeClr val="bg1"/>
                </a:solidFill>
                <a:latin typeface="HGP創英角ｺﾞｼｯｸUB" pitchFamily="50" charset="-128"/>
                <a:ea typeface="HGP創英角ｺﾞｼｯｸUB" pitchFamily="50" charset="-128"/>
              </a:rPr>
              <a:t>冷凍</a:t>
            </a:r>
            <a:r>
              <a:rPr lang="ja-JP" altLang="en-US" sz="2400" dirty="0" err="1" smtClean="0">
                <a:solidFill>
                  <a:schemeClr val="bg1"/>
                </a:solidFill>
                <a:latin typeface="HGP創英角ｺﾞｼｯｸUB" pitchFamily="50" charset="-128"/>
                <a:ea typeface="HGP創英角ｺﾞｼｯｸUB" pitchFamily="50" charset="-128"/>
              </a:rPr>
              <a:t>めん喫</a:t>
            </a:r>
            <a:r>
              <a:rPr lang="ja-JP" altLang="en-US" sz="2400" dirty="0" smtClean="0">
                <a:solidFill>
                  <a:schemeClr val="bg1"/>
                </a:solidFill>
                <a:latin typeface="HGP創英角ｺﾞｼｯｸUB" pitchFamily="50" charset="-128"/>
                <a:ea typeface="HGP創英角ｺﾞｼｯｸUB" pitchFamily="50" charset="-128"/>
              </a:rPr>
              <a:t>食者のみ</a:t>
            </a:r>
            <a:r>
              <a:rPr lang="en-US" altLang="ja-JP" sz="2400" dirty="0" smtClean="0">
                <a:solidFill>
                  <a:schemeClr val="bg1"/>
                </a:solidFill>
                <a:latin typeface="HGP創英角ｺﾞｼｯｸUB" pitchFamily="50" charset="-128"/>
                <a:ea typeface="HGP創英角ｺﾞｼｯｸUB" pitchFamily="50" charset="-128"/>
              </a:rPr>
              <a:t>】</a:t>
            </a:r>
            <a:endParaRPr lang="ja-JP" altLang="en-US" sz="2400" dirty="0" smtClean="0">
              <a:solidFill>
                <a:schemeClr val="bg1"/>
              </a:solidFill>
              <a:latin typeface="HGP創英角ｺﾞｼｯｸUB" pitchFamily="50" charset="-128"/>
              <a:ea typeface="HGP創英角ｺﾞｼｯｸUB" pitchFamily="50" charset="-128"/>
            </a:endParaRPr>
          </a:p>
        </p:txBody>
      </p:sp>
      <p:sp>
        <p:nvSpPr>
          <p:cNvPr id="3" name="テキスト ボックス 2"/>
          <p:cNvSpPr txBox="1"/>
          <p:nvPr/>
        </p:nvSpPr>
        <p:spPr>
          <a:xfrm>
            <a:off x="4355976" y="2051556"/>
            <a:ext cx="4788024" cy="276999"/>
          </a:xfrm>
          <a:prstGeom prst="rect">
            <a:avLst/>
          </a:prstGeom>
          <a:noFill/>
        </p:spPr>
        <p:txBody>
          <a:bodyPr wrap="square" rtlCol="0">
            <a:spAutoFit/>
          </a:bodyPr>
          <a:lstStyle/>
          <a:p>
            <a:r>
              <a:rPr lang="ja-JP" altLang="en-US" sz="1200" dirty="0" smtClean="0">
                <a:latin typeface="HGP創英角ｺﾞｼｯｸUB" pitchFamily="50" charset="-128"/>
                <a:ea typeface="HGP創英角ｺﾞｼｯｸUB" pitchFamily="50" charset="-128"/>
              </a:rPr>
              <a:t>◆普段よく食べる冷凍</a:t>
            </a:r>
            <a:r>
              <a:rPr lang="ja-JP" altLang="en-US" sz="1200" dirty="0" err="1" smtClean="0">
                <a:latin typeface="HGP創英角ｺﾞｼｯｸUB" pitchFamily="50" charset="-128"/>
                <a:ea typeface="HGP創英角ｺﾞｼｯｸUB" pitchFamily="50" charset="-128"/>
              </a:rPr>
              <a:t>めんの喫</a:t>
            </a:r>
            <a:r>
              <a:rPr lang="ja-JP" altLang="en-US" sz="1200" dirty="0" smtClean="0">
                <a:latin typeface="HGP創英角ｺﾞｼｯｸUB" pitchFamily="50" charset="-128"/>
                <a:ea typeface="HGP創英角ｺﾞｼｯｸUB" pitchFamily="50" charset="-128"/>
              </a:rPr>
              <a:t>食シーン　［冷凍</a:t>
            </a:r>
            <a:r>
              <a:rPr lang="ja-JP" altLang="en-US" sz="1200" dirty="0" err="1" smtClean="0">
                <a:latin typeface="HGP創英角ｺﾞｼｯｸUB" pitchFamily="50" charset="-128"/>
                <a:ea typeface="HGP創英角ｺﾞｼｯｸUB" pitchFamily="50" charset="-128"/>
              </a:rPr>
              <a:t>めん喫</a:t>
            </a:r>
            <a:r>
              <a:rPr lang="ja-JP" altLang="en-US" sz="1200" dirty="0" smtClean="0">
                <a:latin typeface="HGP創英角ｺﾞｼｯｸUB" pitchFamily="50" charset="-128"/>
                <a:ea typeface="HGP創英角ｺﾞｼｯｸUB" pitchFamily="50" charset="-128"/>
              </a:rPr>
              <a:t>食者のみ（ＭＡ）］</a:t>
            </a:r>
            <a:endParaRPr lang="en-US" altLang="ja-JP" sz="1200" dirty="0" smtClean="0">
              <a:latin typeface="HGP創英角ｺﾞｼｯｸUB" pitchFamily="50" charset="-128"/>
              <a:ea typeface="HGP創英角ｺﾞｼｯｸUB" pitchFamily="50" charset="-128"/>
            </a:endParaRPr>
          </a:p>
        </p:txBody>
      </p:sp>
      <p:sp>
        <p:nvSpPr>
          <p:cNvPr id="4" name="正方形/長方形 3"/>
          <p:cNvSpPr/>
          <p:nvPr/>
        </p:nvSpPr>
        <p:spPr>
          <a:xfrm>
            <a:off x="179512" y="692696"/>
            <a:ext cx="8821644" cy="1152128"/>
          </a:xfrm>
          <a:prstGeom prst="rect">
            <a:avLst/>
          </a:prstGeom>
          <a:solidFill>
            <a:srgbClr val="FFFF99"/>
          </a:solid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dirty="0" smtClean="0">
                <a:solidFill>
                  <a:schemeClr val="tx2"/>
                </a:solidFill>
                <a:latin typeface="HGP創英角ｺﾞｼｯｸUB" pitchFamily="50" charset="-128"/>
                <a:ea typeface="HGP創英角ｺﾞｼｯｸUB" pitchFamily="50" charset="-128"/>
              </a:rPr>
              <a:t>普段よく食べる冷凍</a:t>
            </a:r>
            <a:r>
              <a:rPr lang="ja-JP" altLang="en-US" sz="1400" dirty="0" err="1" smtClean="0">
                <a:solidFill>
                  <a:schemeClr val="tx2"/>
                </a:solidFill>
                <a:latin typeface="HGP創英角ｺﾞｼｯｸUB" pitchFamily="50" charset="-128"/>
                <a:ea typeface="HGP創英角ｺﾞｼｯｸUB" pitchFamily="50" charset="-128"/>
              </a:rPr>
              <a:t>めんの</a:t>
            </a:r>
            <a:r>
              <a:rPr lang="ja-JP" altLang="en-US" sz="1400" dirty="0" smtClean="0">
                <a:solidFill>
                  <a:schemeClr val="tx2"/>
                </a:solidFill>
                <a:latin typeface="HGP創英角ｺﾞｼｯｸUB" pitchFamily="50" charset="-128"/>
                <a:ea typeface="HGP創英角ｺﾞｼｯｸUB" pitchFamily="50" charset="-128"/>
              </a:rPr>
              <a:t>タイプは「素材</a:t>
            </a:r>
            <a:r>
              <a:rPr lang="ja-JP" altLang="en-US" sz="1400" dirty="0" err="1" smtClean="0">
                <a:solidFill>
                  <a:schemeClr val="tx2"/>
                </a:solidFill>
                <a:latin typeface="HGP創英角ｺﾞｼｯｸUB" pitchFamily="50" charset="-128"/>
                <a:ea typeface="HGP創英角ｺﾞｼｯｸUB" pitchFamily="50" charset="-128"/>
              </a:rPr>
              <a:t>めん</a:t>
            </a:r>
            <a:r>
              <a:rPr lang="ja-JP" altLang="en-US" sz="1400" dirty="0" smtClean="0">
                <a:solidFill>
                  <a:schemeClr val="tx2"/>
                </a:solidFill>
                <a:latin typeface="HGP創英角ｺﾞｼｯｸUB" pitchFamily="50" charset="-128"/>
                <a:ea typeface="HGP創英角ｺﾞｼｯｸUB" pitchFamily="50" charset="-128"/>
              </a:rPr>
              <a:t>（玉</a:t>
            </a:r>
            <a:r>
              <a:rPr lang="ja-JP" altLang="en-US" sz="1400" dirty="0" err="1" smtClean="0">
                <a:solidFill>
                  <a:schemeClr val="tx2"/>
                </a:solidFill>
                <a:latin typeface="HGP創英角ｺﾞｼｯｸUB" pitchFamily="50" charset="-128"/>
                <a:ea typeface="HGP創英角ｺﾞｼｯｸUB" pitchFamily="50" charset="-128"/>
              </a:rPr>
              <a:t>めん</a:t>
            </a:r>
            <a:r>
              <a:rPr lang="ja-JP" altLang="en-US" sz="1400" dirty="0" smtClean="0">
                <a:solidFill>
                  <a:schemeClr val="tx2"/>
                </a:solidFill>
                <a:latin typeface="HGP創英角ｺﾞｼｯｸUB" pitchFamily="50" charset="-128"/>
                <a:ea typeface="HGP創英角ｺﾞｼｯｸUB" pitchFamily="50" charset="-128"/>
              </a:rPr>
              <a:t>）」が圧倒的。冷凍</a:t>
            </a:r>
            <a:r>
              <a:rPr lang="ja-JP" altLang="en-US" sz="1400" dirty="0" err="1" smtClean="0">
                <a:solidFill>
                  <a:schemeClr val="tx2"/>
                </a:solidFill>
                <a:latin typeface="HGP創英角ｺﾞｼｯｸUB" pitchFamily="50" charset="-128"/>
                <a:ea typeface="HGP創英角ｺﾞｼｯｸUB" pitchFamily="50" charset="-128"/>
              </a:rPr>
              <a:t>めんの喫</a:t>
            </a:r>
            <a:r>
              <a:rPr lang="ja-JP" altLang="en-US" sz="1400" dirty="0" smtClean="0">
                <a:solidFill>
                  <a:schemeClr val="tx2"/>
                </a:solidFill>
                <a:latin typeface="HGP創英角ｺﾞｼｯｸUB" pitchFamily="50" charset="-128"/>
                <a:ea typeface="HGP創英角ｺﾞｼｯｸUB" pitchFamily="50" charset="-128"/>
              </a:rPr>
              <a:t>食シーンは、昼食と夕食で大半。</a:t>
            </a:r>
            <a:endParaRPr lang="en-US" altLang="ja-JP" sz="1400" dirty="0" smtClean="0">
              <a:solidFill>
                <a:schemeClr val="tx1"/>
              </a:solidFill>
              <a:latin typeface="HGP創英角ｺﾞｼｯｸUB" pitchFamily="50" charset="-128"/>
              <a:ea typeface="HGP創英角ｺﾞｼｯｸUB" pitchFamily="50" charset="-128"/>
            </a:endParaRPr>
          </a:p>
          <a:p>
            <a:r>
              <a:rPr lang="ja-JP" altLang="en-US" sz="1050" dirty="0" smtClean="0">
                <a:solidFill>
                  <a:schemeClr val="tx1"/>
                </a:solidFill>
                <a:latin typeface="HGP創英角ｺﾞｼｯｸUB" pitchFamily="50" charset="-128"/>
                <a:ea typeface="HGP創英角ｺﾞｼｯｸUB" pitchFamily="50" charset="-128"/>
              </a:rPr>
              <a:t>普段よく食べる冷凍</a:t>
            </a:r>
            <a:r>
              <a:rPr lang="ja-JP" altLang="en-US" sz="1050" dirty="0" err="1" smtClean="0">
                <a:solidFill>
                  <a:schemeClr val="tx1"/>
                </a:solidFill>
                <a:latin typeface="HGP創英角ｺﾞｼｯｸUB" pitchFamily="50" charset="-128"/>
                <a:ea typeface="HGP創英角ｺﾞｼｯｸUB" pitchFamily="50" charset="-128"/>
              </a:rPr>
              <a:t>めんの</a:t>
            </a:r>
            <a:r>
              <a:rPr lang="ja-JP" altLang="en-US" sz="1050" dirty="0" smtClean="0">
                <a:solidFill>
                  <a:schemeClr val="tx1"/>
                </a:solidFill>
                <a:latin typeface="HGP創英角ｺﾞｼｯｸUB" pitchFamily="50" charset="-128"/>
                <a:ea typeface="HGP創英角ｺﾞｼｯｸUB" pitchFamily="50" charset="-128"/>
              </a:rPr>
              <a:t>タイプは「冷凍素材</a:t>
            </a:r>
            <a:r>
              <a:rPr lang="ja-JP" altLang="en-US" sz="1050" dirty="0" err="1" smtClean="0">
                <a:solidFill>
                  <a:schemeClr val="tx1"/>
                </a:solidFill>
                <a:latin typeface="HGP創英角ｺﾞｼｯｸUB" pitchFamily="50" charset="-128"/>
                <a:ea typeface="HGP創英角ｺﾞｼｯｸUB" pitchFamily="50" charset="-128"/>
              </a:rPr>
              <a:t>めん</a:t>
            </a:r>
            <a:r>
              <a:rPr lang="ja-JP" altLang="en-US" sz="1050" dirty="0" smtClean="0">
                <a:solidFill>
                  <a:schemeClr val="tx1"/>
                </a:solidFill>
                <a:latin typeface="HGP創英角ｺﾞｼｯｸUB" pitchFamily="50" charset="-128"/>
                <a:ea typeface="HGP創英角ｺﾞｼｯｸUB" pitchFamily="50" charset="-128"/>
              </a:rPr>
              <a:t>（玉</a:t>
            </a:r>
            <a:r>
              <a:rPr lang="ja-JP" altLang="en-US" sz="1050" dirty="0" err="1" smtClean="0">
                <a:solidFill>
                  <a:schemeClr val="tx1"/>
                </a:solidFill>
                <a:latin typeface="HGP創英角ｺﾞｼｯｸUB" pitchFamily="50" charset="-128"/>
                <a:ea typeface="HGP創英角ｺﾞｼｯｸUB" pitchFamily="50" charset="-128"/>
              </a:rPr>
              <a:t>めん</a:t>
            </a:r>
            <a:r>
              <a:rPr lang="ja-JP" altLang="en-US" sz="1050" dirty="0" smtClean="0">
                <a:solidFill>
                  <a:schemeClr val="tx1"/>
                </a:solidFill>
                <a:latin typeface="HGP創英角ｺﾞｼｯｸUB" pitchFamily="50" charset="-128"/>
                <a:ea typeface="HGP創英角ｺﾞｼｯｸUB" pitchFamily="50" charset="-128"/>
              </a:rPr>
              <a:t>）」が６割以上で圧倒に多く、大阪府、女性、</a:t>
            </a:r>
            <a:r>
              <a:rPr lang="en-US" altLang="ja-JP" sz="1050" dirty="0" smtClean="0">
                <a:solidFill>
                  <a:schemeClr val="tx1"/>
                </a:solidFill>
                <a:latin typeface="HGP創英角ｺﾞｼｯｸUB" pitchFamily="50" charset="-128"/>
                <a:ea typeface="HGP創英角ｺﾞｼｯｸUB" pitchFamily="50" charset="-128"/>
              </a:rPr>
              <a:t>50</a:t>
            </a:r>
            <a:r>
              <a:rPr lang="ja-JP" altLang="en-US" sz="1050" dirty="0" smtClean="0">
                <a:solidFill>
                  <a:schemeClr val="tx1"/>
                </a:solidFill>
                <a:latin typeface="HGP創英角ｺﾞｼｯｸUB" pitchFamily="50" charset="-128"/>
                <a:ea typeface="HGP創英角ｺﾞｼｯｸUB" pitchFamily="50" charset="-128"/>
              </a:rPr>
              <a:t>代が比較的多い。「冷凍調理</a:t>
            </a:r>
            <a:r>
              <a:rPr lang="ja-JP" altLang="en-US" sz="1050" dirty="0" err="1" smtClean="0">
                <a:solidFill>
                  <a:schemeClr val="tx1"/>
                </a:solidFill>
                <a:latin typeface="HGP創英角ｺﾞｼｯｸUB" pitchFamily="50" charset="-128"/>
                <a:ea typeface="HGP創英角ｺﾞｼｯｸUB" pitchFamily="50" charset="-128"/>
              </a:rPr>
              <a:t>めん</a:t>
            </a:r>
            <a:r>
              <a:rPr lang="ja-JP" altLang="en-US" sz="1050" dirty="0" smtClean="0">
                <a:solidFill>
                  <a:schemeClr val="tx1"/>
                </a:solidFill>
                <a:latin typeface="HGP創英角ｺﾞｼｯｸUB" pitchFamily="50" charset="-128"/>
                <a:ea typeface="HGP創英角ｺﾞｼｯｸUB" pitchFamily="50" charset="-128"/>
              </a:rPr>
              <a:t>」では、愛知県、女性、</a:t>
            </a:r>
            <a:r>
              <a:rPr lang="en-US" altLang="ja-JP" sz="1050" dirty="0" smtClean="0">
                <a:solidFill>
                  <a:schemeClr val="tx1"/>
                </a:solidFill>
                <a:latin typeface="HGP創英角ｺﾞｼｯｸUB" pitchFamily="50" charset="-128"/>
                <a:ea typeface="HGP創英角ｺﾞｼｯｸUB" pitchFamily="50" charset="-128"/>
              </a:rPr>
              <a:t>30</a:t>
            </a:r>
            <a:r>
              <a:rPr lang="ja-JP" altLang="en-US" sz="1050" dirty="0" smtClean="0">
                <a:solidFill>
                  <a:schemeClr val="tx1"/>
                </a:solidFill>
                <a:latin typeface="HGP創英角ｺﾞｼｯｸUB" pitchFamily="50" charset="-128"/>
                <a:ea typeface="HGP創英角ｺﾞｼｯｸUB" pitchFamily="50" charset="-128"/>
              </a:rPr>
              <a:t>代・</a:t>
            </a:r>
            <a:r>
              <a:rPr lang="en-US" altLang="ja-JP" sz="1050" dirty="0" smtClean="0">
                <a:solidFill>
                  <a:schemeClr val="tx1"/>
                </a:solidFill>
                <a:latin typeface="HGP創英角ｺﾞｼｯｸUB" pitchFamily="50" charset="-128"/>
                <a:ea typeface="HGP創英角ｺﾞｼｯｸUB" pitchFamily="50" charset="-128"/>
              </a:rPr>
              <a:t>40</a:t>
            </a:r>
            <a:r>
              <a:rPr lang="ja-JP" altLang="en-US" sz="1050" dirty="0" smtClean="0">
                <a:solidFill>
                  <a:schemeClr val="tx1"/>
                </a:solidFill>
                <a:latin typeface="HGP創英角ｺﾞｼｯｸUB" pitchFamily="50" charset="-128"/>
                <a:ea typeface="HGP創英角ｺﾞｼｯｸUB" pitchFamily="50" charset="-128"/>
              </a:rPr>
              <a:t>代が多く、「冷凍セット</a:t>
            </a:r>
            <a:r>
              <a:rPr lang="ja-JP" altLang="en-US" sz="1050" dirty="0" err="1" smtClean="0">
                <a:solidFill>
                  <a:schemeClr val="tx1"/>
                </a:solidFill>
                <a:latin typeface="HGP創英角ｺﾞｼｯｸUB" pitchFamily="50" charset="-128"/>
                <a:ea typeface="HGP創英角ｺﾞｼｯｸUB" pitchFamily="50" charset="-128"/>
              </a:rPr>
              <a:t>めん</a:t>
            </a:r>
            <a:r>
              <a:rPr lang="ja-JP" altLang="en-US" sz="1050" dirty="0" smtClean="0">
                <a:solidFill>
                  <a:schemeClr val="tx1"/>
                </a:solidFill>
                <a:latin typeface="HGP創英角ｺﾞｼｯｸUB" pitchFamily="50" charset="-128"/>
                <a:ea typeface="HGP創英角ｺﾞｼｯｸUB" pitchFamily="50" charset="-128"/>
              </a:rPr>
              <a:t>」では、東京都、男性、</a:t>
            </a:r>
            <a:r>
              <a:rPr lang="en-US" altLang="ja-JP" sz="1050" dirty="0" smtClean="0">
                <a:solidFill>
                  <a:schemeClr val="tx1"/>
                </a:solidFill>
                <a:latin typeface="HGP創英角ｺﾞｼｯｸUB" pitchFamily="50" charset="-128"/>
                <a:ea typeface="HGP創英角ｺﾞｼｯｸUB" pitchFamily="50" charset="-128"/>
              </a:rPr>
              <a:t>60</a:t>
            </a:r>
            <a:r>
              <a:rPr lang="ja-JP" altLang="en-US" sz="1050" dirty="0" smtClean="0">
                <a:solidFill>
                  <a:schemeClr val="tx1"/>
                </a:solidFill>
                <a:latin typeface="HGP創英角ｺﾞｼｯｸUB" pitchFamily="50" charset="-128"/>
                <a:ea typeface="HGP創英角ｺﾞｼｯｸUB" pitchFamily="50" charset="-128"/>
              </a:rPr>
              <a:t>代・</a:t>
            </a:r>
            <a:r>
              <a:rPr lang="en-US" altLang="ja-JP" sz="1050" dirty="0" smtClean="0">
                <a:solidFill>
                  <a:schemeClr val="tx1"/>
                </a:solidFill>
                <a:latin typeface="HGP創英角ｺﾞｼｯｸUB" pitchFamily="50" charset="-128"/>
                <a:ea typeface="HGP創英角ｺﾞｼｯｸUB" pitchFamily="50" charset="-128"/>
              </a:rPr>
              <a:t>70</a:t>
            </a:r>
            <a:r>
              <a:rPr lang="ja-JP" altLang="en-US" sz="1050" dirty="0" smtClean="0">
                <a:solidFill>
                  <a:schemeClr val="tx1"/>
                </a:solidFill>
                <a:latin typeface="HGP創英角ｺﾞｼｯｸUB" pitchFamily="50" charset="-128"/>
                <a:ea typeface="HGP創英角ｺﾞｼｯｸUB" pitchFamily="50" charset="-128"/>
              </a:rPr>
              <a:t>代以上が多い。また、普段よく食べる冷凍</a:t>
            </a:r>
            <a:r>
              <a:rPr lang="ja-JP" altLang="en-US" sz="1050" dirty="0" err="1" smtClean="0">
                <a:solidFill>
                  <a:schemeClr val="tx1"/>
                </a:solidFill>
                <a:latin typeface="HGP創英角ｺﾞｼｯｸUB" pitchFamily="50" charset="-128"/>
                <a:ea typeface="HGP創英角ｺﾞｼｯｸUB" pitchFamily="50" charset="-128"/>
              </a:rPr>
              <a:t>めんの喫</a:t>
            </a:r>
            <a:r>
              <a:rPr lang="ja-JP" altLang="en-US" sz="1050" dirty="0" smtClean="0">
                <a:solidFill>
                  <a:schemeClr val="tx1"/>
                </a:solidFill>
                <a:latin typeface="HGP創英角ｺﾞｼｯｸUB" pitchFamily="50" charset="-128"/>
                <a:ea typeface="HGP創英角ｺﾞｼｯｸUB" pitchFamily="50" charset="-128"/>
              </a:rPr>
              <a:t>食シーンのトップは、全カテゴリーで昼食、次いで夕食。「うどん」では、夜食が２割以上で、間食、朝食でも他の麺カテゴリーに比べ高い。「うどん」「そば」は、</a:t>
            </a:r>
            <a:r>
              <a:rPr lang="en-US" altLang="ja-JP" sz="1050" dirty="0" smtClean="0">
                <a:solidFill>
                  <a:schemeClr val="tx1"/>
                </a:solidFill>
                <a:latin typeface="HGP創英角ｺﾞｼｯｸUB" pitchFamily="50" charset="-128"/>
                <a:ea typeface="HGP創英角ｺﾞｼｯｸUB" pitchFamily="50" charset="-128"/>
              </a:rPr>
              <a:t>60</a:t>
            </a:r>
            <a:r>
              <a:rPr lang="ja-JP" altLang="en-US" sz="1050" dirty="0" smtClean="0">
                <a:solidFill>
                  <a:schemeClr val="tx1"/>
                </a:solidFill>
                <a:latin typeface="HGP創英角ｺﾞｼｯｸUB" pitchFamily="50" charset="-128"/>
                <a:ea typeface="HGP創英角ｺﾞｼｯｸUB" pitchFamily="50" charset="-128"/>
              </a:rPr>
              <a:t>代以上の加齢年代ほど、昼食喫食が高く、</a:t>
            </a:r>
            <a:r>
              <a:rPr lang="en-US" altLang="ja-JP" sz="1050" dirty="0" smtClean="0">
                <a:solidFill>
                  <a:schemeClr val="tx1"/>
                </a:solidFill>
                <a:latin typeface="HGP創英角ｺﾞｼｯｸUB" pitchFamily="50" charset="-128"/>
                <a:ea typeface="HGP創英角ｺﾞｼｯｸUB" pitchFamily="50" charset="-128"/>
              </a:rPr>
              <a:t>30</a:t>
            </a:r>
            <a:r>
              <a:rPr lang="ja-JP" altLang="en-US" sz="1050" dirty="0" smtClean="0">
                <a:solidFill>
                  <a:schemeClr val="tx1"/>
                </a:solidFill>
                <a:latin typeface="HGP創英角ｺﾞｼｯｸUB" pitchFamily="50" charset="-128"/>
                <a:ea typeface="HGP創英角ｺﾞｼｯｸUB" pitchFamily="50" charset="-128"/>
              </a:rPr>
              <a:t>代の夕食が比較的高まる傾向。「ラーメン」は、</a:t>
            </a:r>
            <a:r>
              <a:rPr lang="en-US" altLang="ja-JP" sz="1050" dirty="0" smtClean="0">
                <a:solidFill>
                  <a:schemeClr val="tx1"/>
                </a:solidFill>
                <a:latin typeface="HGP創英角ｺﾞｼｯｸUB" pitchFamily="50" charset="-128"/>
                <a:ea typeface="HGP創英角ｺﾞｼｯｸUB" pitchFamily="50" charset="-128"/>
              </a:rPr>
              <a:t>70</a:t>
            </a:r>
            <a:r>
              <a:rPr lang="ja-JP" altLang="en-US" sz="1050" dirty="0" smtClean="0">
                <a:solidFill>
                  <a:schemeClr val="tx1"/>
                </a:solidFill>
                <a:latin typeface="HGP創英角ｺﾞｼｯｸUB" pitchFamily="50" charset="-128"/>
                <a:ea typeface="HGP創英角ｺﾞｼｯｸUB" pitchFamily="50" charset="-128"/>
              </a:rPr>
              <a:t>代以上で昼食喫食が６割と突出し、</a:t>
            </a:r>
            <a:r>
              <a:rPr lang="en-US" altLang="ja-JP" sz="1050" dirty="0" smtClean="0">
                <a:solidFill>
                  <a:schemeClr val="tx1"/>
                </a:solidFill>
                <a:latin typeface="HGP創英角ｺﾞｼｯｸUB" pitchFamily="50" charset="-128"/>
                <a:ea typeface="HGP創英角ｺﾞｼｯｸUB" pitchFamily="50" charset="-128"/>
              </a:rPr>
              <a:t>20</a:t>
            </a:r>
            <a:r>
              <a:rPr lang="ja-JP" altLang="en-US" sz="1050" dirty="0" smtClean="0">
                <a:solidFill>
                  <a:schemeClr val="tx1"/>
                </a:solidFill>
                <a:latin typeface="HGP創英角ｺﾞｼｯｸUB" pitchFamily="50" charset="-128"/>
                <a:ea typeface="HGP創英角ｺﾞｼｯｸUB" pitchFamily="50" charset="-128"/>
              </a:rPr>
              <a:t>代の夕食が比較的高い。また、「スパゲティ」は、</a:t>
            </a:r>
            <a:r>
              <a:rPr lang="en-US" altLang="ja-JP" sz="1050" dirty="0" smtClean="0">
                <a:solidFill>
                  <a:schemeClr val="tx1"/>
                </a:solidFill>
                <a:latin typeface="HGP創英角ｺﾞｼｯｸUB" pitchFamily="50" charset="-128"/>
                <a:ea typeface="HGP創英角ｺﾞｼｯｸUB" pitchFamily="50" charset="-128"/>
              </a:rPr>
              <a:t>40</a:t>
            </a:r>
            <a:r>
              <a:rPr lang="ja-JP" altLang="en-US" sz="1050" dirty="0" smtClean="0">
                <a:solidFill>
                  <a:schemeClr val="tx1"/>
                </a:solidFill>
                <a:latin typeface="HGP創英角ｺﾞｼｯｸUB" pitchFamily="50" charset="-128"/>
                <a:ea typeface="HGP創英角ｺﾞｼｯｸUB" pitchFamily="50" charset="-128"/>
              </a:rPr>
              <a:t>代の昼食と</a:t>
            </a:r>
            <a:r>
              <a:rPr lang="en-US" altLang="ja-JP" sz="1050" dirty="0" smtClean="0">
                <a:solidFill>
                  <a:schemeClr val="tx1"/>
                </a:solidFill>
                <a:latin typeface="HGP創英角ｺﾞｼｯｸUB" pitchFamily="50" charset="-128"/>
                <a:ea typeface="HGP創英角ｺﾞｼｯｸUB" pitchFamily="50" charset="-128"/>
              </a:rPr>
              <a:t>20</a:t>
            </a:r>
            <a:r>
              <a:rPr lang="ja-JP" altLang="en-US" sz="1050" dirty="0" smtClean="0">
                <a:solidFill>
                  <a:schemeClr val="tx1"/>
                </a:solidFill>
                <a:latin typeface="HGP創英角ｺﾞｼｯｸUB" pitchFamily="50" charset="-128"/>
                <a:ea typeface="HGP創英角ｺﾞｼｯｸUB" pitchFamily="50" charset="-128"/>
              </a:rPr>
              <a:t>代の夕食で高まる傾向。</a:t>
            </a:r>
            <a:endParaRPr lang="en-US" altLang="ja-JP" sz="1050" dirty="0" smtClean="0">
              <a:solidFill>
                <a:schemeClr val="tx1"/>
              </a:solidFill>
              <a:latin typeface="HGP創英角ｺﾞｼｯｸUB" pitchFamily="50" charset="-128"/>
              <a:ea typeface="HGP創英角ｺﾞｼｯｸUB" pitchFamily="50" charset="-128"/>
            </a:endParaRPr>
          </a:p>
        </p:txBody>
      </p:sp>
      <p:graphicFrame>
        <p:nvGraphicFramePr>
          <p:cNvPr id="5" name="表 4"/>
          <p:cNvGraphicFramePr>
            <a:graphicFrameLocks noGrp="1"/>
          </p:cNvGraphicFramePr>
          <p:nvPr/>
        </p:nvGraphicFramePr>
        <p:xfrm>
          <a:off x="4427984" y="2411596"/>
          <a:ext cx="4572000" cy="1728192"/>
        </p:xfrm>
        <a:graphic>
          <a:graphicData uri="http://schemas.openxmlformats.org/drawingml/2006/table">
            <a:tbl>
              <a:tblPr firstRow="1" bandRow="1">
                <a:tableStyleId>{5C22544A-7EE6-4342-B048-85BDC9FD1C3A}</a:tableStyleId>
              </a:tblPr>
              <a:tblGrid>
                <a:gridCol w="914400"/>
                <a:gridCol w="914400"/>
                <a:gridCol w="914400"/>
                <a:gridCol w="914400"/>
                <a:gridCol w="914400"/>
              </a:tblGrid>
              <a:tr h="343350">
                <a:tc>
                  <a:txBody>
                    <a:bodyPr/>
                    <a:lstStyle/>
                    <a:p>
                      <a:pPr algn="ctr" fontAlgn="ctr"/>
                      <a:endParaRPr lang="ja-JP" altLang="en-US" sz="1100" b="0" i="0" u="none" strike="noStrike" dirty="0">
                        <a:solidFill>
                          <a:srgbClr val="000000"/>
                        </a:solidFill>
                        <a:latin typeface="ＭＳ Ｐゴシック"/>
                      </a:endParaRPr>
                    </a:p>
                  </a:txBody>
                  <a:tcPr marL="9525" marR="9525" marT="9525" marB="0" anchor="ctr"/>
                </a:tc>
                <a:tc>
                  <a:txBody>
                    <a:bodyPr/>
                    <a:lstStyle/>
                    <a:p>
                      <a:pPr algn="ctr" fontAlgn="ctr"/>
                      <a:r>
                        <a:rPr lang="ja-JP" altLang="en-US" sz="1100" u="none" strike="noStrike"/>
                        <a:t>うどん</a:t>
                      </a:r>
                      <a:endParaRPr lang="ja-JP" altLang="en-US" sz="1100" b="0" i="0" u="none" strike="noStrike">
                        <a:solidFill>
                          <a:srgbClr val="000000"/>
                        </a:solidFill>
                        <a:latin typeface="ＭＳ Ｐゴシック"/>
                      </a:endParaRPr>
                    </a:p>
                  </a:txBody>
                  <a:tcPr marL="9525" marR="9525" marT="9525" marB="0" anchor="ctr"/>
                </a:tc>
                <a:tc>
                  <a:txBody>
                    <a:bodyPr/>
                    <a:lstStyle/>
                    <a:p>
                      <a:pPr algn="ctr" fontAlgn="ctr"/>
                      <a:r>
                        <a:rPr lang="ja-JP" altLang="en-US" sz="1100" u="none" strike="noStrike"/>
                        <a:t>そば</a:t>
                      </a:r>
                      <a:endParaRPr lang="ja-JP" altLang="en-US" sz="1100" b="0" i="0" u="none" strike="noStrike">
                        <a:solidFill>
                          <a:srgbClr val="000000"/>
                        </a:solidFill>
                        <a:latin typeface="ＭＳ Ｐゴシック"/>
                      </a:endParaRPr>
                    </a:p>
                  </a:txBody>
                  <a:tcPr marL="9525" marR="9525" marT="9525" marB="0" anchor="ctr"/>
                </a:tc>
                <a:tc>
                  <a:txBody>
                    <a:bodyPr/>
                    <a:lstStyle/>
                    <a:p>
                      <a:pPr algn="ctr" fontAlgn="ctr"/>
                      <a:r>
                        <a:rPr lang="ja-JP" altLang="en-US" sz="1100" u="none" strike="noStrike"/>
                        <a:t>ラーメン</a:t>
                      </a:r>
                      <a:endParaRPr lang="ja-JP" altLang="en-US" sz="1100" b="0" i="0" u="none" strike="noStrike">
                        <a:solidFill>
                          <a:srgbClr val="000000"/>
                        </a:solidFill>
                        <a:latin typeface="ＭＳ Ｐゴシック"/>
                      </a:endParaRPr>
                    </a:p>
                  </a:txBody>
                  <a:tcPr marL="9525" marR="9525" marT="9525" marB="0" anchor="ctr"/>
                </a:tc>
                <a:tc>
                  <a:txBody>
                    <a:bodyPr/>
                    <a:lstStyle/>
                    <a:p>
                      <a:pPr algn="ctr" fontAlgn="ctr"/>
                      <a:r>
                        <a:rPr lang="ja-JP" altLang="en-US" sz="1100" u="none" strike="noStrike" dirty="0" smtClean="0"/>
                        <a:t>スパゲティ</a:t>
                      </a:r>
                      <a:endParaRPr lang="ja-JP" altLang="en-US" sz="1100" b="0" i="0" u="none" strike="noStrike" dirty="0">
                        <a:solidFill>
                          <a:srgbClr val="000000"/>
                        </a:solidFill>
                        <a:latin typeface="ＭＳ Ｐゴシック"/>
                      </a:endParaRPr>
                    </a:p>
                  </a:txBody>
                  <a:tcPr marL="9525" marR="9525" marT="9525" marB="0" anchor="ctr"/>
                </a:tc>
              </a:tr>
              <a:tr h="230807">
                <a:tc>
                  <a:txBody>
                    <a:bodyPr/>
                    <a:lstStyle/>
                    <a:p>
                      <a:pPr algn="ctr" fontAlgn="ctr"/>
                      <a:r>
                        <a:rPr lang="ja-JP" altLang="en-US" sz="1100" u="none" strike="noStrike"/>
                        <a:t>朝食</a:t>
                      </a:r>
                      <a:endParaRPr lang="ja-JP" altLang="en-US" sz="1100" b="0" i="0" u="none" strike="noStrike">
                        <a:solidFill>
                          <a:srgbClr val="000000"/>
                        </a:solidFill>
                        <a:latin typeface="ＭＳ Ｐゴシック"/>
                      </a:endParaRPr>
                    </a:p>
                  </a:txBody>
                  <a:tcPr marL="9525" marR="9525" marT="9525" marB="0" anchor="ctr"/>
                </a:tc>
                <a:tc>
                  <a:txBody>
                    <a:bodyPr/>
                    <a:lstStyle/>
                    <a:p>
                      <a:pPr algn="ctr" fontAlgn="ctr"/>
                      <a:r>
                        <a:rPr lang="en-US" altLang="ja-JP" sz="1100" u="none" strike="noStrike" dirty="0"/>
                        <a:t>8.0 </a:t>
                      </a:r>
                      <a:endParaRPr lang="en-US" altLang="ja-JP" sz="1100" b="0" i="0" u="none" strike="noStrike" dirty="0">
                        <a:solidFill>
                          <a:srgbClr val="000000"/>
                        </a:solidFill>
                        <a:latin typeface="ＭＳ Ｐゴシック"/>
                      </a:endParaRPr>
                    </a:p>
                  </a:txBody>
                  <a:tcPr marL="9525" marR="9525" marT="9525" marB="0" anchor="ctr"/>
                </a:tc>
                <a:tc>
                  <a:txBody>
                    <a:bodyPr/>
                    <a:lstStyle/>
                    <a:p>
                      <a:pPr algn="ctr" fontAlgn="ctr"/>
                      <a:r>
                        <a:rPr lang="en-US" altLang="ja-JP" sz="1100" u="none" strike="noStrike"/>
                        <a:t>2.1 </a:t>
                      </a:r>
                      <a:endParaRPr lang="en-US" altLang="ja-JP" sz="1100" b="0" i="0" u="none" strike="noStrike">
                        <a:solidFill>
                          <a:srgbClr val="000000"/>
                        </a:solidFill>
                        <a:latin typeface="ＭＳ Ｐゴシック"/>
                      </a:endParaRPr>
                    </a:p>
                  </a:txBody>
                  <a:tcPr marL="9525" marR="9525" marT="9525" marB="0" anchor="ctr"/>
                </a:tc>
                <a:tc>
                  <a:txBody>
                    <a:bodyPr/>
                    <a:lstStyle/>
                    <a:p>
                      <a:pPr algn="ctr" fontAlgn="ctr"/>
                      <a:r>
                        <a:rPr lang="en-US" altLang="ja-JP" sz="1100" u="none" strike="noStrike"/>
                        <a:t>0.6 </a:t>
                      </a:r>
                      <a:endParaRPr lang="en-US" altLang="ja-JP" sz="1100" b="0" i="0" u="none" strike="noStrike">
                        <a:solidFill>
                          <a:srgbClr val="000000"/>
                        </a:solidFill>
                        <a:latin typeface="ＭＳ Ｐゴシック"/>
                      </a:endParaRPr>
                    </a:p>
                  </a:txBody>
                  <a:tcPr marL="9525" marR="9525" marT="9525" marB="0" anchor="ctr"/>
                </a:tc>
                <a:tc>
                  <a:txBody>
                    <a:bodyPr/>
                    <a:lstStyle/>
                    <a:p>
                      <a:pPr algn="ctr" fontAlgn="ctr"/>
                      <a:r>
                        <a:rPr lang="en-US" altLang="ja-JP" sz="1100" u="none" strike="noStrike"/>
                        <a:t>2.1 </a:t>
                      </a:r>
                      <a:endParaRPr lang="en-US" altLang="ja-JP" sz="1100" b="0" i="0" u="none" strike="noStrike">
                        <a:solidFill>
                          <a:srgbClr val="000000"/>
                        </a:solidFill>
                        <a:latin typeface="ＭＳ Ｐゴシック"/>
                      </a:endParaRPr>
                    </a:p>
                  </a:txBody>
                  <a:tcPr marL="9525" marR="9525" marT="9525" marB="0" anchor="ctr"/>
                </a:tc>
              </a:tr>
              <a:tr h="230807">
                <a:tc>
                  <a:txBody>
                    <a:bodyPr/>
                    <a:lstStyle/>
                    <a:p>
                      <a:pPr algn="ctr" fontAlgn="ctr"/>
                      <a:r>
                        <a:rPr lang="ja-JP" altLang="en-US" sz="1100" u="none" strike="noStrike"/>
                        <a:t>昼食</a:t>
                      </a:r>
                      <a:endParaRPr lang="ja-JP" altLang="en-US" sz="1100" b="0" i="0" u="none" strike="noStrike">
                        <a:solidFill>
                          <a:srgbClr val="000000"/>
                        </a:solidFill>
                        <a:latin typeface="ＭＳ Ｐゴシック"/>
                      </a:endParaRPr>
                    </a:p>
                  </a:txBody>
                  <a:tcPr marL="9525" marR="9525" marT="9525" marB="0" anchor="ctr"/>
                </a:tc>
                <a:tc>
                  <a:txBody>
                    <a:bodyPr/>
                    <a:lstStyle/>
                    <a:p>
                      <a:pPr algn="ctr" fontAlgn="ctr"/>
                      <a:r>
                        <a:rPr lang="en-US" altLang="ja-JP" sz="1100" u="none" strike="noStrike"/>
                        <a:t>66.0 </a:t>
                      </a:r>
                      <a:endParaRPr lang="en-US" altLang="ja-JP" sz="1100" b="0" i="0" u="none" strike="noStrike">
                        <a:solidFill>
                          <a:srgbClr val="000000"/>
                        </a:solidFill>
                        <a:latin typeface="ＭＳ Ｐゴシック"/>
                      </a:endParaRPr>
                    </a:p>
                  </a:txBody>
                  <a:tcPr marL="9525" marR="9525" marT="9525" marB="0" anchor="ctr"/>
                </a:tc>
                <a:tc>
                  <a:txBody>
                    <a:bodyPr/>
                    <a:lstStyle/>
                    <a:p>
                      <a:pPr algn="ctr" fontAlgn="ctr"/>
                      <a:r>
                        <a:rPr lang="en-US" altLang="ja-JP" sz="1100" u="none" strike="noStrike" dirty="0"/>
                        <a:t>39.0 </a:t>
                      </a:r>
                      <a:endParaRPr lang="en-US" altLang="ja-JP" sz="1100" b="0" i="0" u="none" strike="noStrike" dirty="0">
                        <a:solidFill>
                          <a:srgbClr val="000000"/>
                        </a:solidFill>
                        <a:latin typeface="ＭＳ Ｐゴシック"/>
                      </a:endParaRPr>
                    </a:p>
                  </a:txBody>
                  <a:tcPr marL="9525" marR="9525" marT="9525" marB="0" anchor="ctr"/>
                </a:tc>
                <a:tc>
                  <a:txBody>
                    <a:bodyPr/>
                    <a:lstStyle/>
                    <a:p>
                      <a:pPr algn="ctr" fontAlgn="ctr"/>
                      <a:r>
                        <a:rPr lang="en-US" altLang="ja-JP" sz="1100" u="none" strike="noStrike"/>
                        <a:t>44.9 </a:t>
                      </a:r>
                      <a:endParaRPr lang="en-US" altLang="ja-JP" sz="1100" b="0" i="0" u="none" strike="noStrike">
                        <a:solidFill>
                          <a:srgbClr val="000000"/>
                        </a:solidFill>
                        <a:latin typeface="ＭＳ Ｐゴシック"/>
                      </a:endParaRPr>
                    </a:p>
                  </a:txBody>
                  <a:tcPr marL="9525" marR="9525" marT="9525" marB="0" anchor="ctr"/>
                </a:tc>
                <a:tc>
                  <a:txBody>
                    <a:bodyPr/>
                    <a:lstStyle/>
                    <a:p>
                      <a:pPr algn="ctr" fontAlgn="ctr"/>
                      <a:r>
                        <a:rPr lang="en-US" altLang="ja-JP" sz="1100" u="none" strike="noStrike"/>
                        <a:t>43.5 </a:t>
                      </a:r>
                      <a:endParaRPr lang="en-US" altLang="ja-JP" sz="1100" b="0" i="0" u="none" strike="noStrike">
                        <a:solidFill>
                          <a:srgbClr val="000000"/>
                        </a:solidFill>
                        <a:latin typeface="ＭＳ Ｐゴシック"/>
                      </a:endParaRPr>
                    </a:p>
                  </a:txBody>
                  <a:tcPr marL="9525" marR="9525" marT="9525" marB="0" anchor="ctr"/>
                </a:tc>
              </a:tr>
              <a:tr h="230807">
                <a:tc>
                  <a:txBody>
                    <a:bodyPr/>
                    <a:lstStyle/>
                    <a:p>
                      <a:pPr algn="ctr" fontAlgn="ctr"/>
                      <a:r>
                        <a:rPr lang="ja-JP" altLang="en-US" sz="1100" u="none" strike="noStrike"/>
                        <a:t>夕食</a:t>
                      </a:r>
                      <a:endParaRPr lang="ja-JP" altLang="en-US" sz="1100" b="0" i="0" u="none" strike="noStrike">
                        <a:solidFill>
                          <a:srgbClr val="000000"/>
                        </a:solidFill>
                        <a:latin typeface="ＭＳ Ｐゴシック"/>
                      </a:endParaRPr>
                    </a:p>
                  </a:txBody>
                  <a:tcPr marL="9525" marR="9525" marT="9525" marB="0" anchor="ctr"/>
                </a:tc>
                <a:tc>
                  <a:txBody>
                    <a:bodyPr/>
                    <a:lstStyle/>
                    <a:p>
                      <a:pPr algn="ctr" fontAlgn="ctr"/>
                      <a:r>
                        <a:rPr lang="en-US" altLang="ja-JP" sz="1100" u="none" strike="noStrike"/>
                        <a:t>43.0 </a:t>
                      </a:r>
                      <a:endParaRPr lang="en-US" altLang="ja-JP" sz="1100" b="0" i="0" u="none" strike="noStrike">
                        <a:solidFill>
                          <a:srgbClr val="000000"/>
                        </a:solidFill>
                        <a:latin typeface="ＭＳ Ｐゴシック"/>
                      </a:endParaRPr>
                    </a:p>
                  </a:txBody>
                  <a:tcPr marL="9525" marR="9525" marT="9525" marB="0" anchor="ctr"/>
                </a:tc>
                <a:tc>
                  <a:txBody>
                    <a:bodyPr/>
                    <a:lstStyle/>
                    <a:p>
                      <a:pPr algn="ctr" fontAlgn="ctr"/>
                      <a:r>
                        <a:rPr lang="en-US" altLang="ja-JP" sz="1100" u="none" strike="noStrike" dirty="0"/>
                        <a:t>15.5 </a:t>
                      </a:r>
                      <a:endParaRPr lang="en-US" altLang="ja-JP" sz="1100" b="0" i="0" u="none" strike="noStrike" dirty="0">
                        <a:solidFill>
                          <a:srgbClr val="000000"/>
                        </a:solidFill>
                        <a:latin typeface="ＭＳ Ｐゴシック"/>
                      </a:endParaRPr>
                    </a:p>
                  </a:txBody>
                  <a:tcPr marL="9525" marR="9525" marT="9525" marB="0" anchor="ctr"/>
                </a:tc>
                <a:tc>
                  <a:txBody>
                    <a:bodyPr/>
                    <a:lstStyle/>
                    <a:p>
                      <a:pPr algn="ctr" fontAlgn="ctr"/>
                      <a:r>
                        <a:rPr lang="en-US" altLang="ja-JP" sz="1100" u="none" strike="noStrike"/>
                        <a:t>20.2 </a:t>
                      </a:r>
                      <a:endParaRPr lang="en-US" altLang="ja-JP" sz="1100" b="0" i="0" u="none" strike="noStrike">
                        <a:solidFill>
                          <a:srgbClr val="000000"/>
                        </a:solidFill>
                        <a:latin typeface="ＭＳ Ｐゴシック"/>
                      </a:endParaRPr>
                    </a:p>
                  </a:txBody>
                  <a:tcPr marL="9525" marR="9525" marT="9525" marB="0" anchor="ctr"/>
                </a:tc>
                <a:tc>
                  <a:txBody>
                    <a:bodyPr/>
                    <a:lstStyle/>
                    <a:p>
                      <a:pPr algn="ctr" fontAlgn="ctr"/>
                      <a:r>
                        <a:rPr lang="en-US" altLang="ja-JP" sz="1100" u="none" strike="noStrike"/>
                        <a:t>22.0 </a:t>
                      </a:r>
                      <a:endParaRPr lang="en-US" altLang="ja-JP" sz="1100" b="0" i="0" u="none" strike="noStrike">
                        <a:solidFill>
                          <a:srgbClr val="000000"/>
                        </a:solidFill>
                        <a:latin typeface="ＭＳ Ｐゴシック"/>
                      </a:endParaRPr>
                    </a:p>
                  </a:txBody>
                  <a:tcPr marL="9525" marR="9525" marT="9525" marB="0" anchor="ctr"/>
                </a:tc>
              </a:tr>
              <a:tr h="230807">
                <a:tc>
                  <a:txBody>
                    <a:bodyPr/>
                    <a:lstStyle/>
                    <a:p>
                      <a:pPr algn="ctr" fontAlgn="ctr"/>
                      <a:r>
                        <a:rPr lang="ja-JP" altLang="en-US" sz="1100" u="none" strike="noStrike"/>
                        <a:t>夜食</a:t>
                      </a:r>
                      <a:endParaRPr lang="ja-JP" altLang="en-US" sz="1100" b="0" i="0" u="none" strike="noStrike">
                        <a:solidFill>
                          <a:srgbClr val="000000"/>
                        </a:solidFill>
                        <a:latin typeface="ＭＳ Ｐゴシック"/>
                      </a:endParaRPr>
                    </a:p>
                  </a:txBody>
                  <a:tcPr marL="9525" marR="9525" marT="9525" marB="0" anchor="ctr"/>
                </a:tc>
                <a:tc>
                  <a:txBody>
                    <a:bodyPr/>
                    <a:lstStyle/>
                    <a:p>
                      <a:pPr algn="ctr" fontAlgn="ctr"/>
                      <a:r>
                        <a:rPr lang="en-US" altLang="ja-JP" sz="1100" u="none" strike="noStrike"/>
                        <a:t>23.0 </a:t>
                      </a:r>
                      <a:endParaRPr lang="en-US" altLang="ja-JP" sz="1100" b="0" i="0" u="none" strike="noStrike">
                        <a:solidFill>
                          <a:srgbClr val="000000"/>
                        </a:solidFill>
                        <a:latin typeface="ＭＳ Ｐゴシック"/>
                      </a:endParaRPr>
                    </a:p>
                  </a:txBody>
                  <a:tcPr marL="9525" marR="9525" marT="9525" marB="0" anchor="ctr"/>
                </a:tc>
                <a:tc>
                  <a:txBody>
                    <a:bodyPr/>
                    <a:lstStyle/>
                    <a:p>
                      <a:pPr algn="ctr" fontAlgn="ctr"/>
                      <a:r>
                        <a:rPr lang="en-US" altLang="ja-JP" sz="1100" u="none" strike="noStrike" dirty="0"/>
                        <a:t>7.4 </a:t>
                      </a:r>
                      <a:endParaRPr lang="en-US" altLang="ja-JP" sz="1100" b="0" i="0" u="none" strike="noStrike" dirty="0">
                        <a:solidFill>
                          <a:srgbClr val="000000"/>
                        </a:solidFill>
                        <a:latin typeface="ＭＳ Ｐゴシック"/>
                      </a:endParaRPr>
                    </a:p>
                  </a:txBody>
                  <a:tcPr marL="9525" marR="9525" marT="9525" marB="0" anchor="ctr"/>
                </a:tc>
                <a:tc>
                  <a:txBody>
                    <a:bodyPr/>
                    <a:lstStyle/>
                    <a:p>
                      <a:pPr algn="ctr" fontAlgn="ctr"/>
                      <a:r>
                        <a:rPr lang="en-US" altLang="ja-JP" sz="1100" u="none" strike="noStrike"/>
                        <a:t>7.4 </a:t>
                      </a:r>
                      <a:endParaRPr lang="en-US" altLang="ja-JP" sz="1100" b="0" i="0" u="none" strike="noStrike">
                        <a:solidFill>
                          <a:srgbClr val="000000"/>
                        </a:solidFill>
                        <a:latin typeface="ＭＳ Ｐゴシック"/>
                      </a:endParaRPr>
                    </a:p>
                  </a:txBody>
                  <a:tcPr marL="9525" marR="9525" marT="9525" marB="0" anchor="ctr"/>
                </a:tc>
                <a:tc>
                  <a:txBody>
                    <a:bodyPr/>
                    <a:lstStyle/>
                    <a:p>
                      <a:pPr algn="ctr" fontAlgn="ctr"/>
                      <a:r>
                        <a:rPr lang="en-US" altLang="ja-JP" sz="1100" u="none" strike="noStrike"/>
                        <a:t>4.2 </a:t>
                      </a:r>
                      <a:endParaRPr lang="en-US" altLang="ja-JP" sz="1100" b="0" i="0" u="none" strike="noStrike">
                        <a:solidFill>
                          <a:srgbClr val="000000"/>
                        </a:solidFill>
                        <a:latin typeface="ＭＳ Ｐゴシック"/>
                      </a:endParaRPr>
                    </a:p>
                  </a:txBody>
                  <a:tcPr marL="9525" marR="9525" marT="9525" marB="0" anchor="ctr"/>
                </a:tc>
              </a:tr>
              <a:tr h="230807">
                <a:tc>
                  <a:txBody>
                    <a:bodyPr/>
                    <a:lstStyle/>
                    <a:p>
                      <a:pPr algn="ctr" fontAlgn="ctr"/>
                      <a:r>
                        <a:rPr lang="ja-JP" altLang="en-US" sz="1100" u="none" strike="noStrike"/>
                        <a:t>間食</a:t>
                      </a:r>
                      <a:endParaRPr lang="ja-JP" altLang="en-US" sz="1100" b="0" i="0" u="none" strike="noStrike">
                        <a:solidFill>
                          <a:srgbClr val="000000"/>
                        </a:solidFill>
                        <a:latin typeface="ＭＳ Ｐゴシック"/>
                      </a:endParaRPr>
                    </a:p>
                  </a:txBody>
                  <a:tcPr marL="9525" marR="9525" marT="9525" marB="0" anchor="ctr"/>
                </a:tc>
                <a:tc>
                  <a:txBody>
                    <a:bodyPr/>
                    <a:lstStyle/>
                    <a:p>
                      <a:pPr algn="ctr" fontAlgn="ctr"/>
                      <a:r>
                        <a:rPr lang="en-US" altLang="ja-JP" sz="1100" u="none" strike="noStrike"/>
                        <a:t>12.5 </a:t>
                      </a:r>
                      <a:endParaRPr lang="en-US" altLang="ja-JP" sz="1100" b="0" i="0" u="none" strike="noStrike">
                        <a:solidFill>
                          <a:srgbClr val="000000"/>
                        </a:solidFill>
                        <a:latin typeface="ＭＳ Ｐゴシック"/>
                      </a:endParaRPr>
                    </a:p>
                  </a:txBody>
                  <a:tcPr marL="9525" marR="9525" marT="9525" marB="0" anchor="ctr"/>
                </a:tc>
                <a:tc>
                  <a:txBody>
                    <a:bodyPr/>
                    <a:lstStyle/>
                    <a:p>
                      <a:pPr algn="ctr" fontAlgn="ctr"/>
                      <a:r>
                        <a:rPr lang="en-US" altLang="ja-JP" sz="1100" u="none" strike="noStrike"/>
                        <a:t>3.3 </a:t>
                      </a:r>
                      <a:endParaRPr lang="en-US" altLang="ja-JP" sz="1100" b="0" i="0" u="none" strike="noStrike">
                        <a:solidFill>
                          <a:srgbClr val="000000"/>
                        </a:solidFill>
                        <a:latin typeface="ＭＳ Ｐゴシック"/>
                      </a:endParaRPr>
                    </a:p>
                  </a:txBody>
                  <a:tcPr marL="9525" marR="9525" marT="9525" marB="0" anchor="ctr"/>
                </a:tc>
                <a:tc>
                  <a:txBody>
                    <a:bodyPr/>
                    <a:lstStyle/>
                    <a:p>
                      <a:pPr algn="ctr" fontAlgn="ctr"/>
                      <a:r>
                        <a:rPr lang="en-US" altLang="ja-JP" sz="1100" u="none" strike="noStrike" dirty="0"/>
                        <a:t>3.0 </a:t>
                      </a:r>
                      <a:endParaRPr lang="en-US" altLang="ja-JP" sz="1100" b="0" i="0" u="none" strike="noStrike" dirty="0">
                        <a:solidFill>
                          <a:srgbClr val="000000"/>
                        </a:solidFill>
                        <a:latin typeface="ＭＳ Ｐゴシック"/>
                      </a:endParaRPr>
                    </a:p>
                  </a:txBody>
                  <a:tcPr marL="9525" marR="9525" marT="9525" marB="0" anchor="ctr"/>
                </a:tc>
                <a:tc>
                  <a:txBody>
                    <a:bodyPr/>
                    <a:lstStyle/>
                    <a:p>
                      <a:pPr algn="ctr" fontAlgn="ctr"/>
                      <a:r>
                        <a:rPr lang="en-US" altLang="ja-JP" sz="1100" u="none" strike="noStrike"/>
                        <a:t>1.8 </a:t>
                      </a:r>
                      <a:endParaRPr lang="en-US" altLang="ja-JP" sz="1100" b="0" i="0" u="none" strike="noStrike">
                        <a:solidFill>
                          <a:srgbClr val="000000"/>
                        </a:solidFill>
                        <a:latin typeface="ＭＳ Ｐゴシック"/>
                      </a:endParaRPr>
                    </a:p>
                  </a:txBody>
                  <a:tcPr marL="9525" marR="9525" marT="9525" marB="0" anchor="ctr"/>
                </a:tc>
              </a:tr>
              <a:tr h="230807">
                <a:tc>
                  <a:txBody>
                    <a:bodyPr/>
                    <a:lstStyle/>
                    <a:p>
                      <a:pPr algn="ctr" fontAlgn="ctr"/>
                      <a:r>
                        <a:rPr lang="ja-JP" altLang="en-US" sz="1100" u="none" strike="noStrike"/>
                        <a:t>食べない</a:t>
                      </a:r>
                      <a:endParaRPr lang="ja-JP" altLang="en-US" sz="1100" b="0" i="0" u="none" strike="noStrike">
                        <a:solidFill>
                          <a:srgbClr val="000000"/>
                        </a:solidFill>
                        <a:latin typeface="ＭＳ Ｐゴシック"/>
                      </a:endParaRPr>
                    </a:p>
                  </a:txBody>
                  <a:tcPr marL="9525" marR="9525" marT="9525" marB="0" anchor="ctr"/>
                </a:tc>
                <a:tc>
                  <a:txBody>
                    <a:bodyPr/>
                    <a:lstStyle/>
                    <a:p>
                      <a:pPr algn="ctr" fontAlgn="ctr"/>
                      <a:r>
                        <a:rPr lang="en-US" altLang="ja-JP" sz="1100" u="none" strike="noStrike"/>
                        <a:t>2.0 </a:t>
                      </a:r>
                      <a:endParaRPr lang="en-US" altLang="ja-JP" sz="1100" b="0" i="0" u="none" strike="noStrike">
                        <a:solidFill>
                          <a:srgbClr val="000000"/>
                        </a:solidFill>
                        <a:latin typeface="ＭＳ Ｐゴシック"/>
                      </a:endParaRPr>
                    </a:p>
                  </a:txBody>
                  <a:tcPr marL="9525" marR="9525" marT="9525" marB="0" anchor="ctr"/>
                </a:tc>
                <a:tc>
                  <a:txBody>
                    <a:bodyPr/>
                    <a:lstStyle/>
                    <a:p>
                      <a:pPr algn="ctr" fontAlgn="ctr"/>
                      <a:r>
                        <a:rPr lang="en-US" altLang="ja-JP" sz="1100" u="none" strike="noStrike" dirty="0"/>
                        <a:t>46.4 </a:t>
                      </a:r>
                      <a:endParaRPr lang="en-US" altLang="ja-JP" sz="1100" b="0" i="0" u="none" strike="noStrike" dirty="0">
                        <a:solidFill>
                          <a:srgbClr val="000000"/>
                        </a:solidFill>
                        <a:latin typeface="ＭＳ Ｐゴシック"/>
                      </a:endParaRPr>
                    </a:p>
                  </a:txBody>
                  <a:tcPr marL="9525" marR="9525" marT="9525" marB="0" anchor="ctr"/>
                </a:tc>
                <a:tc>
                  <a:txBody>
                    <a:bodyPr/>
                    <a:lstStyle/>
                    <a:p>
                      <a:pPr algn="ctr" fontAlgn="ctr"/>
                      <a:r>
                        <a:rPr lang="en-US" altLang="ja-JP" sz="1100" u="none" strike="noStrike"/>
                        <a:t>39.9 </a:t>
                      </a:r>
                      <a:endParaRPr lang="en-US" altLang="ja-JP" sz="1100" b="0" i="0" u="none" strike="noStrike">
                        <a:solidFill>
                          <a:srgbClr val="000000"/>
                        </a:solidFill>
                        <a:latin typeface="ＭＳ Ｐゴシック"/>
                      </a:endParaRPr>
                    </a:p>
                  </a:txBody>
                  <a:tcPr marL="9525" marR="9525" marT="9525" marB="0" anchor="ctr"/>
                </a:tc>
                <a:tc>
                  <a:txBody>
                    <a:bodyPr/>
                    <a:lstStyle/>
                    <a:p>
                      <a:pPr algn="ctr" fontAlgn="ctr"/>
                      <a:r>
                        <a:rPr lang="en-US" altLang="ja-JP" sz="1100" u="none" strike="noStrike" dirty="0"/>
                        <a:t>41.1 </a:t>
                      </a:r>
                      <a:endParaRPr lang="en-US" altLang="ja-JP" sz="1100" b="0" i="0" u="none" strike="noStrike" dirty="0">
                        <a:solidFill>
                          <a:srgbClr val="000000"/>
                        </a:solidFill>
                        <a:latin typeface="ＭＳ Ｐゴシック"/>
                      </a:endParaRPr>
                    </a:p>
                  </a:txBody>
                  <a:tcPr marL="9525" marR="9525" marT="9525" marB="0" anchor="ctr"/>
                </a:tc>
              </a:tr>
            </a:tbl>
          </a:graphicData>
        </a:graphic>
      </p:graphicFrame>
      <p:graphicFrame>
        <p:nvGraphicFramePr>
          <p:cNvPr id="18" name="グラフ 17"/>
          <p:cNvGraphicFramePr/>
          <p:nvPr/>
        </p:nvGraphicFramePr>
        <p:xfrm>
          <a:off x="4553322" y="4211796"/>
          <a:ext cx="4590678" cy="2551559"/>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9" name="グラフ 18"/>
          <p:cNvGraphicFramePr/>
          <p:nvPr/>
        </p:nvGraphicFramePr>
        <p:xfrm>
          <a:off x="179512" y="2411597"/>
          <a:ext cx="4181475" cy="3744416"/>
        </p:xfrm>
        <a:graphic>
          <a:graphicData uri="http://schemas.openxmlformats.org/drawingml/2006/chart">
            <c:chart xmlns:c="http://schemas.openxmlformats.org/drawingml/2006/chart" xmlns:r="http://schemas.openxmlformats.org/officeDocument/2006/relationships" r:id="rId3"/>
          </a:graphicData>
        </a:graphic>
      </p:graphicFrame>
      <p:sp>
        <p:nvSpPr>
          <p:cNvPr id="20" name="テキスト ボックス 19"/>
          <p:cNvSpPr txBox="1"/>
          <p:nvPr/>
        </p:nvSpPr>
        <p:spPr>
          <a:xfrm>
            <a:off x="251520" y="2060848"/>
            <a:ext cx="4788024" cy="276999"/>
          </a:xfrm>
          <a:prstGeom prst="rect">
            <a:avLst/>
          </a:prstGeom>
          <a:noFill/>
        </p:spPr>
        <p:txBody>
          <a:bodyPr wrap="square" rtlCol="0">
            <a:spAutoFit/>
          </a:bodyPr>
          <a:lstStyle/>
          <a:p>
            <a:r>
              <a:rPr lang="ja-JP" altLang="en-US" sz="1200" dirty="0" smtClean="0">
                <a:latin typeface="HGP創英角ｺﾞｼｯｸUB" pitchFamily="50" charset="-128"/>
                <a:ea typeface="HGP創英角ｺﾞｼｯｸUB" pitchFamily="50" charset="-128"/>
              </a:rPr>
              <a:t>◆普段よく食べる冷凍</a:t>
            </a:r>
            <a:r>
              <a:rPr lang="ja-JP" altLang="en-US" sz="1200" dirty="0" err="1" smtClean="0">
                <a:latin typeface="HGP創英角ｺﾞｼｯｸUB" pitchFamily="50" charset="-128"/>
                <a:ea typeface="HGP創英角ｺﾞｼｯｸUB" pitchFamily="50" charset="-128"/>
              </a:rPr>
              <a:t>めんの</a:t>
            </a:r>
            <a:r>
              <a:rPr lang="ja-JP" altLang="en-US" sz="1200" dirty="0" smtClean="0">
                <a:latin typeface="HGP創英角ｺﾞｼｯｸUB" pitchFamily="50" charset="-128"/>
                <a:ea typeface="HGP創英角ｺﾞｼｯｸUB" pitchFamily="50" charset="-128"/>
              </a:rPr>
              <a:t>タイプ　［冷凍</a:t>
            </a:r>
            <a:r>
              <a:rPr lang="ja-JP" altLang="en-US" sz="1200" dirty="0" err="1" smtClean="0">
                <a:latin typeface="HGP創英角ｺﾞｼｯｸUB" pitchFamily="50" charset="-128"/>
                <a:ea typeface="HGP創英角ｺﾞｼｯｸUB" pitchFamily="50" charset="-128"/>
              </a:rPr>
              <a:t>めん喫</a:t>
            </a:r>
            <a:r>
              <a:rPr lang="ja-JP" altLang="en-US" sz="1200" dirty="0" smtClean="0">
                <a:latin typeface="HGP創英角ｺﾞｼｯｸUB" pitchFamily="50" charset="-128"/>
                <a:ea typeface="HGP創英角ｺﾞｼｯｸUB" pitchFamily="50" charset="-128"/>
              </a:rPr>
              <a:t>食者のみ］</a:t>
            </a:r>
            <a:endParaRPr lang="en-US" altLang="ja-JP" sz="1200" dirty="0" smtClean="0">
              <a:latin typeface="HGP創英角ｺﾞｼｯｸUB" pitchFamily="50" charset="-128"/>
              <a:ea typeface="HGP創英角ｺﾞｼｯｸUB" pitchFamily="50" charset="-128"/>
            </a:endParaRPr>
          </a:p>
        </p:txBody>
      </p:sp>
      <p:sp>
        <p:nvSpPr>
          <p:cNvPr id="21" name="正方形/長方形 20"/>
          <p:cNvSpPr/>
          <p:nvPr/>
        </p:nvSpPr>
        <p:spPr>
          <a:xfrm>
            <a:off x="539552" y="6156012"/>
            <a:ext cx="3312368" cy="507831"/>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ja-JP" altLang="en-US" sz="900" dirty="0" smtClean="0"/>
              <a:t>冷凍素材</a:t>
            </a:r>
            <a:r>
              <a:rPr lang="ja-JP" altLang="en-US" sz="900" dirty="0" err="1" smtClean="0"/>
              <a:t>めん</a:t>
            </a:r>
            <a:r>
              <a:rPr lang="en-US" altLang="ja-JP" sz="900" dirty="0" smtClean="0"/>
              <a:t>	</a:t>
            </a:r>
            <a:r>
              <a:rPr lang="ja-JP" altLang="en-US" sz="900" dirty="0" smtClean="0"/>
              <a:t>：めんだ</a:t>
            </a:r>
            <a:r>
              <a:rPr lang="ja-JP" altLang="en-US" sz="900" dirty="0" err="1" smtClean="0"/>
              <a:t>けの</a:t>
            </a:r>
            <a:r>
              <a:rPr lang="ja-JP" altLang="en-US" sz="900" dirty="0" smtClean="0"/>
              <a:t>冷凍の玉</a:t>
            </a:r>
            <a:r>
              <a:rPr lang="ja-JP" altLang="en-US" sz="900" dirty="0" err="1" smtClean="0"/>
              <a:t>めん</a:t>
            </a:r>
            <a:endParaRPr lang="en-US" altLang="ja-JP" sz="900" dirty="0" smtClean="0"/>
          </a:p>
          <a:p>
            <a:r>
              <a:rPr lang="ja-JP" altLang="en-US" sz="900" dirty="0" smtClean="0"/>
              <a:t>冷凍調理</a:t>
            </a:r>
            <a:r>
              <a:rPr lang="ja-JP" altLang="en-US" sz="900" dirty="0" err="1" smtClean="0"/>
              <a:t>めん</a:t>
            </a:r>
            <a:r>
              <a:rPr lang="en-US" altLang="ja-JP" sz="900" dirty="0" smtClean="0"/>
              <a:t>	</a:t>
            </a:r>
            <a:r>
              <a:rPr lang="ja-JP" altLang="en-US" sz="900" dirty="0" smtClean="0"/>
              <a:t>：味付け調理済みの冷凍</a:t>
            </a:r>
            <a:r>
              <a:rPr lang="ja-JP" altLang="en-US" sz="900" dirty="0" err="1" smtClean="0"/>
              <a:t>めん</a:t>
            </a:r>
            <a:endParaRPr lang="en-US" altLang="ja-JP" sz="900" dirty="0" smtClean="0"/>
          </a:p>
          <a:p>
            <a:r>
              <a:rPr lang="ja-JP" altLang="en-US" sz="900" dirty="0" smtClean="0"/>
              <a:t>冷凍セット</a:t>
            </a:r>
            <a:r>
              <a:rPr lang="ja-JP" altLang="en-US" sz="900" dirty="0" err="1" smtClean="0"/>
              <a:t>めん</a:t>
            </a:r>
            <a:r>
              <a:rPr lang="en-US" altLang="ja-JP" sz="900" dirty="0" smtClean="0"/>
              <a:t>	</a:t>
            </a:r>
            <a:r>
              <a:rPr lang="ja-JP" altLang="en-US" sz="900" dirty="0" smtClean="0"/>
              <a:t>：スープやかやくがセットされている冷凍</a:t>
            </a:r>
            <a:r>
              <a:rPr lang="ja-JP" altLang="en-US" sz="900" dirty="0" err="1" smtClean="0"/>
              <a:t>めん</a:t>
            </a:r>
            <a:endParaRPr lang="en-US" altLang="ja-JP" sz="900" dirty="0"/>
          </a:p>
        </p:txBody>
      </p:sp>
      <p:sp>
        <p:nvSpPr>
          <p:cNvPr id="22" name="正方形/長方形 21"/>
          <p:cNvSpPr/>
          <p:nvPr/>
        </p:nvSpPr>
        <p:spPr>
          <a:xfrm>
            <a:off x="7740352" y="1835532"/>
            <a:ext cx="1249060" cy="246221"/>
          </a:xfrm>
          <a:prstGeom prst="rect">
            <a:avLst/>
          </a:prstGeom>
        </p:spPr>
        <p:txBody>
          <a:bodyPr wrap="none">
            <a:spAutoFit/>
          </a:bodyPr>
          <a:lstStyle/>
          <a:p>
            <a:r>
              <a:rPr lang="ja-JP" altLang="en-US" sz="1000" dirty="0" smtClean="0">
                <a:latin typeface="HGP創英角ｺﾞｼｯｸUB" pitchFamily="50" charset="-128"/>
                <a:ea typeface="HGP創英角ｺﾞｼｯｸUB" pitchFamily="50" charset="-128"/>
              </a:rPr>
              <a:t>単位：％　（</a:t>
            </a:r>
            <a:r>
              <a:rPr lang="en-US" altLang="ja-JP" sz="1000" dirty="0" smtClean="0">
                <a:latin typeface="HGP創英角ｺﾞｼｯｸUB" pitchFamily="50" charset="-128"/>
                <a:ea typeface="HGP創英角ｺﾞｼｯｸUB" pitchFamily="50" charset="-128"/>
              </a:rPr>
              <a:t>N=336</a:t>
            </a:r>
            <a:r>
              <a:rPr lang="ja-JP" altLang="en-US" sz="1000" dirty="0" smtClean="0">
                <a:latin typeface="HGP創英角ｺﾞｼｯｸUB" pitchFamily="50" charset="-128"/>
                <a:ea typeface="HGP創英角ｺﾞｼｯｸUB" pitchFamily="50" charset="-128"/>
              </a:rPr>
              <a:t>）</a:t>
            </a:r>
            <a:endParaRPr lang="ja-JP" altLang="en-US" sz="1000" dirty="0">
              <a:latin typeface="HGP創英角ｺﾞｼｯｸUB" pitchFamily="50" charset="-128"/>
              <a:ea typeface="HGP創英角ｺﾞｼｯｸUB" pitchFamily="50" charset="-128"/>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0" y="0"/>
            <a:ext cx="9144000" cy="57148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smtClean="0">
                <a:solidFill>
                  <a:schemeClr val="bg1"/>
                </a:solidFill>
                <a:latin typeface="HGP創英角ｺﾞｼｯｸUB" pitchFamily="50" charset="-128"/>
                <a:ea typeface="HGP創英角ｺﾞｼｯｸUB" pitchFamily="50" charset="-128"/>
              </a:rPr>
              <a:t>冷凍</a:t>
            </a:r>
            <a:r>
              <a:rPr lang="ja-JP" altLang="en-US" sz="2400" dirty="0" err="1" smtClean="0">
                <a:solidFill>
                  <a:schemeClr val="bg1"/>
                </a:solidFill>
                <a:latin typeface="HGP創英角ｺﾞｼｯｸUB" pitchFamily="50" charset="-128"/>
                <a:ea typeface="HGP創英角ｺﾞｼｯｸUB" pitchFamily="50" charset="-128"/>
              </a:rPr>
              <a:t>めんの</a:t>
            </a:r>
            <a:r>
              <a:rPr lang="ja-JP" altLang="en-US" sz="2400" dirty="0" smtClean="0">
                <a:solidFill>
                  <a:schemeClr val="bg1"/>
                </a:solidFill>
                <a:latin typeface="HGP創英角ｺﾞｼｯｸUB" pitchFamily="50" charset="-128"/>
                <a:ea typeface="HGP創英角ｺﾞｼｯｸUB" pitchFamily="50" charset="-128"/>
              </a:rPr>
              <a:t>カテゴリー別喫食シーン　</a:t>
            </a:r>
            <a:r>
              <a:rPr lang="en-US" altLang="ja-JP" sz="2400" dirty="0" smtClean="0">
                <a:solidFill>
                  <a:schemeClr val="bg1"/>
                </a:solidFill>
                <a:latin typeface="HGP創英角ｺﾞｼｯｸUB" pitchFamily="50" charset="-128"/>
                <a:ea typeface="HGP創英角ｺﾞｼｯｸUB" pitchFamily="50" charset="-128"/>
              </a:rPr>
              <a:t>【</a:t>
            </a:r>
            <a:r>
              <a:rPr lang="ja-JP" altLang="en-US" sz="2400" dirty="0" smtClean="0">
                <a:solidFill>
                  <a:schemeClr val="bg1"/>
                </a:solidFill>
                <a:latin typeface="HGP創英角ｺﾞｼｯｸUB" pitchFamily="50" charset="-128"/>
                <a:ea typeface="HGP創英角ｺﾞｼｯｸUB" pitchFamily="50" charset="-128"/>
              </a:rPr>
              <a:t>冷凍</a:t>
            </a:r>
            <a:r>
              <a:rPr lang="ja-JP" altLang="en-US" sz="2400" dirty="0" err="1" smtClean="0">
                <a:solidFill>
                  <a:schemeClr val="bg1"/>
                </a:solidFill>
                <a:latin typeface="HGP創英角ｺﾞｼｯｸUB" pitchFamily="50" charset="-128"/>
                <a:ea typeface="HGP創英角ｺﾞｼｯｸUB" pitchFamily="50" charset="-128"/>
              </a:rPr>
              <a:t>めん喫</a:t>
            </a:r>
            <a:r>
              <a:rPr lang="ja-JP" altLang="en-US" sz="2400" dirty="0" smtClean="0">
                <a:solidFill>
                  <a:schemeClr val="bg1"/>
                </a:solidFill>
                <a:latin typeface="HGP創英角ｺﾞｼｯｸUB" pitchFamily="50" charset="-128"/>
                <a:ea typeface="HGP創英角ｺﾞｼｯｸUB" pitchFamily="50" charset="-128"/>
              </a:rPr>
              <a:t>食者のみ</a:t>
            </a:r>
            <a:r>
              <a:rPr lang="en-US" altLang="ja-JP" sz="2400" dirty="0" smtClean="0">
                <a:solidFill>
                  <a:schemeClr val="bg1"/>
                </a:solidFill>
                <a:latin typeface="HGP創英角ｺﾞｼｯｸUB" pitchFamily="50" charset="-128"/>
                <a:ea typeface="HGP創英角ｺﾞｼｯｸUB" pitchFamily="50" charset="-128"/>
              </a:rPr>
              <a:t>】</a:t>
            </a:r>
            <a:endParaRPr lang="ja-JP" altLang="en-US" sz="2400" dirty="0" smtClean="0">
              <a:solidFill>
                <a:schemeClr val="bg1"/>
              </a:solidFill>
              <a:latin typeface="HGP創英角ｺﾞｼｯｸUB" pitchFamily="50" charset="-128"/>
              <a:ea typeface="HGP創英角ｺﾞｼｯｸUB" pitchFamily="50" charset="-128"/>
            </a:endParaRPr>
          </a:p>
        </p:txBody>
      </p:sp>
      <p:sp>
        <p:nvSpPr>
          <p:cNvPr id="8" name="テキスト ボックス 7"/>
          <p:cNvSpPr txBox="1"/>
          <p:nvPr/>
        </p:nvSpPr>
        <p:spPr>
          <a:xfrm>
            <a:off x="251520" y="764704"/>
            <a:ext cx="5780750" cy="276999"/>
          </a:xfrm>
          <a:prstGeom prst="rect">
            <a:avLst/>
          </a:prstGeom>
          <a:noFill/>
        </p:spPr>
        <p:txBody>
          <a:bodyPr wrap="none" rtlCol="0">
            <a:spAutoFit/>
          </a:bodyPr>
          <a:lstStyle/>
          <a:p>
            <a:r>
              <a:rPr lang="ja-JP" altLang="en-US" sz="1200" dirty="0" smtClean="0">
                <a:latin typeface="HGP創英角ｺﾞｼｯｸUB" pitchFamily="50" charset="-128"/>
                <a:ea typeface="HGP創英角ｺﾞｼｯｸUB" pitchFamily="50" charset="-128"/>
              </a:rPr>
              <a:t>地域別・性別・年代別　よく食べる冷凍</a:t>
            </a:r>
            <a:r>
              <a:rPr lang="ja-JP" altLang="en-US" sz="1200" dirty="0" err="1" smtClean="0">
                <a:latin typeface="HGP創英角ｺﾞｼｯｸUB" pitchFamily="50" charset="-128"/>
                <a:ea typeface="HGP創英角ｺﾞｼｯｸUB" pitchFamily="50" charset="-128"/>
              </a:rPr>
              <a:t>めんの喫</a:t>
            </a:r>
            <a:r>
              <a:rPr lang="ja-JP" altLang="en-US" sz="1200" dirty="0" smtClean="0">
                <a:latin typeface="HGP創英角ｺﾞｼｯｸUB" pitchFamily="50" charset="-128"/>
                <a:ea typeface="HGP創英角ｺﾞｼｯｸUB" pitchFamily="50" charset="-128"/>
              </a:rPr>
              <a:t>食シーン　［冷凍</a:t>
            </a:r>
            <a:r>
              <a:rPr lang="ja-JP" altLang="en-US" sz="1200" dirty="0" err="1" smtClean="0">
                <a:latin typeface="HGP創英角ｺﾞｼｯｸUB" pitchFamily="50" charset="-128"/>
                <a:ea typeface="HGP創英角ｺﾞｼｯｸUB" pitchFamily="50" charset="-128"/>
              </a:rPr>
              <a:t>めん喫</a:t>
            </a:r>
            <a:r>
              <a:rPr lang="ja-JP" altLang="en-US" sz="1200" dirty="0" smtClean="0">
                <a:latin typeface="HGP創英角ｺﾞｼｯｸUB" pitchFamily="50" charset="-128"/>
                <a:ea typeface="HGP創英角ｺﾞｼｯｸUB" pitchFamily="50" charset="-128"/>
              </a:rPr>
              <a:t>食者のみ（ＭＡ）］</a:t>
            </a:r>
            <a:endParaRPr lang="en-US" altLang="ja-JP" sz="1200" dirty="0" smtClean="0">
              <a:latin typeface="HGP創英角ｺﾞｼｯｸUB" pitchFamily="50" charset="-128"/>
              <a:ea typeface="HGP創英角ｺﾞｼｯｸUB" pitchFamily="50" charset="-128"/>
            </a:endParaRPr>
          </a:p>
        </p:txBody>
      </p:sp>
      <p:sp>
        <p:nvSpPr>
          <p:cNvPr id="9" name="テキスト ボックス 8"/>
          <p:cNvSpPr txBox="1"/>
          <p:nvPr/>
        </p:nvSpPr>
        <p:spPr>
          <a:xfrm>
            <a:off x="4643438" y="1340768"/>
            <a:ext cx="559769" cy="253916"/>
          </a:xfrm>
          <a:prstGeom prst="rect">
            <a:avLst/>
          </a:prstGeom>
          <a:noFill/>
        </p:spPr>
        <p:txBody>
          <a:bodyPr wrap="none" rtlCol="0">
            <a:spAutoFit/>
          </a:bodyPr>
          <a:lstStyle/>
          <a:p>
            <a:r>
              <a:rPr kumimoji="1" lang="ja-JP" altLang="en-US" sz="1050" dirty="0" smtClean="0">
                <a:latin typeface="HGP創英角ｺﾞｼｯｸUB" pitchFamily="50" charset="-128"/>
                <a:ea typeface="HGP創英角ｺﾞｼｯｸUB" pitchFamily="50" charset="-128"/>
              </a:rPr>
              <a:t>●</a:t>
            </a:r>
            <a:r>
              <a:rPr lang="ja-JP" altLang="en-US" sz="1050" dirty="0" smtClean="0">
                <a:latin typeface="HGP創英角ｺﾞｼｯｸUB" pitchFamily="50" charset="-128"/>
                <a:ea typeface="HGP創英角ｺﾞｼｯｸUB" pitchFamily="50" charset="-128"/>
              </a:rPr>
              <a:t>そば</a:t>
            </a:r>
          </a:p>
        </p:txBody>
      </p:sp>
      <p:sp>
        <p:nvSpPr>
          <p:cNvPr id="10" name="テキスト ボックス 9"/>
          <p:cNvSpPr txBox="1"/>
          <p:nvPr/>
        </p:nvSpPr>
        <p:spPr>
          <a:xfrm>
            <a:off x="323528" y="4077072"/>
            <a:ext cx="766557" cy="253916"/>
          </a:xfrm>
          <a:prstGeom prst="rect">
            <a:avLst/>
          </a:prstGeom>
          <a:noFill/>
        </p:spPr>
        <p:txBody>
          <a:bodyPr wrap="none" rtlCol="0">
            <a:spAutoFit/>
          </a:bodyPr>
          <a:lstStyle/>
          <a:p>
            <a:r>
              <a:rPr kumimoji="1" lang="ja-JP" altLang="en-US" sz="1050" dirty="0" smtClean="0">
                <a:latin typeface="HGP創英角ｺﾞｼｯｸUB" pitchFamily="50" charset="-128"/>
                <a:ea typeface="HGP創英角ｺﾞｼｯｸUB" pitchFamily="50" charset="-128"/>
              </a:rPr>
              <a:t>●</a:t>
            </a:r>
            <a:r>
              <a:rPr lang="ja-JP" altLang="en-US" sz="1050" dirty="0" smtClean="0">
                <a:latin typeface="HGP創英角ｺﾞｼｯｸUB" pitchFamily="50" charset="-128"/>
                <a:ea typeface="HGP創英角ｺﾞｼｯｸUB" pitchFamily="50" charset="-128"/>
              </a:rPr>
              <a:t>ラーメン</a:t>
            </a:r>
          </a:p>
        </p:txBody>
      </p:sp>
      <p:sp>
        <p:nvSpPr>
          <p:cNvPr id="11" name="テキスト ボックス 10"/>
          <p:cNvSpPr txBox="1"/>
          <p:nvPr/>
        </p:nvSpPr>
        <p:spPr>
          <a:xfrm>
            <a:off x="4643438" y="4077072"/>
            <a:ext cx="878767" cy="253916"/>
          </a:xfrm>
          <a:prstGeom prst="rect">
            <a:avLst/>
          </a:prstGeom>
          <a:noFill/>
        </p:spPr>
        <p:txBody>
          <a:bodyPr wrap="none" rtlCol="0">
            <a:spAutoFit/>
          </a:bodyPr>
          <a:lstStyle/>
          <a:p>
            <a:r>
              <a:rPr kumimoji="1" lang="ja-JP" altLang="en-US" sz="1050" dirty="0" smtClean="0">
                <a:latin typeface="HGP創英角ｺﾞｼｯｸUB" pitchFamily="50" charset="-128"/>
                <a:ea typeface="HGP創英角ｺﾞｼｯｸUB" pitchFamily="50" charset="-128"/>
              </a:rPr>
              <a:t>●</a:t>
            </a:r>
            <a:r>
              <a:rPr lang="ja-JP" altLang="en-US" sz="1050" dirty="0" smtClean="0">
                <a:latin typeface="HGP創英角ｺﾞｼｯｸUB" pitchFamily="50" charset="-128"/>
                <a:ea typeface="HGP創英角ｺﾞｼｯｸUB" pitchFamily="50" charset="-128"/>
              </a:rPr>
              <a:t>スパゲティ</a:t>
            </a:r>
          </a:p>
        </p:txBody>
      </p:sp>
      <p:sp>
        <p:nvSpPr>
          <p:cNvPr id="12" name="テキスト ボックス 11"/>
          <p:cNvSpPr txBox="1"/>
          <p:nvPr/>
        </p:nvSpPr>
        <p:spPr>
          <a:xfrm>
            <a:off x="323528" y="1317720"/>
            <a:ext cx="652743" cy="253916"/>
          </a:xfrm>
          <a:prstGeom prst="rect">
            <a:avLst/>
          </a:prstGeom>
          <a:noFill/>
        </p:spPr>
        <p:txBody>
          <a:bodyPr wrap="none" rtlCol="0">
            <a:spAutoFit/>
          </a:bodyPr>
          <a:lstStyle/>
          <a:p>
            <a:r>
              <a:rPr lang="ja-JP" altLang="en-US" sz="1050" dirty="0" smtClean="0">
                <a:latin typeface="HGP創英角ｺﾞｼｯｸUB" pitchFamily="50" charset="-128"/>
                <a:ea typeface="HGP創英角ｺﾞｼｯｸUB" pitchFamily="50" charset="-128"/>
              </a:rPr>
              <a:t>●うどん</a:t>
            </a:r>
          </a:p>
        </p:txBody>
      </p:sp>
      <p:graphicFrame>
        <p:nvGraphicFramePr>
          <p:cNvPr id="18" name="グラフ 17"/>
          <p:cNvGraphicFramePr/>
          <p:nvPr/>
        </p:nvGraphicFramePr>
        <p:xfrm>
          <a:off x="395536" y="1556792"/>
          <a:ext cx="4104456" cy="2549184"/>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9" name="グラフ 18"/>
          <p:cNvGraphicFramePr/>
          <p:nvPr/>
        </p:nvGraphicFramePr>
        <p:xfrm>
          <a:off x="4716016" y="1556792"/>
          <a:ext cx="4104456" cy="2549184"/>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0" name="グラフ 19"/>
          <p:cNvGraphicFramePr/>
          <p:nvPr/>
        </p:nvGraphicFramePr>
        <p:xfrm>
          <a:off x="395536" y="4308816"/>
          <a:ext cx="4104456" cy="2549184"/>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21" name="グラフ 20"/>
          <p:cNvGraphicFramePr/>
          <p:nvPr/>
        </p:nvGraphicFramePr>
        <p:xfrm>
          <a:off x="4788024" y="4308816"/>
          <a:ext cx="4104456" cy="2549184"/>
        </p:xfrm>
        <a:graphic>
          <a:graphicData uri="http://schemas.openxmlformats.org/drawingml/2006/chart">
            <c:chart xmlns:c="http://schemas.openxmlformats.org/drawingml/2006/chart" xmlns:r="http://schemas.openxmlformats.org/officeDocument/2006/relationships" r:id="rId5"/>
          </a:graphicData>
        </a:graphic>
      </p:graphicFrame>
      <p:sp>
        <p:nvSpPr>
          <p:cNvPr id="22" name="正方形/長方形 21"/>
          <p:cNvSpPr/>
          <p:nvPr/>
        </p:nvSpPr>
        <p:spPr>
          <a:xfrm>
            <a:off x="7596336" y="620688"/>
            <a:ext cx="1249060" cy="246221"/>
          </a:xfrm>
          <a:prstGeom prst="rect">
            <a:avLst/>
          </a:prstGeom>
        </p:spPr>
        <p:txBody>
          <a:bodyPr wrap="none">
            <a:spAutoFit/>
          </a:bodyPr>
          <a:lstStyle/>
          <a:p>
            <a:r>
              <a:rPr lang="ja-JP" altLang="en-US" sz="1000" dirty="0" smtClean="0">
                <a:latin typeface="HGP創英角ｺﾞｼｯｸUB" pitchFamily="50" charset="-128"/>
                <a:ea typeface="HGP創英角ｺﾞｼｯｸUB" pitchFamily="50" charset="-128"/>
              </a:rPr>
              <a:t>単位：％　（</a:t>
            </a:r>
            <a:r>
              <a:rPr lang="en-US" altLang="ja-JP" sz="1000" dirty="0" smtClean="0">
                <a:latin typeface="HGP創英角ｺﾞｼｯｸUB" pitchFamily="50" charset="-128"/>
                <a:ea typeface="HGP創英角ｺﾞｼｯｸUB" pitchFamily="50" charset="-128"/>
              </a:rPr>
              <a:t>N=336</a:t>
            </a:r>
            <a:r>
              <a:rPr lang="ja-JP" altLang="en-US" sz="1000" dirty="0" smtClean="0">
                <a:latin typeface="HGP創英角ｺﾞｼｯｸUB" pitchFamily="50" charset="-128"/>
                <a:ea typeface="HGP創英角ｺﾞｼｯｸUB" pitchFamily="50" charset="-128"/>
              </a:rPr>
              <a:t>）</a:t>
            </a:r>
            <a:endParaRPr lang="ja-JP" altLang="en-US" sz="1000" dirty="0">
              <a:latin typeface="HGP創英角ｺﾞｼｯｸUB" pitchFamily="50" charset="-128"/>
              <a:ea typeface="HGP創英角ｺﾞｼｯｸUB" pitchFamily="50" charset="-128"/>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0" y="0"/>
            <a:ext cx="9144000" cy="57148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smtClean="0">
                <a:solidFill>
                  <a:schemeClr val="bg1"/>
                </a:solidFill>
                <a:latin typeface="HGP創英角ｺﾞｼｯｸUB" pitchFamily="50" charset="-128"/>
                <a:ea typeface="HGP創英角ｺﾞｼｯｸUB" pitchFamily="50" charset="-128"/>
              </a:rPr>
              <a:t>調理時に添加する具材　</a:t>
            </a:r>
            <a:r>
              <a:rPr lang="en-US" altLang="ja-JP" sz="2400" dirty="0" smtClean="0">
                <a:solidFill>
                  <a:schemeClr val="bg1"/>
                </a:solidFill>
                <a:latin typeface="HGP創英角ｺﾞｼｯｸUB" pitchFamily="50" charset="-128"/>
                <a:ea typeface="HGP創英角ｺﾞｼｯｸUB" pitchFamily="50" charset="-128"/>
              </a:rPr>
              <a:t>【</a:t>
            </a:r>
            <a:r>
              <a:rPr lang="ja-JP" altLang="en-US" sz="2400" dirty="0" smtClean="0">
                <a:solidFill>
                  <a:schemeClr val="bg1"/>
                </a:solidFill>
                <a:latin typeface="HGP創英角ｺﾞｼｯｸUB" pitchFamily="50" charset="-128"/>
                <a:ea typeface="HGP創英角ｺﾞｼｯｸUB" pitchFamily="50" charset="-128"/>
              </a:rPr>
              <a:t>冷凍</a:t>
            </a:r>
            <a:r>
              <a:rPr lang="ja-JP" altLang="en-US" sz="2400" dirty="0" err="1" smtClean="0">
                <a:solidFill>
                  <a:schemeClr val="bg1"/>
                </a:solidFill>
                <a:latin typeface="HGP創英角ｺﾞｼｯｸUB" pitchFamily="50" charset="-128"/>
                <a:ea typeface="HGP創英角ｺﾞｼｯｸUB" pitchFamily="50" charset="-128"/>
              </a:rPr>
              <a:t>めん喫</a:t>
            </a:r>
            <a:r>
              <a:rPr lang="ja-JP" altLang="en-US" sz="2400" dirty="0" smtClean="0">
                <a:solidFill>
                  <a:schemeClr val="bg1"/>
                </a:solidFill>
                <a:latin typeface="HGP創英角ｺﾞｼｯｸUB" pitchFamily="50" charset="-128"/>
                <a:ea typeface="HGP創英角ｺﾞｼｯｸUB" pitchFamily="50" charset="-128"/>
              </a:rPr>
              <a:t>食者のみ</a:t>
            </a:r>
            <a:r>
              <a:rPr lang="en-US" altLang="ja-JP" sz="2400" dirty="0" smtClean="0">
                <a:solidFill>
                  <a:schemeClr val="bg1"/>
                </a:solidFill>
                <a:latin typeface="HGP創英角ｺﾞｼｯｸUB" pitchFamily="50" charset="-128"/>
                <a:ea typeface="HGP創英角ｺﾞｼｯｸUB" pitchFamily="50" charset="-128"/>
              </a:rPr>
              <a:t>】</a:t>
            </a:r>
            <a:endParaRPr lang="ja-JP" altLang="en-US" sz="2400" dirty="0" smtClean="0">
              <a:solidFill>
                <a:schemeClr val="bg1"/>
              </a:solidFill>
              <a:latin typeface="HGP創英角ｺﾞｼｯｸUB" pitchFamily="50" charset="-128"/>
              <a:ea typeface="HGP創英角ｺﾞｼｯｸUB" pitchFamily="50" charset="-128"/>
            </a:endParaRPr>
          </a:p>
        </p:txBody>
      </p:sp>
      <p:sp>
        <p:nvSpPr>
          <p:cNvPr id="3" name="テキスト ボックス 2"/>
          <p:cNvSpPr txBox="1"/>
          <p:nvPr/>
        </p:nvSpPr>
        <p:spPr>
          <a:xfrm>
            <a:off x="142844" y="1785926"/>
            <a:ext cx="5123518" cy="276999"/>
          </a:xfrm>
          <a:prstGeom prst="rect">
            <a:avLst/>
          </a:prstGeom>
          <a:noFill/>
        </p:spPr>
        <p:txBody>
          <a:bodyPr wrap="none" rtlCol="0">
            <a:spAutoFit/>
          </a:bodyPr>
          <a:lstStyle/>
          <a:p>
            <a:r>
              <a:rPr lang="ja-JP" altLang="en-US" sz="1200" dirty="0" smtClean="0">
                <a:latin typeface="HGP創英角ｺﾞｼｯｸUB" pitchFamily="50" charset="-128"/>
                <a:ea typeface="HGP創英角ｺﾞｼｯｸUB" pitchFamily="50" charset="-128"/>
              </a:rPr>
              <a:t>◆調理する際、冷凍</a:t>
            </a:r>
            <a:r>
              <a:rPr lang="ja-JP" altLang="en-US" sz="1200" dirty="0" err="1" smtClean="0">
                <a:latin typeface="HGP創英角ｺﾞｼｯｸUB" pitchFamily="50" charset="-128"/>
                <a:ea typeface="HGP創英角ｺﾞｼｯｸUB" pitchFamily="50" charset="-128"/>
              </a:rPr>
              <a:t>めんに</a:t>
            </a:r>
            <a:r>
              <a:rPr lang="ja-JP" altLang="en-US" sz="1200" dirty="0" smtClean="0">
                <a:latin typeface="HGP創英角ｺﾞｼｯｸUB" pitchFamily="50" charset="-128"/>
                <a:ea typeface="HGP創英角ｺﾞｼｯｸUB" pitchFamily="50" charset="-128"/>
              </a:rPr>
              <a:t>加える普段の具材 　［冷凍</a:t>
            </a:r>
            <a:r>
              <a:rPr lang="ja-JP" altLang="en-US" sz="1200" dirty="0" err="1" smtClean="0">
                <a:latin typeface="HGP創英角ｺﾞｼｯｸUB" pitchFamily="50" charset="-128"/>
                <a:ea typeface="HGP創英角ｺﾞｼｯｸUB" pitchFamily="50" charset="-128"/>
              </a:rPr>
              <a:t>めん喫</a:t>
            </a:r>
            <a:r>
              <a:rPr lang="ja-JP" altLang="en-US" sz="1200" dirty="0" smtClean="0">
                <a:latin typeface="HGP創英角ｺﾞｼｯｸUB" pitchFamily="50" charset="-128"/>
                <a:ea typeface="HGP創英角ｺﾞｼｯｸUB" pitchFamily="50" charset="-128"/>
              </a:rPr>
              <a:t>食者のみ（ＭＡ）］</a:t>
            </a:r>
            <a:endParaRPr lang="en-US" altLang="ja-JP" sz="1200" dirty="0" smtClean="0">
              <a:latin typeface="HGP創英角ｺﾞｼｯｸUB" pitchFamily="50" charset="-128"/>
              <a:ea typeface="HGP創英角ｺﾞｼｯｸUB" pitchFamily="50" charset="-128"/>
            </a:endParaRPr>
          </a:p>
        </p:txBody>
      </p:sp>
      <p:sp>
        <p:nvSpPr>
          <p:cNvPr id="4" name="正方形/長方形 3"/>
          <p:cNvSpPr/>
          <p:nvPr/>
        </p:nvSpPr>
        <p:spPr>
          <a:xfrm>
            <a:off x="142844" y="857232"/>
            <a:ext cx="8786874" cy="857256"/>
          </a:xfrm>
          <a:prstGeom prst="rect">
            <a:avLst/>
          </a:prstGeom>
          <a:solidFill>
            <a:srgbClr val="FFFF99"/>
          </a:solid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dirty="0" smtClean="0">
                <a:solidFill>
                  <a:schemeClr val="tx2"/>
                </a:solidFill>
                <a:latin typeface="HGP創英角ｺﾞｼｯｸUB" pitchFamily="50" charset="-128"/>
                <a:ea typeface="HGP創英角ｺﾞｼｯｸUB" pitchFamily="50" charset="-128"/>
              </a:rPr>
              <a:t>冷凍</a:t>
            </a:r>
            <a:r>
              <a:rPr lang="ja-JP" altLang="en-US" sz="1400" dirty="0" err="1" smtClean="0">
                <a:solidFill>
                  <a:schemeClr val="tx2"/>
                </a:solidFill>
                <a:latin typeface="HGP創英角ｺﾞｼｯｸUB" pitchFamily="50" charset="-128"/>
                <a:ea typeface="HGP創英角ｺﾞｼｯｸUB" pitchFamily="50" charset="-128"/>
              </a:rPr>
              <a:t>めんに</a:t>
            </a:r>
            <a:r>
              <a:rPr lang="ja-JP" altLang="en-US" sz="1400" dirty="0" smtClean="0">
                <a:solidFill>
                  <a:schemeClr val="tx2"/>
                </a:solidFill>
                <a:latin typeface="HGP創英角ｺﾞｼｯｸUB" pitchFamily="50" charset="-128"/>
                <a:ea typeface="HGP創英角ｺﾞｼｯｸUB" pitchFamily="50" charset="-128"/>
              </a:rPr>
              <a:t>加える具材は、やくみ、卵、野菜類が多い。</a:t>
            </a:r>
            <a:endParaRPr lang="en-US" altLang="ja-JP" sz="1400" dirty="0" smtClean="0">
              <a:solidFill>
                <a:schemeClr val="tx1"/>
              </a:solidFill>
              <a:latin typeface="HGP創英角ｺﾞｼｯｸUB" pitchFamily="50" charset="-128"/>
              <a:ea typeface="HGP創英角ｺﾞｼｯｸUB" pitchFamily="50" charset="-128"/>
            </a:endParaRPr>
          </a:p>
          <a:p>
            <a:r>
              <a:rPr lang="ja-JP" altLang="en-US" sz="1050" dirty="0" smtClean="0">
                <a:solidFill>
                  <a:schemeClr val="tx1"/>
                </a:solidFill>
                <a:latin typeface="HGP創英角ｺﾞｼｯｸUB" pitchFamily="50" charset="-128"/>
                <a:ea typeface="HGP創英角ｺﾞｼｯｸUB" pitchFamily="50" charset="-128"/>
              </a:rPr>
              <a:t>普段の調理で冷凍</a:t>
            </a:r>
            <a:r>
              <a:rPr lang="ja-JP" altLang="en-US" sz="1050" dirty="0" err="1" smtClean="0">
                <a:solidFill>
                  <a:schemeClr val="tx1"/>
                </a:solidFill>
                <a:latin typeface="HGP創英角ｺﾞｼｯｸUB" pitchFamily="50" charset="-128"/>
                <a:ea typeface="HGP創英角ｺﾞｼｯｸUB" pitchFamily="50" charset="-128"/>
              </a:rPr>
              <a:t>めんに</a:t>
            </a:r>
            <a:r>
              <a:rPr lang="ja-JP" altLang="en-US" sz="1050" dirty="0" smtClean="0">
                <a:solidFill>
                  <a:schemeClr val="tx1"/>
                </a:solidFill>
                <a:latin typeface="HGP創英角ｺﾞｼｯｸUB" pitchFamily="50" charset="-128"/>
                <a:ea typeface="HGP創英角ｺﾞｼｯｸUB" pitchFamily="50" charset="-128"/>
              </a:rPr>
              <a:t>加える具材の多いのは、やくみ、卵、野菜類、肉類、海藻類がベスト５。「うどん」「そば」ではやくみが最も多く、「ラーメン」「スパゲティ」では、野菜類が最も多い。</a:t>
            </a:r>
            <a:endParaRPr lang="en-US" altLang="ja-JP" sz="1050" dirty="0" smtClean="0">
              <a:solidFill>
                <a:schemeClr val="tx1"/>
              </a:solidFill>
              <a:latin typeface="HGP創英角ｺﾞｼｯｸUB" pitchFamily="50" charset="-128"/>
              <a:ea typeface="HGP創英角ｺﾞｼｯｸUB" pitchFamily="50" charset="-128"/>
            </a:endParaRPr>
          </a:p>
        </p:txBody>
      </p:sp>
      <p:graphicFrame>
        <p:nvGraphicFramePr>
          <p:cNvPr id="12" name="表 11"/>
          <p:cNvGraphicFramePr>
            <a:graphicFrameLocks noGrp="1"/>
          </p:cNvGraphicFramePr>
          <p:nvPr/>
        </p:nvGraphicFramePr>
        <p:xfrm>
          <a:off x="1547664" y="2132856"/>
          <a:ext cx="6072335" cy="1645920"/>
        </p:xfrm>
        <a:graphic>
          <a:graphicData uri="http://schemas.openxmlformats.org/drawingml/2006/table">
            <a:tbl>
              <a:tblPr firstRow="1" bandRow="1">
                <a:tableStyleId>{5C22544A-7EE6-4342-B048-85BDC9FD1C3A}</a:tableStyleId>
              </a:tblPr>
              <a:tblGrid>
                <a:gridCol w="1214467"/>
                <a:gridCol w="1214467"/>
                <a:gridCol w="1214467"/>
                <a:gridCol w="1214467"/>
                <a:gridCol w="1214467"/>
              </a:tblGrid>
              <a:tr h="168019">
                <a:tc>
                  <a:txBody>
                    <a:bodyPr/>
                    <a:lstStyle/>
                    <a:p>
                      <a:pPr algn="ctr" fontAlgn="ctr"/>
                      <a:endParaRPr lang="ja-JP" altLang="en-US" sz="1200" b="0" i="0" u="none" strike="noStrike" dirty="0">
                        <a:solidFill>
                          <a:srgbClr val="000000"/>
                        </a:solidFill>
                        <a:latin typeface="ＭＳ Ｐゴシック"/>
                      </a:endParaRPr>
                    </a:p>
                  </a:txBody>
                  <a:tcPr marL="0" marR="0" marT="0" marB="0" anchor="ctr"/>
                </a:tc>
                <a:tc>
                  <a:txBody>
                    <a:bodyPr/>
                    <a:lstStyle/>
                    <a:p>
                      <a:pPr algn="ctr" fontAlgn="ctr"/>
                      <a:r>
                        <a:rPr lang="ja-JP" altLang="en-US" sz="1200" u="none" strike="noStrike"/>
                        <a:t>うどん</a:t>
                      </a:r>
                      <a:endParaRPr lang="ja-JP" altLang="en-US" sz="1200" b="0" i="0" u="none" strike="noStrike">
                        <a:solidFill>
                          <a:srgbClr val="000000"/>
                        </a:solidFill>
                        <a:latin typeface="ＭＳ Ｐゴシック"/>
                      </a:endParaRPr>
                    </a:p>
                  </a:txBody>
                  <a:tcPr marL="0" marR="0" marT="0" marB="0" anchor="ctr"/>
                </a:tc>
                <a:tc>
                  <a:txBody>
                    <a:bodyPr/>
                    <a:lstStyle/>
                    <a:p>
                      <a:pPr algn="ctr" fontAlgn="ctr"/>
                      <a:r>
                        <a:rPr lang="ja-JP" altLang="en-US" sz="1200" u="none" strike="noStrike"/>
                        <a:t>そば</a:t>
                      </a:r>
                      <a:endParaRPr lang="ja-JP" altLang="en-US" sz="1200" b="0" i="0" u="none" strike="noStrike">
                        <a:solidFill>
                          <a:srgbClr val="000000"/>
                        </a:solidFill>
                        <a:latin typeface="ＭＳ Ｐゴシック"/>
                      </a:endParaRPr>
                    </a:p>
                  </a:txBody>
                  <a:tcPr marL="0" marR="0" marT="0" marB="0" anchor="ctr"/>
                </a:tc>
                <a:tc>
                  <a:txBody>
                    <a:bodyPr/>
                    <a:lstStyle/>
                    <a:p>
                      <a:pPr algn="ctr" fontAlgn="ctr"/>
                      <a:r>
                        <a:rPr lang="ja-JP" altLang="en-US" sz="1200" u="none" strike="noStrike"/>
                        <a:t>ラーメン</a:t>
                      </a:r>
                      <a:endParaRPr lang="ja-JP" altLang="en-US" sz="1200" b="0" i="0" u="none" strike="noStrike">
                        <a:solidFill>
                          <a:srgbClr val="000000"/>
                        </a:solidFill>
                        <a:latin typeface="ＭＳ Ｐゴシック"/>
                      </a:endParaRPr>
                    </a:p>
                  </a:txBody>
                  <a:tcPr marL="0" marR="0" marT="0" marB="0" anchor="ctr"/>
                </a:tc>
                <a:tc>
                  <a:txBody>
                    <a:bodyPr/>
                    <a:lstStyle/>
                    <a:p>
                      <a:pPr algn="ctr" fontAlgn="ctr"/>
                      <a:r>
                        <a:rPr lang="ja-JP" altLang="en-US" sz="1200" u="none" strike="noStrike" dirty="0" smtClean="0"/>
                        <a:t>スパゲティ</a:t>
                      </a:r>
                      <a:endParaRPr lang="ja-JP" altLang="en-US" sz="1200" b="0" i="0" u="none" strike="noStrike" dirty="0">
                        <a:solidFill>
                          <a:srgbClr val="000000"/>
                        </a:solidFill>
                        <a:latin typeface="ＭＳ Ｐゴシック"/>
                      </a:endParaRPr>
                    </a:p>
                  </a:txBody>
                  <a:tcPr marL="0" marR="0" marT="0" marB="0" anchor="ctr"/>
                </a:tc>
              </a:tr>
              <a:tr h="168019">
                <a:tc>
                  <a:txBody>
                    <a:bodyPr/>
                    <a:lstStyle/>
                    <a:p>
                      <a:pPr algn="ctr" fontAlgn="ctr"/>
                      <a:r>
                        <a:rPr lang="ja-JP" altLang="en-US" sz="1200" u="none" strike="noStrike" dirty="0"/>
                        <a:t>肉類</a:t>
                      </a:r>
                      <a:endParaRPr lang="ja-JP" altLang="en-US" sz="1200" b="0" i="0" u="none" strike="noStrike" dirty="0">
                        <a:solidFill>
                          <a:srgbClr val="000000"/>
                        </a:solidFill>
                        <a:latin typeface="ＭＳ Ｐゴシック"/>
                      </a:endParaRPr>
                    </a:p>
                  </a:txBody>
                  <a:tcPr marL="0" marR="0" marT="0" marB="0" anchor="ctr"/>
                </a:tc>
                <a:tc>
                  <a:txBody>
                    <a:bodyPr/>
                    <a:lstStyle/>
                    <a:p>
                      <a:pPr algn="ctr" fontAlgn="ctr"/>
                      <a:r>
                        <a:rPr lang="en-US" altLang="ja-JP" sz="1200" u="none" strike="noStrike" dirty="0"/>
                        <a:t>38.9 </a:t>
                      </a:r>
                      <a:endParaRPr lang="en-US" altLang="ja-JP" sz="1200" b="0" i="0" u="none" strike="noStrike" dirty="0">
                        <a:solidFill>
                          <a:srgbClr val="000000"/>
                        </a:solidFill>
                        <a:latin typeface="ＭＳ Ｐゴシック"/>
                      </a:endParaRPr>
                    </a:p>
                  </a:txBody>
                  <a:tcPr marL="0" marR="0" marT="0" marB="0" anchor="ctr"/>
                </a:tc>
                <a:tc>
                  <a:txBody>
                    <a:bodyPr/>
                    <a:lstStyle/>
                    <a:p>
                      <a:pPr algn="ctr" fontAlgn="ctr"/>
                      <a:r>
                        <a:rPr lang="en-US" altLang="ja-JP" sz="1200" u="none" strike="noStrike"/>
                        <a:t>21.1 </a:t>
                      </a:r>
                      <a:endParaRPr lang="en-US" altLang="ja-JP" sz="1200" b="0" i="0" u="none" strike="noStrike">
                        <a:solidFill>
                          <a:srgbClr val="000000"/>
                        </a:solidFill>
                        <a:latin typeface="ＭＳ Ｐゴシック"/>
                      </a:endParaRPr>
                    </a:p>
                  </a:txBody>
                  <a:tcPr marL="0" marR="0" marT="0" marB="0" anchor="ctr"/>
                </a:tc>
                <a:tc>
                  <a:txBody>
                    <a:bodyPr/>
                    <a:lstStyle/>
                    <a:p>
                      <a:pPr algn="ctr" fontAlgn="ctr"/>
                      <a:r>
                        <a:rPr lang="en-US" altLang="ja-JP" sz="1200" u="none" strike="noStrike"/>
                        <a:t>41.1 </a:t>
                      </a:r>
                      <a:endParaRPr lang="en-US" altLang="ja-JP" sz="1200" b="0" i="0" u="none" strike="noStrike">
                        <a:solidFill>
                          <a:srgbClr val="000000"/>
                        </a:solidFill>
                        <a:latin typeface="ＭＳ Ｐゴシック"/>
                      </a:endParaRPr>
                    </a:p>
                  </a:txBody>
                  <a:tcPr marL="0" marR="0" marT="0" marB="0" anchor="ctr"/>
                </a:tc>
                <a:tc>
                  <a:txBody>
                    <a:bodyPr/>
                    <a:lstStyle/>
                    <a:p>
                      <a:pPr algn="ctr" fontAlgn="ctr"/>
                      <a:r>
                        <a:rPr lang="en-US" altLang="ja-JP" sz="1200" u="none" strike="noStrike"/>
                        <a:t>32.3 </a:t>
                      </a:r>
                      <a:endParaRPr lang="en-US" altLang="ja-JP" sz="1200" b="0" i="0" u="none" strike="noStrike">
                        <a:solidFill>
                          <a:srgbClr val="000000"/>
                        </a:solidFill>
                        <a:latin typeface="ＭＳ Ｐゴシック"/>
                      </a:endParaRPr>
                    </a:p>
                  </a:txBody>
                  <a:tcPr marL="0" marR="0" marT="0" marB="0" anchor="ctr"/>
                </a:tc>
              </a:tr>
              <a:tr h="168019">
                <a:tc>
                  <a:txBody>
                    <a:bodyPr/>
                    <a:lstStyle/>
                    <a:p>
                      <a:pPr algn="ctr" fontAlgn="ctr"/>
                      <a:r>
                        <a:rPr lang="ja-JP" altLang="en-US" sz="1200" u="none" strike="noStrike"/>
                        <a:t>魚介類</a:t>
                      </a:r>
                      <a:endParaRPr lang="ja-JP" altLang="en-US" sz="1200" b="0" i="0" u="none" strike="noStrike">
                        <a:solidFill>
                          <a:srgbClr val="000000"/>
                        </a:solidFill>
                        <a:latin typeface="ＭＳ Ｐゴシック"/>
                      </a:endParaRPr>
                    </a:p>
                  </a:txBody>
                  <a:tcPr marL="0" marR="0" marT="0" marB="0" anchor="ctr"/>
                </a:tc>
                <a:tc>
                  <a:txBody>
                    <a:bodyPr/>
                    <a:lstStyle/>
                    <a:p>
                      <a:pPr algn="ctr" fontAlgn="ctr"/>
                      <a:r>
                        <a:rPr lang="en-US" altLang="ja-JP" sz="1200" u="none" strike="noStrike" dirty="0"/>
                        <a:t>8.0 </a:t>
                      </a:r>
                      <a:endParaRPr lang="en-US" altLang="ja-JP" sz="1200" b="0" i="0" u="none" strike="noStrike" dirty="0">
                        <a:solidFill>
                          <a:srgbClr val="000000"/>
                        </a:solidFill>
                        <a:latin typeface="ＭＳ Ｐゴシック"/>
                      </a:endParaRPr>
                    </a:p>
                  </a:txBody>
                  <a:tcPr marL="0" marR="0" marT="0" marB="0" anchor="ctr"/>
                </a:tc>
                <a:tc>
                  <a:txBody>
                    <a:bodyPr/>
                    <a:lstStyle/>
                    <a:p>
                      <a:pPr algn="ctr" fontAlgn="ctr"/>
                      <a:r>
                        <a:rPr lang="en-US" altLang="ja-JP" sz="1200" u="none" strike="noStrike"/>
                        <a:t>7.8 </a:t>
                      </a:r>
                      <a:endParaRPr lang="en-US" altLang="ja-JP" sz="1200" b="0" i="0" u="none" strike="noStrike">
                        <a:solidFill>
                          <a:srgbClr val="000000"/>
                        </a:solidFill>
                        <a:latin typeface="ＭＳ Ｐゴシック"/>
                      </a:endParaRPr>
                    </a:p>
                  </a:txBody>
                  <a:tcPr marL="0" marR="0" marT="0" marB="0" anchor="ctr"/>
                </a:tc>
                <a:tc>
                  <a:txBody>
                    <a:bodyPr/>
                    <a:lstStyle/>
                    <a:p>
                      <a:pPr algn="ctr" fontAlgn="ctr"/>
                      <a:r>
                        <a:rPr lang="en-US" altLang="ja-JP" sz="1200" u="none" strike="noStrike"/>
                        <a:t>3.5 </a:t>
                      </a:r>
                      <a:endParaRPr lang="en-US" altLang="ja-JP" sz="1200" b="0" i="0" u="none" strike="noStrike">
                        <a:solidFill>
                          <a:srgbClr val="000000"/>
                        </a:solidFill>
                        <a:latin typeface="ＭＳ Ｐゴシック"/>
                      </a:endParaRPr>
                    </a:p>
                  </a:txBody>
                  <a:tcPr marL="0" marR="0" marT="0" marB="0" anchor="ctr"/>
                </a:tc>
                <a:tc>
                  <a:txBody>
                    <a:bodyPr/>
                    <a:lstStyle/>
                    <a:p>
                      <a:pPr algn="ctr" fontAlgn="ctr"/>
                      <a:r>
                        <a:rPr lang="en-US" altLang="ja-JP" sz="1200" u="none" strike="noStrike"/>
                        <a:t>23.2 </a:t>
                      </a:r>
                      <a:endParaRPr lang="en-US" altLang="ja-JP" sz="1200" b="0" i="0" u="none" strike="noStrike">
                        <a:solidFill>
                          <a:srgbClr val="000000"/>
                        </a:solidFill>
                        <a:latin typeface="ＭＳ Ｐゴシック"/>
                      </a:endParaRPr>
                    </a:p>
                  </a:txBody>
                  <a:tcPr marL="0" marR="0" marT="0" marB="0" anchor="ctr"/>
                </a:tc>
              </a:tr>
              <a:tr h="168019">
                <a:tc>
                  <a:txBody>
                    <a:bodyPr/>
                    <a:lstStyle/>
                    <a:p>
                      <a:pPr algn="ctr" fontAlgn="ctr"/>
                      <a:r>
                        <a:rPr lang="ja-JP" altLang="en-US" sz="1200" u="none" strike="noStrike"/>
                        <a:t>野菜類</a:t>
                      </a:r>
                      <a:endParaRPr lang="ja-JP" altLang="en-US" sz="1200" b="0" i="0" u="none" strike="noStrike">
                        <a:solidFill>
                          <a:srgbClr val="000000"/>
                        </a:solidFill>
                        <a:latin typeface="ＭＳ Ｐゴシック"/>
                      </a:endParaRPr>
                    </a:p>
                  </a:txBody>
                  <a:tcPr marL="0" marR="0" marT="0" marB="0" anchor="ctr"/>
                </a:tc>
                <a:tc>
                  <a:txBody>
                    <a:bodyPr/>
                    <a:lstStyle/>
                    <a:p>
                      <a:pPr algn="ctr" fontAlgn="ctr"/>
                      <a:r>
                        <a:rPr lang="en-US" altLang="ja-JP" sz="1200" u="none" strike="noStrike" dirty="0"/>
                        <a:t>54.1 </a:t>
                      </a:r>
                      <a:endParaRPr lang="en-US" altLang="ja-JP" sz="1200" b="0" i="0" u="none" strike="noStrike" dirty="0">
                        <a:solidFill>
                          <a:srgbClr val="000000"/>
                        </a:solidFill>
                        <a:latin typeface="ＭＳ Ｐゴシック"/>
                      </a:endParaRPr>
                    </a:p>
                  </a:txBody>
                  <a:tcPr marL="0" marR="0" marT="0" marB="0" anchor="ctr"/>
                </a:tc>
                <a:tc>
                  <a:txBody>
                    <a:bodyPr/>
                    <a:lstStyle/>
                    <a:p>
                      <a:pPr algn="ctr" fontAlgn="ctr"/>
                      <a:r>
                        <a:rPr lang="en-US" altLang="ja-JP" sz="1200" u="none" strike="noStrike"/>
                        <a:t>37.2 </a:t>
                      </a:r>
                      <a:endParaRPr lang="en-US" altLang="ja-JP" sz="1200" b="0" i="0" u="none" strike="noStrike">
                        <a:solidFill>
                          <a:srgbClr val="000000"/>
                        </a:solidFill>
                        <a:latin typeface="ＭＳ Ｐゴシック"/>
                      </a:endParaRPr>
                    </a:p>
                  </a:txBody>
                  <a:tcPr marL="0" marR="0" marT="0" marB="0" anchor="ctr"/>
                </a:tc>
                <a:tc>
                  <a:txBody>
                    <a:bodyPr/>
                    <a:lstStyle/>
                    <a:p>
                      <a:pPr algn="ctr" fontAlgn="ctr"/>
                      <a:r>
                        <a:rPr lang="en-US" altLang="ja-JP" sz="1200" u="none" strike="noStrike"/>
                        <a:t>61.4 </a:t>
                      </a:r>
                      <a:endParaRPr lang="en-US" altLang="ja-JP" sz="1200" b="0" i="0" u="none" strike="noStrike">
                        <a:solidFill>
                          <a:srgbClr val="000000"/>
                        </a:solidFill>
                        <a:latin typeface="ＭＳ Ｐゴシック"/>
                      </a:endParaRPr>
                    </a:p>
                  </a:txBody>
                  <a:tcPr marL="0" marR="0" marT="0" marB="0" anchor="ctr"/>
                </a:tc>
                <a:tc>
                  <a:txBody>
                    <a:bodyPr/>
                    <a:lstStyle/>
                    <a:p>
                      <a:pPr algn="ctr" fontAlgn="ctr"/>
                      <a:r>
                        <a:rPr lang="en-US" altLang="ja-JP" sz="1200" u="none" strike="noStrike"/>
                        <a:t>40.9 </a:t>
                      </a:r>
                      <a:endParaRPr lang="en-US" altLang="ja-JP" sz="1200" b="0" i="0" u="none" strike="noStrike">
                        <a:solidFill>
                          <a:srgbClr val="000000"/>
                        </a:solidFill>
                        <a:latin typeface="ＭＳ Ｐゴシック"/>
                      </a:endParaRPr>
                    </a:p>
                  </a:txBody>
                  <a:tcPr marL="0" marR="0" marT="0" marB="0" anchor="ctr"/>
                </a:tc>
              </a:tr>
              <a:tr h="168019">
                <a:tc>
                  <a:txBody>
                    <a:bodyPr/>
                    <a:lstStyle/>
                    <a:p>
                      <a:pPr algn="ctr" fontAlgn="ctr"/>
                      <a:r>
                        <a:rPr lang="ja-JP" altLang="en-US" sz="1200" u="none" strike="noStrike"/>
                        <a:t>卵</a:t>
                      </a:r>
                      <a:endParaRPr lang="ja-JP" altLang="en-US" sz="1200" b="0" i="0" u="none" strike="noStrike">
                        <a:solidFill>
                          <a:srgbClr val="000000"/>
                        </a:solidFill>
                        <a:latin typeface="ＭＳ Ｐゴシック"/>
                      </a:endParaRPr>
                    </a:p>
                  </a:txBody>
                  <a:tcPr marL="0" marR="0" marT="0" marB="0" anchor="ctr"/>
                </a:tc>
                <a:tc>
                  <a:txBody>
                    <a:bodyPr/>
                    <a:lstStyle/>
                    <a:p>
                      <a:pPr algn="ctr" fontAlgn="ctr"/>
                      <a:r>
                        <a:rPr lang="en-US" altLang="ja-JP" sz="1200" u="none" strike="noStrike" dirty="0"/>
                        <a:t>64.3 </a:t>
                      </a:r>
                      <a:endParaRPr lang="en-US" altLang="ja-JP" sz="1200" b="0" i="0" u="none" strike="noStrike" dirty="0">
                        <a:solidFill>
                          <a:srgbClr val="000000"/>
                        </a:solidFill>
                        <a:latin typeface="ＭＳ Ｐゴシック"/>
                      </a:endParaRPr>
                    </a:p>
                  </a:txBody>
                  <a:tcPr marL="0" marR="0" marT="0" marB="0" anchor="ctr"/>
                </a:tc>
                <a:tc>
                  <a:txBody>
                    <a:bodyPr/>
                    <a:lstStyle/>
                    <a:p>
                      <a:pPr algn="ctr" fontAlgn="ctr"/>
                      <a:r>
                        <a:rPr lang="en-US" altLang="ja-JP" sz="1200" u="none" strike="noStrike"/>
                        <a:t>37.8 </a:t>
                      </a:r>
                      <a:endParaRPr lang="en-US" altLang="ja-JP" sz="1200" b="0" i="0" u="none" strike="noStrike">
                        <a:solidFill>
                          <a:srgbClr val="000000"/>
                        </a:solidFill>
                        <a:latin typeface="ＭＳ Ｐゴシック"/>
                      </a:endParaRPr>
                    </a:p>
                  </a:txBody>
                  <a:tcPr marL="0" marR="0" marT="0" marB="0" anchor="ctr"/>
                </a:tc>
                <a:tc>
                  <a:txBody>
                    <a:bodyPr/>
                    <a:lstStyle/>
                    <a:p>
                      <a:pPr algn="ctr" fontAlgn="ctr"/>
                      <a:r>
                        <a:rPr lang="en-US" altLang="ja-JP" sz="1200" u="none" strike="noStrike"/>
                        <a:t>49.5 </a:t>
                      </a:r>
                      <a:endParaRPr lang="en-US" altLang="ja-JP" sz="1200" b="0" i="0" u="none" strike="noStrike">
                        <a:solidFill>
                          <a:srgbClr val="000000"/>
                        </a:solidFill>
                        <a:latin typeface="ＭＳ Ｐゴシック"/>
                      </a:endParaRPr>
                    </a:p>
                  </a:txBody>
                  <a:tcPr marL="0" marR="0" marT="0" marB="0" anchor="ctr"/>
                </a:tc>
                <a:tc>
                  <a:txBody>
                    <a:bodyPr/>
                    <a:lstStyle/>
                    <a:p>
                      <a:pPr algn="ctr" fontAlgn="ctr"/>
                      <a:r>
                        <a:rPr lang="en-US" altLang="ja-JP" sz="1200" u="none" strike="noStrike"/>
                        <a:t>13.1 </a:t>
                      </a:r>
                      <a:endParaRPr lang="en-US" altLang="ja-JP" sz="1200" b="0" i="0" u="none" strike="noStrike">
                        <a:solidFill>
                          <a:srgbClr val="000000"/>
                        </a:solidFill>
                        <a:latin typeface="ＭＳ Ｐゴシック"/>
                      </a:endParaRPr>
                    </a:p>
                  </a:txBody>
                  <a:tcPr marL="0" marR="0" marT="0" marB="0" anchor="ctr"/>
                </a:tc>
              </a:tr>
              <a:tr h="168019">
                <a:tc>
                  <a:txBody>
                    <a:bodyPr/>
                    <a:lstStyle/>
                    <a:p>
                      <a:pPr algn="ctr" fontAlgn="ctr"/>
                      <a:r>
                        <a:rPr lang="ja-JP" altLang="en-US" sz="1200" u="none" strike="noStrike"/>
                        <a:t>やくみ</a:t>
                      </a:r>
                      <a:endParaRPr lang="ja-JP" altLang="en-US" sz="1200" b="0" i="0" u="none" strike="noStrike">
                        <a:solidFill>
                          <a:srgbClr val="000000"/>
                        </a:solidFill>
                        <a:latin typeface="ＭＳ Ｐゴシック"/>
                      </a:endParaRPr>
                    </a:p>
                  </a:txBody>
                  <a:tcPr marL="0" marR="0" marT="0" marB="0" anchor="ctr"/>
                </a:tc>
                <a:tc>
                  <a:txBody>
                    <a:bodyPr/>
                    <a:lstStyle/>
                    <a:p>
                      <a:pPr algn="ctr" fontAlgn="ctr"/>
                      <a:r>
                        <a:rPr lang="en-US" altLang="ja-JP" sz="1200" u="none" strike="noStrike"/>
                        <a:t>79.6 </a:t>
                      </a:r>
                      <a:endParaRPr lang="en-US" altLang="ja-JP" sz="1200" b="0" i="0" u="none" strike="noStrike">
                        <a:solidFill>
                          <a:srgbClr val="000000"/>
                        </a:solidFill>
                        <a:latin typeface="ＭＳ Ｐゴシック"/>
                      </a:endParaRPr>
                    </a:p>
                  </a:txBody>
                  <a:tcPr marL="0" marR="0" marT="0" marB="0" anchor="ctr"/>
                </a:tc>
                <a:tc>
                  <a:txBody>
                    <a:bodyPr/>
                    <a:lstStyle/>
                    <a:p>
                      <a:pPr algn="ctr" fontAlgn="ctr"/>
                      <a:r>
                        <a:rPr lang="en-US" altLang="ja-JP" sz="1200" u="none" strike="noStrike" dirty="0"/>
                        <a:t>80.0 </a:t>
                      </a:r>
                      <a:endParaRPr lang="en-US" altLang="ja-JP" sz="1200" b="0" i="0" u="none" strike="noStrike" dirty="0">
                        <a:solidFill>
                          <a:srgbClr val="000000"/>
                        </a:solidFill>
                        <a:latin typeface="ＭＳ Ｐゴシック"/>
                      </a:endParaRPr>
                    </a:p>
                  </a:txBody>
                  <a:tcPr marL="0" marR="0" marT="0" marB="0" anchor="ctr"/>
                </a:tc>
                <a:tc>
                  <a:txBody>
                    <a:bodyPr/>
                    <a:lstStyle/>
                    <a:p>
                      <a:pPr algn="ctr" fontAlgn="ctr"/>
                      <a:r>
                        <a:rPr lang="en-US" altLang="ja-JP" sz="1200" u="none" strike="noStrike"/>
                        <a:t>48.5 </a:t>
                      </a:r>
                      <a:endParaRPr lang="en-US" altLang="ja-JP" sz="1200" b="0" i="0" u="none" strike="noStrike">
                        <a:solidFill>
                          <a:srgbClr val="000000"/>
                        </a:solidFill>
                        <a:latin typeface="ＭＳ Ｐゴシック"/>
                      </a:endParaRPr>
                    </a:p>
                  </a:txBody>
                  <a:tcPr marL="0" marR="0" marT="0" marB="0" anchor="ctr"/>
                </a:tc>
                <a:tc>
                  <a:txBody>
                    <a:bodyPr/>
                    <a:lstStyle/>
                    <a:p>
                      <a:pPr algn="ctr" fontAlgn="ctr"/>
                      <a:r>
                        <a:rPr lang="en-US" altLang="ja-JP" sz="1200" u="none" strike="noStrike"/>
                        <a:t>14.1 </a:t>
                      </a:r>
                      <a:endParaRPr lang="en-US" altLang="ja-JP" sz="1200" b="0" i="0" u="none" strike="noStrike">
                        <a:solidFill>
                          <a:srgbClr val="000000"/>
                        </a:solidFill>
                        <a:latin typeface="ＭＳ Ｐゴシック"/>
                      </a:endParaRPr>
                    </a:p>
                  </a:txBody>
                  <a:tcPr marL="0" marR="0" marT="0" marB="0" anchor="ctr"/>
                </a:tc>
              </a:tr>
              <a:tr h="168019">
                <a:tc>
                  <a:txBody>
                    <a:bodyPr/>
                    <a:lstStyle/>
                    <a:p>
                      <a:pPr algn="ctr" fontAlgn="ctr"/>
                      <a:r>
                        <a:rPr lang="ja-JP" altLang="en-US" sz="1200" u="none" strike="noStrike"/>
                        <a:t>ねりもの類</a:t>
                      </a:r>
                      <a:endParaRPr lang="ja-JP" altLang="en-US" sz="1200" b="0" i="0" u="none" strike="noStrike">
                        <a:solidFill>
                          <a:srgbClr val="000000"/>
                        </a:solidFill>
                        <a:latin typeface="ＭＳ Ｐゴシック"/>
                      </a:endParaRPr>
                    </a:p>
                  </a:txBody>
                  <a:tcPr marL="0" marR="0" marT="0" marB="0" anchor="ctr"/>
                </a:tc>
                <a:tc>
                  <a:txBody>
                    <a:bodyPr/>
                    <a:lstStyle/>
                    <a:p>
                      <a:pPr algn="ctr" fontAlgn="ctr"/>
                      <a:r>
                        <a:rPr lang="en-US" altLang="ja-JP" sz="1200" u="none" strike="noStrike"/>
                        <a:t>23.6 </a:t>
                      </a:r>
                      <a:endParaRPr lang="en-US" altLang="ja-JP" sz="1200" b="0" i="0" u="none" strike="noStrike">
                        <a:solidFill>
                          <a:srgbClr val="000000"/>
                        </a:solidFill>
                        <a:latin typeface="ＭＳ Ｐゴシック"/>
                      </a:endParaRPr>
                    </a:p>
                  </a:txBody>
                  <a:tcPr marL="0" marR="0" marT="0" marB="0" anchor="ctr"/>
                </a:tc>
                <a:tc>
                  <a:txBody>
                    <a:bodyPr/>
                    <a:lstStyle/>
                    <a:p>
                      <a:pPr algn="ctr" fontAlgn="ctr"/>
                      <a:r>
                        <a:rPr lang="en-US" altLang="ja-JP" sz="1200" u="none" strike="noStrike" dirty="0"/>
                        <a:t>16.1 </a:t>
                      </a:r>
                      <a:endParaRPr lang="en-US" altLang="ja-JP" sz="1200" b="0" i="0" u="none" strike="noStrike" dirty="0">
                        <a:solidFill>
                          <a:srgbClr val="000000"/>
                        </a:solidFill>
                        <a:latin typeface="ＭＳ Ｐゴシック"/>
                      </a:endParaRPr>
                    </a:p>
                  </a:txBody>
                  <a:tcPr marL="0" marR="0" marT="0" marB="0" anchor="ctr"/>
                </a:tc>
                <a:tc>
                  <a:txBody>
                    <a:bodyPr/>
                    <a:lstStyle/>
                    <a:p>
                      <a:pPr algn="ctr" fontAlgn="ctr"/>
                      <a:r>
                        <a:rPr lang="en-US" altLang="ja-JP" sz="1200" u="none" strike="noStrike"/>
                        <a:t>5.0 </a:t>
                      </a:r>
                      <a:endParaRPr lang="en-US" altLang="ja-JP" sz="1200" b="0" i="0" u="none" strike="noStrike">
                        <a:solidFill>
                          <a:srgbClr val="000000"/>
                        </a:solidFill>
                        <a:latin typeface="ＭＳ Ｐゴシック"/>
                      </a:endParaRPr>
                    </a:p>
                  </a:txBody>
                  <a:tcPr marL="0" marR="0" marT="0" marB="0" anchor="ctr"/>
                </a:tc>
                <a:tc>
                  <a:txBody>
                    <a:bodyPr/>
                    <a:lstStyle/>
                    <a:p>
                      <a:pPr algn="ctr" fontAlgn="ctr"/>
                      <a:r>
                        <a:rPr lang="en-US" altLang="ja-JP" sz="1200" u="none" strike="noStrike"/>
                        <a:t>1.5 </a:t>
                      </a:r>
                      <a:endParaRPr lang="en-US" altLang="ja-JP" sz="1200" b="0" i="0" u="none" strike="noStrike">
                        <a:solidFill>
                          <a:srgbClr val="000000"/>
                        </a:solidFill>
                        <a:latin typeface="ＭＳ Ｐゴシック"/>
                      </a:endParaRPr>
                    </a:p>
                  </a:txBody>
                  <a:tcPr marL="0" marR="0" marT="0" marB="0" anchor="ctr"/>
                </a:tc>
              </a:tr>
              <a:tr h="168019">
                <a:tc>
                  <a:txBody>
                    <a:bodyPr/>
                    <a:lstStyle/>
                    <a:p>
                      <a:pPr algn="ctr" fontAlgn="ctr"/>
                      <a:r>
                        <a:rPr lang="ja-JP" altLang="en-US" sz="1200" u="none" strike="noStrike"/>
                        <a:t>海藻類</a:t>
                      </a:r>
                      <a:endParaRPr lang="ja-JP" altLang="en-US" sz="1200" b="0" i="0" u="none" strike="noStrike">
                        <a:solidFill>
                          <a:srgbClr val="000000"/>
                        </a:solidFill>
                        <a:latin typeface="ＭＳ Ｐゴシック"/>
                      </a:endParaRPr>
                    </a:p>
                  </a:txBody>
                  <a:tcPr marL="0" marR="0" marT="0" marB="0" anchor="ctr"/>
                </a:tc>
                <a:tc>
                  <a:txBody>
                    <a:bodyPr/>
                    <a:lstStyle/>
                    <a:p>
                      <a:pPr algn="ctr" fontAlgn="ctr"/>
                      <a:r>
                        <a:rPr lang="en-US" altLang="ja-JP" sz="1200" u="none" strike="noStrike"/>
                        <a:t>35.4 </a:t>
                      </a:r>
                      <a:endParaRPr lang="en-US" altLang="ja-JP" sz="1200" b="0" i="0" u="none" strike="noStrike">
                        <a:solidFill>
                          <a:srgbClr val="000000"/>
                        </a:solidFill>
                        <a:latin typeface="ＭＳ Ｐゴシック"/>
                      </a:endParaRPr>
                    </a:p>
                  </a:txBody>
                  <a:tcPr marL="0" marR="0" marT="0" marB="0" anchor="ctr"/>
                </a:tc>
                <a:tc>
                  <a:txBody>
                    <a:bodyPr/>
                    <a:lstStyle/>
                    <a:p>
                      <a:pPr algn="ctr" fontAlgn="ctr"/>
                      <a:r>
                        <a:rPr lang="en-US" altLang="ja-JP" sz="1200" u="none" strike="noStrike"/>
                        <a:t>37.8 </a:t>
                      </a:r>
                      <a:endParaRPr lang="en-US" altLang="ja-JP" sz="1200" b="0" i="0" u="none" strike="noStrike">
                        <a:solidFill>
                          <a:srgbClr val="000000"/>
                        </a:solidFill>
                        <a:latin typeface="ＭＳ Ｐゴシック"/>
                      </a:endParaRPr>
                    </a:p>
                  </a:txBody>
                  <a:tcPr marL="0" marR="0" marT="0" marB="0" anchor="ctr"/>
                </a:tc>
                <a:tc>
                  <a:txBody>
                    <a:bodyPr/>
                    <a:lstStyle/>
                    <a:p>
                      <a:pPr algn="ctr" fontAlgn="ctr"/>
                      <a:r>
                        <a:rPr lang="en-US" altLang="ja-JP" sz="1200" u="none" strike="noStrike" dirty="0"/>
                        <a:t>22.3 </a:t>
                      </a:r>
                      <a:endParaRPr lang="en-US" altLang="ja-JP" sz="1200" b="0" i="0" u="none" strike="noStrike" dirty="0">
                        <a:solidFill>
                          <a:srgbClr val="000000"/>
                        </a:solidFill>
                        <a:latin typeface="ＭＳ Ｐゴシック"/>
                      </a:endParaRPr>
                    </a:p>
                  </a:txBody>
                  <a:tcPr marL="0" marR="0" marT="0" marB="0" anchor="ctr"/>
                </a:tc>
                <a:tc>
                  <a:txBody>
                    <a:bodyPr/>
                    <a:lstStyle/>
                    <a:p>
                      <a:pPr algn="ctr" fontAlgn="ctr"/>
                      <a:r>
                        <a:rPr lang="en-US" altLang="ja-JP" sz="1200" u="none" strike="noStrike"/>
                        <a:t>7.6 </a:t>
                      </a:r>
                      <a:endParaRPr lang="en-US" altLang="ja-JP" sz="1200" b="0" i="0" u="none" strike="noStrike">
                        <a:solidFill>
                          <a:srgbClr val="000000"/>
                        </a:solidFill>
                        <a:latin typeface="ＭＳ Ｐゴシック"/>
                      </a:endParaRPr>
                    </a:p>
                  </a:txBody>
                  <a:tcPr marL="0" marR="0" marT="0" marB="0" anchor="ctr"/>
                </a:tc>
              </a:tr>
              <a:tr h="168019">
                <a:tc>
                  <a:txBody>
                    <a:bodyPr/>
                    <a:lstStyle/>
                    <a:p>
                      <a:pPr algn="ctr" fontAlgn="ctr"/>
                      <a:r>
                        <a:rPr lang="ja-JP" altLang="en-US" sz="1200" u="none" strike="noStrike"/>
                        <a:t>その他</a:t>
                      </a:r>
                      <a:endParaRPr lang="ja-JP" altLang="en-US" sz="1200" b="0" i="0" u="none" strike="noStrike">
                        <a:solidFill>
                          <a:srgbClr val="000000"/>
                        </a:solidFill>
                        <a:latin typeface="ＭＳ Ｐゴシック"/>
                      </a:endParaRPr>
                    </a:p>
                  </a:txBody>
                  <a:tcPr marL="0" marR="0" marT="0" marB="0" anchor="ctr"/>
                </a:tc>
                <a:tc>
                  <a:txBody>
                    <a:bodyPr/>
                    <a:lstStyle/>
                    <a:p>
                      <a:pPr algn="ctr" fontAlgn="ctr"/>
                      <a:r>
                        <a:rPr lang="en-US" altLang="ja-JP" sz="1200" u="none" strike="noStrike" dirty="0"/>
                        <a:t>16.2 </a:t>
                      </a:r>
                      <a:endParaRPr lang="en-US" altLang="ja-JP" sz="1200" b="0" i="0" u="none" strike="noStrike" dirty="0">
                        <a:solidFill>
                          <a:srgbClr val="000000"/>
                        </a:solidFill>
                        <a:latin typeface="ＭＳ Ｐゴシック"/>
                      </a:endParaRPr>
                    </a:p>
                  </a:txBody>
                  <a:tcPr marL="0" marR="0" marT="0" marB="0" anchor="ctr"/>
                </a:tc>
                <a:tc>
                  <a:txBody>
                    <a:bodyPr/>
                    <a:lstStyle/>
                    <a:p>
                      <a:pPr algn="ctr" fontAlgn="ctr"/>
                      <a:r>
                        <a:rPr lang="en-US" altLang="ja-JP" sz="1200" u="none" strike="noStrike"/>
                        <a:t>14.4 </a:t>
                      </a:r>
                      <a:endParaRPr lang="en-US" altLang="ja-JP" sz="1200" b="0" i="0" u="none" strike="noStrike">
                        <a:solidFill>
                          <a:srgbClr val="000000"/>
                        </a:solidFill>
                        <a:latin typeface="ＭＳ Ｐゴシック"/>
                      </a:endParaRPr>
                    </a:p>
                  </a:txBody>
                  <a:tcPr marL="0" marR="0" marT="0" marB="0" anchor="ctr"/>
                </a:tc>
                <a:tc>
                  <a:txBody>
                    <a:bodyPr/>
                    <a:lstStyle/>
                    <a:p>
                      <a:pPr algn="ctr" fontAlgn="ctr"/>
                      <a:r>
                        <a:rPr lang="en-US" altLang="ja-JP" sz="1200" u="none" strike="noStrike" dirty="0"/>
                        <a:t>7.4 </a:t>
                      </a:r>
                      <a:endParaRPr lang="en-US" altLang="ja-JP" sz="1200" b="0" i="0" u="none" strike="noStrike" dirty="0">
                        <a:solidFill>
                          <a:srgbClr val="000000"/>
                        </a:solidFill>
                        <a:latin typeface="ＭＳ Ｐゴシック"/>
                      </a:endParaRPr>
                    </a:p>
                  </a:txBody>
                  <a:tcPr marL="0" marR="0" marT="0" marB="0" anchor="ctr"/>
                </a:tc>
                <a:tc>
                  <a:txBody>
                    <a:bodyPr/>
                    <a:lstStyle/>
                    <a:p>
                      <a:pPr algn="ctr" fontAlgn="ctr"/>
                      <a:r>
                        <a:rPr lang="en-US" altLang="ja-JP" sz="1200" u="none" strike="noStrike" dirty="0"/>
                        <a:t>25.3 </a:t>
                      </a:r>
                      <a:endParaRPr lang="en-US" altLang="ja-JP" sz="1200" b="0" i="0" u="none" strike="noStrike" dirty="0">
                        <a:solidFill>
                          <a:srgbClr val="000000"/>
                        </a:solidFill>
                        <a:latin typeface="ＭＳ Ｐゴシック"/>
                      </a:endParaRPr>
                    </a:p>
                  </a:txBody>
                  <a:tcPr marL="0" marR="0" marT="0" marB="0" anchor="ctr"/>
                </a:tc>
              </a:tr>
            </a:tbl>
          </a:graphicData>
        </a:graphic>
      </p:graphicFrame>
      <p:graphicFrame>
        <p:nvGraphicFramePr>
          <p:cNvPr id="13" name="グラフ 12"/>
          <p:cNvGraphicFramePr/>
          <p:nvPr/>
        </p:nvGraphicFramePr>
        <p:xfrm>
          <a:off x="755576" y="3933056"/>
          <a:ext cx="7588374" cy="2651002"/>
        </p:xfrm>
        <a:graphic>
          <a:graphicData uri="http://schemas.openxmlformats.org/drawingml/2006/chart">
            <c:chart xmlns:c="http://schemas.openxmlformats.org/drawingml/2006/chart" xmlns:r="http://schemas.openxmlformats.org/officeDocument/2006/relationships" r:id="rId2"/>
          </a:graphicData>
        </a:graphic>
      </p:graphicFrame>
      <p:sp>
        <p:nvSpPr>
          <p:cNvPr id="14" name="正方形/長方形 13"/>
          <p:cNvSpPr/>
          <p:nvPr/>
        </p:nvSpPr>
        <p:spPr>
          <a:xfrm>
            <a:off x="7596336" y="1844824"/>
            <a:ext cx="1249060" cy="246221"/>
          </a:xfrm>
          <a:prstGeom prst="rect">
            <a:avLst/>
          </a:prstGeom>
        </p:spPr>
        <p:txBody>
          <a:bodyPr wrap="none">
            <a:spAutoFit/>
          </a:bodyPr>
          <a:lstStyle/>
          <a:p>
            <a:r>
              <a:rPr lang="ja-JP" altLang="en-US" sz="1000" dirty="0" smtClean="0">
                <a:latin typeface="HGP創英角ｺﾞｼｯｸUB" pitchFamily="50" charset="-128"/>
                <a:ea typeface="HGP創英角ｺﾞｼｯｸUB" pitchFamily="50" charset="-128"/>
              </a:rPr>
              <a:t>単位：％　（</a:t>
            </a:r>
            <a:r>
              <a:rPr lang="en-US" altLang="ja-JP" sz="1000" dirty="0" smtClean="0">
                <a:latin typeface="HGP創英角ｺﾞｼｯｸUB" pitchFamily="50" charset="-128"/>
                <a:ea typeface="HGP創英角ｺﾞｼｯｸUB" pitchFamily="50" charset="-128"/>
              </a:rPr>
              <a:t>N=336</a:t>
            </a:r>
            <a:r>
              <a:rPr lang="ja-JP" altLang="en-US" sz="1000" dirty="0" smtClean="0">
                <a:latin typeface="HGP創英角ｺﾞｼｯｸUB" pitchFamily="50" charset="-128"/>
                <a:ea typeface="HGP創英角ｺﾞｼｯｸUB" pitchFamily="50" charset="-128"/>
              </a:rPr>
              <a:t>）</a:t>
            </a:r>
            <a:endParaRPr lang="ja-JP" altLang="en-US" sz="1000" dirty="0">
              <a:latin typeface="HGP創英角ｺﾞｼｯｸUB" pitchFamily="50" charset="-128"/>
              <a:ea typeface="HGP創英角ｺﾞｼｯｸUB" pitchFamily="50" charset="-128"/>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0" y="0"/>
            <a:ext cx="9144000" cy="57148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smtClean="0">
                <a:solidFill>
                  <a:schemeClr val="bg1"/>
                </a:solidFill>
                <a:latin typeface="HGP創英角ｺﾞｼｯｸUB" pitchFamily="50" charset="-128"/>
                <a:ea typeface="HGP創英角ｺﾞｼｯｸUB" pitchFamily="50" charset="-128"/>
              </a:rPr>
              <a:t>購入商品の選択理由　</a:t>
            </a:r>
            <a:r>
              <a:rPr lang="en-US" altLang="ja-JP" sz="2400" dirty="0" smtClean="0">
                <a:solidFill>
                  <a:schemeClr val="bg1"/>
                </a:solidFill>
                <a:latin typeface="HGP創英角ｺﾞｼｯｸUB" pitchFamily="50" charset="-128"/>
                <a:ea typeface="HGP創英角ｺﾞｼｯｸUB" pitchFamily="50" charset="-128"/>
              </a:rPr>
              <a:t>【</a:t>
            </a:r>
            <a:r>
              <a:rPr lang="ja-JP" altLang="en-US" sz="2400" dirty="0" smtClean="0">
                <a:solidFill>
                  <a:schemeClr val="bg1"/>
                </a:solidFill>
                <a:latin typeface="HGP創英角ｺﾞｼｯｸUB" pitchFamily="50" charset="-128"/>
                <a:ea typeface="HGP創英角ｺﾞｼｯｸUB" pitchFamily="50" charset="-128"/>
              </a:rPr>
              <a:t>冷凍</a:t>
            </a:r>
            <a:r>
              <a:rPr lang="ja-JP" altLang="en-US" sz="2400" dirty="0" err="1" smtClean="0">
                <a:solidFill>
                  <a:schemeClr val="bg1"/>
                </a:solidFill>
                <a:latin typeface="HGP創英角ｺﾞｼｯｸUB" pitchFamily="50" charset="-128"/>
                <a:ea typeface="HGP創英角ｺﾞｼｯｸUB" pitchFamily="50" charset="-128"/>
              </a:rPr>
              <a:t>めん喫</a:t>
            </a:r>
            <a:r>
              <a:rPr lang="ja-JP" altLang="en-US" sz="2400" dirty="0" smtClean="0">
                <a:solidFill>
                  <a:schemeClr val="bg1"/>
                </a:solidFill>
                <a:latin typeface="HGP創英角ｺﾞｼｯｸUB" pitchFamily="50" charset="-128"/>
                <a:ea typeface="HGP創英角ｺﾞｼｯｸUB" pitchFamily="50" charset="-128"/>
              </a:rPr>
              <a:t>食者のみ</a:t>
            </a:r>
            <a:r>
              <a:rPr lang="en-US" altLang="ja-JP" sz="2400" dirty="0" smtClean="0">
                <a:solidFill>
                  <a:schemeClr val="bg1"/>
                </a:solidFill>
                <a:latin typeface="HGP創英角ｺﾞｼｯｸUB" pitchFamily="50" charset="-128"/>
                <a:ea typeface="HGP創英角ｺﾞｼｯｸUB" pitchFamily="50" charset="-128"/>
              </a:rPr>
              <a:t>】</a:t>
            </a:r>
            <a:endParaRPr lang="ja-JP" altLang="en-US" sz="2400" dirty="0" smtClean="0">
              <a:solidFill>
                <a:schemeClr val="bg1"/>
              </a:solidFill>
              <a:latin typeface="HGP創英角ｺﾞｼｯｸUB" pitchFamily="50" charset="-128"/>
              <a:ea typeface="HGP創英角ｺﾞｼｯｸUB" pitchFamily="50" charset="-128"/>
            </a:endParaRPr>
          </a:p>
        </p:txBody>
      </p:sp>
      <p:sp>
        <p:nvSpPr>
          <p:cNvPr id="3" name="テキスト ボックス 2"/>
          <p:cNvSpPr txBox="1"/>
          <p:nvPr/>
        </p:nvSpPr>
        <p:spPr>
          <a:xfrm>
            <a:off x="142844" y="1714488"/>
            <a:ext cx="2242922" cy="461665"/>
          </a:xfrm>
          <a:prstGeom prst="rect">
            <a:avLst/>
          </a:prstGeom>
          <a:noFill/>
        </p:spPr>
        <p:txBody>
          <a:bodyPr wrap="none" rtlCol="0">
            <a:spAutoFit/>
          </a:bodyPr>
          <a:lstStyle/>
          <a:p>
            <a:r>
              <a:rPr lang="ja-JP" altLang="en-US" sz="1200" dirty="0" smtClean="0">
                <a:latin typeface="HGP創英角ｺﾞｼｯｸUB" pitchFamily="50" charset="-128"/>
                <a:ea typeface="HGP創英角ｺﾞｼｯｸUB" pitchFamily="50" charset="-128"/>
              </a:rPr>
              <a:t>◆購入商品の選択理由</a:t>
            </a:r>
            <a:endParaRPr lang="en-US" altLang="ja-JP" sz="1200" dirty="0" smtClean="0">
              <a:latin typeface="HGP創英角ｺﾞｼｯｸUB" pitchFamily="50" charset="-128"/>
              <a:ea typeface="HGP創英角ｺﾞｼｯｸUB" pitchFamily="50" charset="-128"/>
            </a:endParaRPr>
          </a:p>
          <a:p>
            <a:r>
              <a:rPr lang="ja-JP" altLang="en-US" sz="1200" dirty="0" smtClean="0">
                <a:latin typeface="HGP創英角ｺﾞｼｯｸUB" pitchFamily="50" charset="-128"/>
                <a:ea typeface="HGP創英角ｺﾞｼｯｸUB" pitchFamily="50" charset="-128"/>
              </a:rPr>
              <a:t> 　［冷凍</a:t>
            </a:r>
            <a:r>
              <a:rPr lang="ja-JP" altLang="en-US" sz="1200" dirty="0" err="1" smtClean="0">
                <a:latin typeface="HGP創英角ｺﾞｼｯｸUB" pitchFamily="50" charset="-128"/>
                <a:ea typeface="HGP創英角ｺﾞｼｯｸUB" pitchFamily="50" charset="-128"/>
              </a:rPr>
              <a:t>めん喫</a:t>
            </a:r>
            <a:r>
              <a:rPr lang="ja-JP" altLang="en-US" sz="1200" dirty="0" smtClean="0">
                <a:latin typeface="HGP創英角ｺﾞｼｯｸUB" pitchFamily="50" charset="-128"/>
                <a:ea typeface="HGP創英角ｺﾞｼｯｸUB" pitchFamily="50" charset="-128"/>
              </a:rPr>
              <a:t>食者のみ（ＭＡ）］</a:t>
            </a:r>
            <a:endParaRPr lang="en-US" altLang="ja-JP" sz="1200" dirty="0" smtClean="0">
              <a:latin typeface="HGP創英角ｺﾞｼｯｸUB" pitchFamily="50" charset="-128"/>
              <a:ea typeface="HGP創英角ｺﾞｼｯｸUB" pitchFamily="50" charset="-128"/>
            </a:endParaRPr>
          </a:p>
        </p:txBody>
      </p:sp>
      <p:sp>
        <p:nvSpPr>
          <p:cNvPr id="4" name="正方形/長方形 3"/>
          <p:cNvSpPr/>
          <p:nvPr/>
        </p:nvSpPr>
        <p:spPr>
          <a:xfrm>
            <a:off x="142844" y="857232"/>
            <a:ext cx="8786874" cy="785818"/>
          </a:xfrm>
          <a:prstGeom prst="rect">
            <a:avLst/>
          </a:prstGeom>
          <a:solidFill>
            <a:srgbClr val="FFFF99"/>
          </a:solid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dirty="0" smtClean="0">
                <a:solidFill>
                  <a:schemeClr val="tx2"/>
                </a:solidFill>
                <a:latin typeface="HGP創英角ｺﾞｼｯｸUB" pitchFamily="50" charset="-128"/>
                <a:ea typeface="HGP創英角ｺﾞｼｯｸUB" pitchFamily="50" charset="-128"/>
              </a:rPr>
              <a:t>冷凍</a:t>
            </a:r>
            <a:r>
              <a:rPr lang="ja-JP" altLang="en-US" sz="1400" dirty="0" err="1" smtClean="0">
                <a:solidFill>
                  <a:schemeClr val="tx2"/>
                </a:solidFill>
                <a:latin typeface="HGP創英角ｺﾞｼｯｸUB" pitchFamily="50" charset="-128"/>
                <a:ea typeface="HGP創英角ｺﾞｼｯｸUB" pitchFamily="50" charset="-128"/>
              </a:rPr>
              <a:t>めんの</a:t>
            </a:r>
            <a:r>
              <a:rPr lang="ja-JP" altLang="en-US" sz="1400" dirty="0" smtClean="0">
                <a:solidFill>
                  <a:schemeClr val="tx2"/>
                </a:solidFill>
                <a:latin typeface="HGP創英角ｺﾞｼｯｸUB" pitchFamily="50" charset="-128"/>
                <a:ea typeface="HGP創英角ｺﾞｼｯｸUB" pitchFamily="50" charset="-128"/>
              </a:rPr>
              <a:t>商品選択の理由は、「味（おいしさ）」がトップ。</a:t>
            </a:r>
            <a:endParaRPr lang="en-US" altLang="ja-JP" sz="1400" dirty="0" smtClean="0">
              <a:solidFill>
                <a:schemeClr val="tx1"/>
              </a:solidFill>
              <a:latin typeface="HGP創英角ｺﾞｼｯｸUB" pitchFamily="50" charset="-128"/>
              <a:ea typeface="HGP創英角ｺﾞｼｯｸUB" pitchFamily="50" charset="-128"/>
            </a:endParaRPr>
          </a:p>
          <a:p>
            <a:r>
              <a:rPr lang="ja-JP" altLang="en-US" sz="1050" dirty="0" smtClean="0">
                <a:solidFill>
                  <a:schemeClr val="tx1"/>
                </a:solidFill>
                <a:latin typeface="HGP創英角ｺﾞｼｯｸUB" pitchFamily="50" charset="-128"/>
                <a:ea typeface="HGP創英角ｺﾞｼｯｸUB" pitchFamily="50" charset="-128"/>
              </a:rPr>
              <a:t>商品選択理由のトップは「味（おいしさ）」でダントツ、次いで「食べ慣れているから」。「価格が安かったから」は３位。また、「食べ慣れている」、「以前から食べている」、「安心して買える味」などの慣れ親しんだ安心感のある味が選択理由として目立つ。そして、「売場での陳列要因」も見逃せない理由になっている。</a:t>
            </a:r>
            <a:endParaRPr lang="en-US" altLang="ja-JP" sz="1050" dirty="0" smtClean="0">
              <a:solidFill>
                <a:schemeClr val="tx1"/>
              </a:solidFill>
              <a:latin typeface="HGP創英角ｺﾞｼｯｸUB" pitchFamily="50" charset="-128"/>
              <a:ea typeface="HGP創英角ｺﾞｼｯｸUB" pitchFamily="50" charset="-128"/>
            </a:endParaRPr>
          </a:p>
        </p:txBody>
      </p:sp>
      <p:graphicFrame>
        <p:nvGraphicFramePr>
          <p:cNvPr id="5" name="表 4"/>
          <p:cNvGraphicFramePr>
            <a:graphicFrameLocks noGrp="1"/>
          </p:cNvGraphicFramePr>
          <p:nvPr/>
        </p:nvGraphicFramePr>
        <p:xfrm>
          <a:off x="214282" y="2214554"/>
          <a:ext cx="4143404" cy="4299619"/>
        </p:xfrm>
        <a:graphic>
          <a:graphicData uri="http://schemas.openxmlformats.org/drawingml/2006/table">
            <a:tbl>
              <a:tblPr firstRow="1" bandRow="1">
                <a:tableStyleId>{5C22544A-7EE6-4342-B048-85BDC9FD1C3A}</a:tableStyleId>
              </a:tblPr>
              <a:tblGrid>
                <a:gridCol w="2979864"/>
                <a:gridCol w="1163540"/>
              </a:tblGrid>
              <a:tr h="238127">
                <a:tc>
                  <a:txBody>
                    <a:bodyPr/>
                    <a:lstStyle/>
                    <a:p>
                      <a:pPr algn="ctr"/>
                      <a:r>
                        <a:rPr kumimoji="1" lang="ja-JP" altLang="en-US" sz="1050" dirty="0" smtClean="0"/>
                        <a:t>選択理由</a:t>
                      </a:r>
                      <a:endParaRPr kumimoji="1" lang="ja-JP" altLang="en-US" sz="1050" dirty="0"/>
                    </a:p>
                  </a:txBody>
                  <a:tcPr/>
                </a:tc>
                <a:tc>
                  <a:txBody>
                    <a:bodyPr/>
                    <a:lstStyle/>
                    <a:p>
                      <a:pPr algn="ctr"/>
                      <a:r>
                        <a:rPr kumimoji="1" lang="ja-JP" altLang="en-US" sz="1050" dirty="0" smtClean="0"/>
                        <a:t>回答（％）</a:t>
                      </a:r>
                      <a:endParaRPr kumimoji="1" lang="ja-JP" altLang="en-US" sz="1050" dirty="0"/>
                    </a:p>
                  </a:txBody>
                  <a:tcPr/>
                </a:tc>
              </a:tr>
              <a:tr h="238127">
                <a:tc>
                  <a:txBody>
                    <a:bodyPr/>
                    <a:lstStyle/>
                    <a:p>
                      <a:pPr algn="ctr" fontAlgn="ctr"/>
                      <a:r>
                        <a:rPr lang="ja-JP" altLang="en-US" sz="1100" b="0" i="0" u="none" strike="noStrike">
                          <a:solidFill>
                            <a:srgbClr val="000000"/>
                          </a:solidFill>
                          <a:latin typeface="ＭＳ Ｐゴシック"/>
                        </a:rPr>
                        <a:t>味がよい（おいしい）から</a:t>
                      </a:r>
                    </a:p>
                  </a:txBody>
                  <a:tcPr marL="0" marR="0" marT="0" marB="0" anchor="ctr"/>
                </a:tc>
                <a:tc>
                  <a:txBody>
                    <a:bodyPr/>
                    <a:lstStyle/>
                    <a:p>
                      <a:pPr algn="ctr" fontAlgn="ctr"/>
                      <a:r>
                        <a:rPr lang="en-US" altLang="ja-JP" sz="1100" b="1" i="0" u="none" strike="noStrike">
                          <a:solidFill>
                            <a:srgbClr val="000000"/>
                          </a:solidFill>
                          <a:latin typeface="ＭＳ Ｐゴシック"/>
                        </a:rPr>
                        <a:t>64.9 </a:t>
                      </a:r>
                    </a:p>
                  </a:txBody>
                  <a:tcPr marL="0" marR="0" marT="0" marB="0" anchor="ctr"/>
                </a:tc>
              </a:tr>
              <a:tr h="238127">
                <a:tc>
                  <a:txBody>
                    <a:bodyPr/>
                    <a:lstStyle/>
                    <a:p>
                      <a:pPr algn="ctr" fontAlgn="ctr"/>
                      <a:r>
                        <a:rPr lang="ja-JP" altLang="en-US" sz="1100" b="0" i="0" u="none" strike="noStrike">
                          <a:solidFill>
                            <a:srgbClr val="000000"/>
                          </a:solidFill>
                          <a:latin typeface="ＭＳ Ｐゴシック"/>
                        </a:rPr>
                        <a:t>食べ慣れているから</a:t>
                      </a:r>
                    </a:p>
                  </a:txBody>
                  <a:tcPr marL="0" marR="0" marT="0" marB="0" anchor="ctr"/>
                </a:tc>
                <a:tc>
                  <a:txBody>
                    <a:bodyPr/>
                    <a:lstStyle/>
                    <a:p>
                      <a:pPr algn="ctr" fontAlgn="ctr"/>
                      <a:r>
                        <a:rPr lang="en-US" altLang="ja-JP" sz="1100" b="1" i="0" u="none" strike="noStrike">
                          <a:solidFill>
                            <a:srgbClr val="000000"/>
                          </a:solidFill>
                          <a:latin typeface="ＭＳ Ｐゴシック"/>
                        </a:rPr>
                        <a:t>37.5 </a:t>
                      </a:r>
                    </a:p>
                  </a:txBody>
                  <a:tcPr marL="0" marR="0" marT="0" marB="0" anchor="ctr"/>
                </a:tc>
              </a:tr>
              <a:tr h="238127">
                <a:tc>
                  <a:txBody>
                    <a:bodyPr/>
                    <a:lstStyle/>
                    <a:p>
                      <a:pPr algn="ctr" fontAlgn="ctr"/>
                      <a:r>
                        <a:rPr lang="ja-JP" altLang="en-US" sz="1100" b="0" i="0" u="none" strike="noStrike">
                          <a:solidFill>
                            <a:srgbClr val="000000"/>
                          </a:solidFill>
                          <a:latin typeface="ＭＳ Ｐゴシック"/>
                        </a:rPr>
                        <a:t>丁度よいボリュームだから</a:t>
                      </a:r>
                    </a:p>
                  </a:txBody>
                  <a:tcPr marL="0" marR="0" marT="0" marB="0" anchor="ctr"/>
                </a:tc>
                <a:tc>
                  <a:txBody>
                    <a:bodyPr/>
                    <a:lstStyle/>
                    <a:p>
                      <a:pPr algn="ctr" fontAlgn="ctr"/>
                      <a:r>
                        <a:rPr lang="en-US" altLang="ja-JP" sz="1100" b="1" i="0" u="none" strike="noStrike">
                          <a:solidFill>
                            <a:srgbClr val="000000"/>
                          </a:solidFill>
                          <a:latin typeface="ＭＳ Ｐゴシック"/>
                        </a:rPr>
                        <a:t>29.5 </a:t>
                      </a:r>
                    </a:p>
                  </a:txBody>
                  <a:tcPr marL="0" marR="0" marT="0" marB="0" anchor="ctr"/>
                </a:tc>
              </a:tr>
              <a:tr h="238127">
                <a:tc>
                  <a:txBody>
                    <a:bodyPr/>
                    <a:lstStyle/>
                    <a:p>
                      <a:pPr algn="ctr" fontAlgn="ctr"/>
                      <a:r>
                        <a:rPr lang="ja-JP" altLang="en-US" sz="1100" b="0" i="0" u="none" strike="noStrike">
                          <a:solidFill>
                            <a:srgbClr val="000000"/>
                          </a:solidFill>
                          <a:latin typeface="ＭＳ Ｐゴシック"/>
                        </a:rPr>
                        <a:t>以前から食べているから</a:t>
                      </a:r>
                    </a:p>
                  </a:txBody>
                  <a:tcPr marL="0" marR="0" marT="0" marB="0" anchor="ctr"/>
                </a:tc>
                <a:tc>
                  <a:txBody>
                    <a:bodyPr/>
                    <a:lstStyle/>
                    <a:p>
                      <a:pPr algn="ctr" fontAlgn="ctr"/>
                      <a:r>
                        <a:rPr lang="en-US" altLang="ja-JP" sz="1100" b="1" i="0" u="none" strike="noStrike">
                          <a:solidFill>
                            <a:srgbClr val="000000"/>
                          </a:solidFill>
                          <a:latin typeface="ＭＳ Ｐゴシック"/>
                        </a:rPr>
                        <a:t>29.5 </a:t>
                      </a:r>
                    </a:p>
                  </a:txBody>
                  <a:tcPr marL="0" marR="0" marT="0" marB="0" anchor="ctr"/>
                </a:tc>
              </a:tr>
              <a:tr h="238127">
                <a:tc>
                  <a:txBody>
                    <a:bodyPr/>
                    <a:lstStyle/>
                    <a:p>
                      <a:pPr algn="ctr" fontAlgn="ctr"/>
                      <a:r>
                        <a:rPr lang="ja-JP" altLang="en-US" sz="1100" b="0" i="0" u="none" strike="noStrike">
                          <a:solidFill>
                            <a:srgbClr val="000000"/>
                          </a:solidFill>
                          <a:latin typeface="ＭＳ Ｐゴシック"/>
                        </a:rPr>
                        <a:t>安心して買える味だから</a:t>
                      </a:r>
                    </a:p>
                  </a:txBody>
                  <a:tcPr marL="0" marR="0" marT="0" marB="0" anchor="ctr"/>
                </a:tc>
                <a:tc>
                  <a:txBody>
                    <a:bodyPr/>
                    <a:lstStyle/>
                    <a:p>
                      <a:pPr algn="ctr" fontAlgn="ctr"/>
                      <a:r>
                        <a:rPr lang="en-US" altLang="ja-JP" sz="1100" b="1" i="0" u="none" strike="noStrike">
                          <a:solidFill>
                            <a:srgbClr val="000000"/>
                          </a:solidFill>
                          <a:latin typeface="ＭＳ Ｐゴシック"/>
                        </a:rPr>
                        <a:t>28.0 </a:t>
                      </a:r>
                    </a:p>
                  </a:txBody>
                  <a:tcPr marL="0" marR="0" marT="0" marB="0" anchor="ctr"/>
                </a:tc>
              </a:tr>
              <a:tr h="238127">
                <a:tc>
                  <a:txBody>
                    <a:bodyPr/>
                    <a:lstStyle/>
                    <a:p>
                      <a:pPr algn="ctr" fontAlgn="ctr"/>
                      <a:r>
                        <a:rPr lang="ja-JP" altLang="en-US" sz="1100" b="0" i="0" u="none" strike="noStrike">
                          <a:solidFill>
                            <a:srgbClr val="000000"/>
                          </a:solidFill>
                          <a:latin typeface="ＭＳ Ｐゴシック"/>
                        </a:rPr>
                        <a:t>売場にいつも並んでいるから</a:t>
                      </a:r>
                    </a:p>
                  </a:txBody>
                  <a:tcPr marL="0" marR="0" marT="0" marB="0" anchor="ctr"/>
                </a:tc>
                <a:tc>
                  <a:txBody>
                    <a:bodyPr/>
                    <a:lstStyle/>
                    <a:p>
                      <a:pPr algn="ctr" fontAlgn="ctr"/>
                      <a:r>
                        <a:rPr lang="en-US" altLang="ja-JP" sz="1100" b="1" i="0" u="none" strike="noStrike">
                          <a:solidFill>
                            <a:srgbClr val="000000"/>
                          </a:solidFill>
                          <a:latin typeface="ＭＳ Ｐゴシック"/>
                        </a:rPr>
                        <a:t>20.5 </a:t>
                      </a:r>
                    </a:p>
                  </a:txBody>
                  <a:tcPr marL="0" marR="0" marT="0" marB="0" anchor="ctr"/>
                </a:tc>
              </a:tr>
              <a:tr h="238127">
                <a:tc>
                  <a:txBody>
                    <a:bodyPr/>
                    <a:lstStyle/>
                    <a:p>
                      <a:pPr algn="ctr" fontAlgn="ctr"/>
                      <a:r>
                        <a:rPr lang="ja-JP" altLang="en-US" sz="1100" b="0" i="0" u="none" strike="noStrike">
                          <a:solidFill>
                            <a:srgbClr val="000000"/>
                          </a:solidFill>
                          <a:latin typeface="ＭＳ Ｐゴシック"/>
                        </a:rPr>
                        <a:t>品質がよいから</a:t>
                      </a:r>
                    </a:p>
                  </a:txBody>
                  <a:tcPr marL="0" marR="0" marT="0" marB="0" anchor="ctr"/>
                </a:tc>
                <a:tc>
                  <a:txBody>
                    <a:bodyPr/>
                    <a:lstStyle/>
                    <a:p>
                      <a:pPr algn="ctr" fontAlgn="ctr"/>
                      <a:r>
                        <a:rPr lang="en-US" altLang="ja-JP" sz="1100" b="1" i="0" u="none" strike="noStrike">
                          <a:solidFill>
                            <a:srgbClr val="000000"/>
                          </a:solidFill>
                          <a:latin typeface="ＭＳ Ｐゴシック"/>
                        </a:rPr>
                        <a:t>22.0 </a:t>
                      </a:r>
                    </a:p>
                  </a:txBody>
                  <a:tcPr marL="0" marR="0" marT="0" marB="0" anchor="ctr"/>
                </a:tc>
              </a:tr>
              <a:tr h="238127">
                <a:tc>
                  <a:txBody>
                    <a:bodyPr/>
                    <a:lstStyle/>
                    <a:p>
                      <a:pPr algn="ctr" fontAlgn="ctr"/>
                      <a:r>
                        <a:rPr lang="ja-JP" altLang="en-US" sz="1100" b="0" i="0" u="none" strike="noStrike">
                          <a:solidFill>
                            <a:srgbClr val="000000"/>
                          </a:solidFill>
                          <a:latin typeface="ＭＳ Ｐゴシック"/>
                        </a:rPr>
                        <a:t>無難だから</a:t>
                      </a:r>
                    </a:p>
                  </a:txBody>
                  <a:tcPr marL="0" marR="0" marT="0" marB="0" anchor="ctr"/>
                </a:tc>
                <a:tc>
                  <a:txBody>
                    <a:bodyPr/>
                    <a:lstStyle/>
                    <a:p>
                      <a:pPr algn="ctr" fontAlgn="ctr"/>
                      <a:r>
                        <a:rPr lang="en-US" altLang="ja-JP" sz="1100" b="1" i="0" u="none" strike="noStrike">
                          <a:solidFill>
                            <a:srgbClr val="000000"/>
                          </a:solidFill>
                          <a:latin typeface="ＭＳ Ｐゴシック"/>
                        </a:rPr>
                        <a:t>16.7 </a:t>
                      </a:r>
                    </a:p>
                  </a:txBody>
                  <a:tcPr marL="0" marR="0" marT="0" marB="0" anchor="ctr"/>
                </a:tc>
              </a:tr>
              <a:tr h="238127">
                <a:tc>
                  <a:txBody>
                    <a:bodyPr/>
                    <a:lstStyle/>
                    <a:p>
                      <a:pPr algn="ctr" fontAlgn="ctr"/>
                      <a:r>
                        <a:rPr lang="ja-JP" altLang="en-US" sz="1100" b="0" i="0" u="none" strike="noStrike">
                          <a:solidFill>
                            <a:srgbClr val="000000"/>
                          </a:solidFill>
                          <a:latin typeface="ＭＳ Ｐゴシック"/>
                        </a:rPr>
                        <a:t>売場にたくさん並んでいるから</a:t>
                      </a:r>
                    </a:p>
                  </a:txBody>
                  <a:tcPr marL="0" marR="0" marT="0" marB="0" anchor="ctr"/>
                </a:tc>
                <a:tc>
                  <a:txBody>
                    <a:bodyPr/>
                    <a:lstStyle/>
                    <a:p>
                      <a:pPr algn="ctr" fontAlgn="ctr"/>
                      <a:r>
                        <a:rPr lang="en-US" altLang="ja-JP" sz="1100" b="1" i="0" u="none" strike="noStrike">
                          <a:solidFill>
                            <a:srgbClr val="000000"/>
                          </a:solidFill>
                          <a:latin typeface="ＭＳ Ｐゴシック"/>
                        </a:rPr>
                        <a:t>5.4 </a:t>
                      </a:r>
                    </a:p>
                  </a:txBody>
                  <a:tcPr marL="0" marR="0" marT="0" marB="0" anchor="ctr"/>
                </a:tc>
              </a:tr>
              <a:tr h="238127">
                <a:tc>
                  <a:txBody>
                    <a:bodyPr/>
                    <a:lstStyle/>
                    <a:p>
                      <a:pPr algn="ctr" fontAlgn="ctr"/>
                      <a:r>
                        <a:rPr lang="ja-JP" altLang="en-US" sz="1100" b="0" i="0" u="none" strike="noStrike">
                          <a:solidFill>
                            <a:srgbClr val="000000"/>
                          </a:solidFill>
                          <a:latin typeface="ＭＳ Ｐゴシック"/>
                        </a:rPr>
                        <a:t>人気があるから</a:t>
                      </a:r>
                    </a:p>
                  </a:txBody>
                  <a:tcPr marL="0" marR="0" marT="0" marB="0" anchor="ctr"/>
                </a:tc>
                <a:tc>
                  <a:txBody>
                    <a:bodyPr/>
                    <a:lstStyle/>
                    <a:p>
                      <a:pPr algn="ctr" fontAlgn="ctr"/>
                      <a:r>
                        <a:rPr lang="en-US" altLang="ja-JP" sz="1100" b="1" i="0" u="none" strike="noStrike">
                          <a:solidFill>
                            <a:srgbClr val="000000"/>
                          </a:solidFill>
                          <a:latin typeface="ＭＳ Ｐゴシック"/>
                        </a:rPr>
                        <a:t>4.2 </a:t>
                      </a:r>
                    </a:p>
                  </a:txBody>
                  <a:tcPr marL="0" marR="0" marT="0" marB="0" anchor="ctr"/>
                </a:tc>
              </a:tr>
              <a:tr h="238127">
                <a:tc>
                  <a:txBody>
                    <a:bodyPr/>
                    <a:lstStyle/>
                    <a:p>
                      <a:pPr algn="ctr" fontAlgn="ctr"/>
                      <a:r>
                        <a:rPr lang="ja-JP" altLang="en-US" sz="1100" b="0" i="0" u="none" strike="noStrike">
                          <a:solidFill>
                            <a:srgbClr val="000000"/>
                          </a:solidFill>
                          <a:latin typeface="ＭＳ Ｐゴシック"/>
                        </a:rPr>
                        <a:t>好きなメーカーだから</a:t>
                      </a:r>
                    </a:p>
                  </a:txBody>
                  <a:tcPr marL="0" marR="0" marT="0" marB="0" anchor="ctr"/>
                </a:tc>
                <a:tc>
                  <a:txBody>
                    <a:bodyPr/>
                    <a:lstStyle/>
                    <a:p>
                      <a:pPr algn="ctr" fontAlgn="ctr"/>
                      <a:r>
                        <a:rPr lang="en-US" altLang="ja-JP" sz="1100" b="1" i="0" u="none" strike="noStrike">
                          <a:solidFill>
                            <a:srgbClr val="000000"/>
                          </a:solidFill>
                          <a:latin typeface="ＭＳ Ｐゴシック"/>
                        </a:rPr>
                        <a:t>11.3 </a:t>
                      </a:r>
                    </a:p>
                  </a:txBody>
                  <a:tcPr marL="0" marR="0" marT="0" marB="0" anchor="ctr"/>
                </a:tc>
              </a:tr>
              <a:tr h="238127">
                <a:tc>
                  <a:txBody>
                    <a:bodyPr/>
                    <a:lstStyle/>
                    <a:p>
                      <a:pPr algn="ctr" fontAlgn="ctr"/>
                      <a:r>
                        <a:rPr lang="ja-JP" altLang="en-US" sz="1100" b="0" i="0" u="none" strike="noStrike">
                          <a:solidFill>
                            <a:srgbClr val="000000"/>
                          </a:solidFill>
                          <a:latin typeface="ＭＳ Ｐゴシック"/>
                        </a:rPr>
                        <a:t>売場にきちんと（きれいに）並んでいるから</a:t>
                      </a:r>
                    </a:p>
                  </a:txBody>
                  <a:tcPr marL="0" marR="0" marT="0" marB="0" anchor="ctr"/>
                </a:tc>
                <a:tc>
                  <a:txBody>
                    <a:bodyPr/>
                    <a:lstStyle/>
                    <a:p>
                      <a:pPr algn="ctr" fontAlgn="ctr"/>
                      <a:r>
                        <a:rPr lang="en-US" altLang="ja-JP" sz="1100" b="1" i="0" u="none" strike="noStrike">
                          <a:solidFill>
                            <a:srgbClr val="000000"/>
                          </a:solidFill>
                          <a:latin typeface="ＭＳ Ｐゴシック"/>
                        </a:rPr>
                        <a:t>2.7 </a:t>
                      </a:r>
                    </a:p>
                  </a:txBody>
                  <a:tcPr marL="0" marR="0" marT="0" marB="0" anchor="ctr"/>
                </a:tc>
              </a:tr>
              <a:tr h="238127">
                <a:tc>
                  <a:txBody>
                    <a:bodyPr/>
                    <a:lstStyle/>
                    <a:p>
                      <a:pPr algn="ctr" fontAlgn="ctr"/>
                      <a:r>
                        <a:rPr lang="ja-JP" altLang="en-US" sz="1100" b="0" i="0" u="none" strike="noStrike">
                          <a:solidFill>
                            <a:srgbClr val="000000"/>
                          </a:solidFill>
                          <a:latin typeface="ＭＳ Ｐゴシック"/>
                        </a:rPr>
                        <a:t>人に勧められたから</a:t>
                      </a:r>
                    </a:p>
                  </a:txBody>
                  <a:tcPr marL="0" marR="0" marT="0" marB="0" anchor="ctr"/>
                </a:tc>
                <a:tc>
                  <a:txBody>
                    <a:bodyPr/>
                    <a:lstStyle/>
                    <a:p>
                      <a:pPr algn="ctr" fontAlgn="ctr"/>
                      <a:r>
                        <a:rPr lang="en-US" altLang="ja-JP" sz="1100" b="1" i="0" u="none" strike="noStrike">
                          <a:solidFill>
                            <a:srgbClr val="000000"/>
                          </a:solidFill>
                          <a:latin typeface="ＭＳ Ｐゴシック"/>
                        </a:rPr>
                        <a:t>1.8 </a:t>
                      </a:r>
                    </a:p>
                  </a:txBody>
                  <a:tcPr marL="0" marR="0" marT="0" marB="0" anchor="ctr"/>
                </a:tc>
              </a:tr>
              <a:tr h="238127">
                <a:tc>
                  <a:txBody>
                    <a:bodyPr/>
                    <a:lstStyle/>
                    <a:p>
                      <a:pPr algn="ctr" fontAlgn="ctr"/>
                      <a:r>
                        <a:rPr lang="ja-JP" altLang="en-US" sz="1100" b="0" i="0" u="none" strike="noStrike">
                          <a:solidFill>
                            <a:srgbClr val="000000"/>
                          </a:solidFill>
                          <a:latin typeface="ＭＳ Ｐゴシック"/>
                        </a:rPr>
                        <a:t>企業イメージがよいから</a:t>
                      </a:r>
                    </a:p>
                  </a:txBody>
                  <a:tcPr marL="0" marR="0" marT="0" marB="0" anchor="ctr"/>
                </a:tc>
                <a:tc>
                  <a:txBody>
                    <a:bodyPr/>
                    <a:lstStyle/>
                    <a:p>
                      <a:pPr algn="ctr" fontAlgn="ctr"/>
                      <a:r>
                        <a:rPr lang="en-US" altLang="ja-JP" sz="1100" b="1" i="0" u="none" strike="noStrike">
                          <a:solidFill>
                            <a:srgbClr val="000000"/>
                          </a:solidFill>
                          <a:latin typeface="ＭＳ Ｐゴシック"/>
                        </a:rPr>
                        <a:t>1.2 </a:t>
                      </a:r>
                    </a:p>
                  </a:txBody>
                  <a:tcPr marL="0" marR="0" marT="0" marB="0" anchor="ctr"/>
                </a:tc>
              </a:tr>
              <a:tr h="238127">
                <a:tc>
                  <a:txBody>
                    <a:bodyPr/>
                    <a:lstStyle/>
                    <a:p>
                      <a:pPr algn="ctr" fontAlgn="ctr"/>
                      <a:r>
                        <a:rPr lang="ja-JP" altLang="en-US" sz="1100" b="0" i="0" u="none" strike="noStrike">
                          <a:solidFill>
                            <a:srgbClr val="000000"/>
                          </a:solidFill>
                          <a:latin typeface="ＭＳ Ｐゴシック"/>
                        </a:rPr>
                        <a:t>コマーシャルがよい（好きだ）から</a:t>
                      </a:r>
                    </a:p>
                  </a:txBody>
                  <a:tcPr marL="0" marR="0" marT="0" marB="0" anchor="ctr"/>
                </a:tc>
                <a:tc>
                  <a:txBody>
                    <a:bodyPr/>
                    <a:lstStyle/>
                    <a:p>
                      <a:pPr algn="ctr" fontAlgn="ctr"/>
                      <a:r>
                        <a:rPr lang="en-US" altLang="ja-JP" sz="1100" b="1" i="0" u="none" strike="noStrike">
                          <a:solidFill>
                            <a:srgbClr val="000000"/>
                          </a:solidFill>
                          <a:latin typeface="ＭＳ Ｐゴシック"/>
                        </a:rPr>
                        <a:t>0.3 </a:t>
                      </a:r>
                    </a:p>
                  </a:txBody>
                  <a:tcPr marL="0" marR="0" marT="0" marB="0" anchor="ctr"/>
                </a:tc>
              </a:tr>
              <a:tr h="238127">
                <a:tc>
                  <a:txBody>
                    <a:bodyPr/>
                    <a:lstStyle/>
                    <a:p>
                      <a:pPr algn="ctr" fontAlgn="ctr"/>
                      <a:r>
                        <a:rPr lang="ja-JP" altLang="en-US" sz="1100" b="0" i="0" u="none" strike="noStrike">
                          <a:solidFill>
                            <a:srgbClr val="000000"/>
                          </a:solidFill>
                          <a:latin typeface="ＭＳ Ｐゴシック"/>
                        </a:rPr>
                        <a:t>価格が安かったから</a:t>
                      </a:r>
                    </a:p>
                  </a:txBody>
                  <a:tcPr marL="0" marR="0" marT="0" marB="0" anchor="ctr"/>
                </a:tc>
                <a:tc>
                  <a:txBody>
                    <a:bodyPr/>
                    <a:lstStyle/>
                    <a:p>
                      <a:pPr algn="ctr" fontAlgn="ctr"/>
                      <a:r>
                        <a:rPr lang="en-US" altLang="ja-JP" sz="1100" b="1" i="0" u="none" strike="noStrike">
                          <a:solidFill>
                            <a:srgbClr val="000000"/>
                          </a:solidFill>
                          <a:latin typeface="ＭＳ Ｐゴシック"/>
                        </a:rPr>
                        <a:t>36.9 </a:t>
                      </a:r>
                    </a:p>
                  </a:txBody>
                  <a:tcPr marL="0" marR="0" marT="0" marB="0" anchor="ctr"/>
                </a:tc>
              </a:tr>
              <a:tr h="238127">
                <a:tc>
                  <a:txBody>
                    <a:bodyPr/>
                    <a:lstStyle/>
                    <a:p>
                      <a:pPr algn="ctr" fontAlgn="ctr"/>
                      <a:r>
                        <a:rPr lang="ja-JP" altLang="en-US" sz="1100" b="0" i="0" u="none" strike="noStrike" dirty="0">
                          <a:solidFill>
                            <a:srgbClr val="000000"/>
                          </a:solidFill>
                          <a:latin typeface="ＭＳ Ｐゴシック"/>
                        </a:rPr>
                        <a:t>その他</a:t>
                      </a:r>
                    </a:p>
                  </a:txBody>
                  <a:tcPr marL="0" marR="0" marT="0" marB="0" anchor="ctr"/>
                </a:tc>
                <a:tc>
                  <a:txBody>
                    <a:bodyPr/>
                    <a:lstStyle/>
                    <a:p>
                      <a:pPr algn="ctr" fontAlgn="ctr"/>
                      <a:r>
                        <a:rPr lang="en-US" altLang="ja-JP" sz="1100" b="1" i="0" u="none" strike="noStrike" dirty="0">
                          <a:solidFill>
                            <a:srgbClr val="000000"/>
                          </a:solidFill>
                          <a:latin typeface="ＭＳ Ｐゴシック"/>
                        </a:rPr>
                        <a:t>8.9 </a:t>
                      </a:r>
                    </a:p>
                  </a:txBody>
                  <a:tcPr marL="0" marR="0" marT="0" marB="0" anchor="ctr"/>
                </a:tc>
              </a:tr>
            </a:tbl>
          </a:graphicData>
        </a:graphic>
      </p:graphicFrame>
      <p:graphicFrame>
        <p:nvGraphicFramePr>
          <p:cNvPr id="8" name="グラフ 7"/>
          <p:cNvGraphicFramePr/>
          <p:nvPr/>
        </p:nvGraphicFramePr>
        <p:xfrm>
          <a:off x="4355976" y="1772816"/>
          <a:ext cx="4788024" cy="5085184"/>
        </p:xfrm>
        <a:graphic>
          <a:graphicData uri="http://schemas.openxmlformats.org/drawingml/2006/chart">
            <c:chart xmlns:c="http://schemas.openxmlformats.org/drawingml/2006/chart" xmlns:r="http://schemas.openxmlformats.org/officeDocument/2006/relationships" r:id="rId2"/>
          </a:graphicData>
        </a:graphic>
      </p:graphicFrame>
      <p:sp>
        <p:nvSpPr>
          <p:cNvPr id="9" name="正方形/長方形 8"/>
          <p:cNvSpPr/>
          <p:nvPr/>
        </p:nvSpPr>
        <p:spPr>
          <a:xfrm>
            <a:off x="3059832" y="1844824"/>
            <a:ext cx="1249060" cy="246221"/>
          </a:xfrm>
          <a:prstGeom prst="rect">
            <a:avLst/>
          </a:prstGeom>
        </p:spPr>
        <p:txBody>
          <a:bodyPr wrap="none">
            <a:spAutoFit/>
          </a:bodyPr>
          <a:lstStyle/>
          <a:p>
            <a:r>
              <a:rPr lang="ja-JP" altLang="en-US" sz="1000" dirty="0" smtClean="0">
                <a:latin typeface="HGP創英角ｺﾞｼｯｸUB" pitchFamily="50" charset="-128"/>
                <a:ea typeface="HGP創英角ｺﾞｼｯｸUB" pitchFamily="50" charset="-128"/>
              </a:rPr>
              <a:t>単位：％　（</a:t>
            </a:r>
            <a:r>
              <a:rPr lang="en-US" altLang="ja-JP" sz="1000" dirty="0" smtClean="0">
                <a:latin typeface="HGP創英角ｺﾞｼｯｸUB" pitchFamily="50" charset="-128"/>
                <a:ea typeface="HGP創英角ｺﾞｼｯｸUB" pitchFamily="50" charset="-128"/>
              </a:rPr>
              <a:t>N=336</a:t>
            </a:r>
            <a:r>
              <a:rPr lang="ja-JP" altLang="en-US" sz="1000" dirty="0" smtClean="0">
                <a:latin typeface="HGP創英角ｺﾞｼｯｸUB" pitchFamily="50" charset="-128"/>
                <a:ea typeface="HGP創英角ｺﾞｼｯｸUB" pitchFamily="50" charset="-128"/>
              </a:rPr>
              <a:t>）</a:t>
            </a:r>
            <a:endParaRPr lang="ja-JP" altLang="en-US" sz="1000" dirty="0">
              <a:latin typeface="HGP創英角ｺﾞｼｯｸUB" pitchFamily="50" charset="-128"/>
              <a:ea typeface="HGP創英角ｺﾞｼｯｸUB" pitchFamily="50" charset="-128"/>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0" y="0"/>
            <a:ext cx="9144000" cy="57148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smtClean="0">
                <a:solidFill>
                  <a:schemeClr val="bg1"/>
                </a:solidFill>
                <a:latin typeface="HGP創英角ｺﾞｼｯｸUB" pitchFamily="50" charset="-128"/>
                <a:ea typeface="HGP創英角ｺﾞｼｯｸUB" pitchFamily="50" charset="-128"/>
              </a:rPr>
              <a:t>冷凍</a:t>
            </a:r>
            <a:r>
              <a:rPr lang="ja-JP" altLang="en-US" sz="2400" dirty="0" err="1" smtClean="0">
                <a:solidFill>
                  <a:schemeClr val="bg1"/>
                </a:solidFill>
                <a:latin typeface="HGP創英角ｺﾞｼｯｸUB" pitchFamily="50" charset="-128"/>
                <a:ea typeface="HGP創英角ｺﾞｼｯｸUB" pitchFamily="50" charset="-128"/>
              </a:rPr>
              <a:t>めんの</a:t>
            </a:r>
            <a:r>
              <a:rPr lang="ja-JP" altLang="en-US" sz="2400" dirty="0" smtClean="0">
                <a:solidFill>
                  <a:schemeClr val="bg1"/>
                </a:solidFill>
                <a:latin typeface="HGP創英角ｺﾞｼｯｸUB" pitchFamily="50" charset="-128"/>
                <a:ea typeface="HGP創英角ｺﾞｼｯｸUB" pitchFamily="50" charset="-128"/>
              </a:rPr>
              <a:t>特長別魅力度</a:t>
            </a:r>
            <a:endParaRPr kumimoji="1" lang="ja-JP" altLang="en-US" sz="2400" dirty="0">
              <a:solidFill>
                <a:schemeClr val="bg1"/>
              </a:solidFill>
              <a:latin typeface="HGP創英角ｺﾞｼｯｸUB" pitchFamily="50" charset="-128"/>
              <a:ea typeface="HGP創英角ｺﾞｼｯｸUB" pitchFamily="50" charset="-128"/>
            </a:endParaRPr>
          </a:p>
        </p:txBody>
      </p:sp>
      <p:sp>
        <p:nvSpPr>
          <p:cNvPr id="3" name="テキスト ボックス 2"/>
          <p:cNvSpPr txBox="1"/>
          <p:nvPr/>
        </p:nvSpPr>
        <p:spPr>
          <a:xfrm>
            <a:off x="142844" y="1714488"/>
            <a:ext cx="1989647" cy="461665"/>
          </a:xfrm>
          <a:prstGeom prst="rect">
            <a:avLst/>
          </a:prstGeom>
          <a:noFill/>
        </p:spPr>
        <p:txBody>
          <a:bodyPr wrap="none" rtlCol="0">
            <a:spAutoFit/>
          </a:bodyPr>
          <a:lstStyle/>
          <a:p>
            <a:r>
              <a:rPr lang="ja-JP" altLang="en-US" sz="1200" dirty="0" smtClean="0">
                <a:latin typeface="HGP創英角ｺﾞｼｯｸUB" pitchFamily="50" charset="-128"/>
                <a:ea typeface="HGP創英角ｺﾞｼｯｸUB" pitchFamily="50" charset="-128"/>
              </a:rPr>
              <a:t>◆冷凍</a:t>
            </a:r>
            <a:r>
              <a:rPr lang="ja-JP" altLang="en-US" sz="1200" dirty="0" err="1" smtClean="0">
                <a:latin typeface="HGP創英角ｺﾞｼｯｸUB" pitchFamily="50" charset="-128"/>
                <a:ea typeface="HGP創英角ｺﾞｼｯｸUB" pitchFamily="50" charset="-128"/>
              </a:rPr>
              <a:t>めんの</a:t>
            </a:r>
            <a:r>
              <a:rPr lang="ja-JP" altLang="en-US" sz="1200" dirty="0" smtClean="0">
                <a:latin typeface="HGP創英角ｺﾞｼｯｸUB" pitchFamily="50" charset="-128"/>
                <a:ea typeface="HGP創英角ｺﾞｼｯｸUB" pitchFamily="50" charset="-128"/>
              </a:rPr>
              <a:t>特長別魅力度</a:t>
            </a:r>
            <a:endParaRPr lang="en-US" altLang="ja-JP" sz="1200" dirty="0" smtClean="0">
              <a:latin typeface="HGP創英角ｺﾞｼｯｸUB" pitchFamily="50" charset="-128"/>
              <a:ea typeface="HGP創英角ｺﾞｼｯｸUB" pitchFamily="50" charset="-128"/>
            </a:endParaRPr>
          </a:p>
          <a:p>
            <a:endParaRPr lang="en-US" altLang="ja-JP" sz="1200" dirty="0" smtClean="0">
              <a:latin typeface="HGP創英角ｺﾞｼｯｸUB" pitchFamily="50" charset="-128"/>
              <a:ea typeface="HGP創英角ｺﾞｼｯｸUB" pitchFamily="50" charset="-128"/>
            </a:endParaRPr>
          </a:p>
        </p:txBody>
      </p:sp>
      <p:sp>
        <p:nvSpPr>
          <p:cNvPr id="4" name="正方形/長方形 3"/>
          <p:cNvSpPr/>
          <p:nvPr/>
        </p:nvSpPr>
        <p:spPr>
          <a:xfrm>
            <a:off x="142844" y="857232"/>
            <a:ext cx="8786874" cy="785818"/>
          </a:xfrm>
          <a:prstGeom prst="rect">
            <a:avLst/>
          </a:prstGeom>
          <a:solidFill>
            <a:srgbClr val="FFFF99"/>
          </a:solid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dirty="0" smtClean="0">
                <a:solidFill>
                  <a:schemeClr val="tx2"/>
                </a:solidFill>
                <a:latin typeface="HGP創英角ｺﾞｼｯｸUB" pitchFamily="50" charset="-128"/>
                <a:ea typeface="HGP創英角ｺﾞｼｯｸUB" pitchFamily="50" charset="-128"/>
              </a:rPr>
              <a:t>冷凍</a:t>
            </a:r>
            <a:r>
              <a:rPr lang="ja-JP" altLang="en-US" sz="1400" dirty="0" err="1" smtClean="0">
                <a:solidFill>
                  <a:schemeClr val="tx2"/>
                </a:solidFill>
                <a:latin typeface="HGP創英角ｺﾞｼｯｸUB" pitchFamily="50" charset="-128"/>
                <a:ea typeface="HGP創英角ｺﾞｼｯｸUB" pitchFamily="50" charset="-128"/>
              </a:rPr>
              <a:t>めんの</a:t>
            </a:r>
            <a:r>
              <a:rPr lang="ja-JP" altLang="en-US" sz="1400" dirty="0" smtClean="0">
                <a:solidFill>
                  <a:schemeClr val="tx2"/>
                </a:solidFill>
                <a:latin typeface="HGP創英角ｺﾞｼｯｸUB" pitchFamily="50" charset="-128"/>
                <a:ea typeface="HGP創英角ｺﾞｼｯｸUB" pitchFamily="50" charset="-128"/>
              </a:rPr>
              <a:t>特長は、約８割の方が「魅力的」と高評価。</a:t>
            </a:r>
            <a:endParaRPr lang="en-US" altLang="ja-JP" sz="1400" dirty="0" smtClean="0">
              <a:solidFill>
                <a:schemeClr val="tx1"/>
              </a:solidFill>
              <a:latin typeface="HGP創英角ｺﾞｼｯｸUB" pitchFamily="50" charset="-128"/>
              <a:ea typeface="HGP創英角ｺﾞｼｯｸUB" pitchFamily="50" charset="-128"/>
            </a:endParaRPr>
          </a:p>
          <a:p>
            <a:r>
              <a:rPr lang="ja-JP" altLang="en-US" sz="1050" dirty="0" smtClean="0">
                <a:solidFill>
                  <a:schemeClr val="tx1"/>
                </a:solidFill>
                <a:latin typeface="HGP創英角ｺﾞｼｯｸUB" pitchFamily="50" charset="-128"/>
                <a:ea typeface="HGP創英角ｺﾞｼｯｸUB" pitchFamily="50" charset="-128"/>
              </a:rPr>
              <a:t>冷凍</a:t>
            </a:r>
            <a:r>
              <a:rPr lang="ja-JP" altLang="en-US" sz="1050" dirty="0" err="1" smtClean="0">
                <a:solidFill>
                  <a:schemeClr val="tx1"/>
                </a:solidFill>
                <a:latin typeface="HGP創英角ｺﾞｼｯｸUB" pitchFamily="50" charset="-128"/>
                <a:ea typeface="HGP創英角ｺﾞｼｯｸUB" pitchFamily="50" charset="-128"/>
              </a:rPr>
              <a:t>めんの</a:t>
            </a:r>
            <a:r>
              <a:rPr lang="ja-JP" altLang="en-US" sz="1050" dirty="0" smtClean="0">
                <a:solidFill>
                  <a:schemeClr val="tx1"/>
                </a:solidFill>
                <a:latin typeface="HGP創英角ｺﾞｼｯｸUB" pitchFamily="50" charset="-128"/>
                <a:ea typeface="HGP創英角ｺﾞｼｯｸUB" pitchFamily="50" charset="-128"/>
              </a:rPr>
              <a:t>特長は、５項目中、４項目で約８割の方が「魅力的」と概ね好評価。「保存料不要で長持ち」が、最もポイントが高い。これは、冷凍食品一般に共通の特長でもある。（「中心５０％、外側８０％」は、麺の水分含有量であるが、調査では言葉足らずで伝わりにくかったものと思われる。）</a:t>
            </a:r>
            <a:endParaRPr lang="en-US" altLang="ja-JP" sz="1050" dirty="0" smtClean="0">
              <a:solidFill>
                <a:schemeClr val="tx1"/>
              </a:solidFill>
              <a:latin typeface="HGP創英角ｺﾞｼｯｸUB" pitchFamily="50" charset="-128"/>
              <a:ea typeface="HGP創英角ｺﾞｼｯｸUB" pitchFamily="50" charset="-128"/>
            </a:endParaRPr>
          </a:p>
        </p:txBody>
      </p:sp>
      <p:graphicFrame>
        <p:nvGraphicFramePr>
          <p:cNvPr id="5" name="表 4"/>
          <p:cNvGraphicFramePr>
            <a:graphicFrameLocks noGrp="1"/>
          </p:cNvGraphicFramePr>
          <p:nvPr/>
        </p:nvGraphicFramePr>
        <p:xfrm>
          <a:off x="214282" y="2000240"/>
          <a:ext cx="8715436" cy="1371600"/>
        </p:xfrm>
        <a:graphic>
          <a:graphicData uri="http://schemas.openxmlformats.org/drawingml/2006/table">
            <a:tbl>
              <a:tblPr firstRow="1" bandRow="1">
                <a:tableStyleId>{5C22544A-7EE6-4342-B048-85BDC9FD1C3A}</a:tableStyleId>
              </a:tblPr>
              <a:tblGrid>
                <a:gridCol w="2658946"/>
                <a:gridCol w="1198706"/>
                <a:gridCol w="1214446"/>
                <a:gridCol w="1143008"/>
                <a:gridCol w="1285884"/>
                <a:gridCol w="1214446"/>
              </a:tblGrid>
              <a:tr h="214314">
                <a:tc>
                  <a:txBody>
                    <a:bodyPr/>
                    <a:lstStyle/>
                    <a:p>
                      <a:pPr algn="ctr"/>
                      <a:r>
                        <a:rPr kumimoji="1" lang="ja-JP" altLang="en-US" sz="900" dirty="0" smtClean="0"/>
                        <a:t>項目</a:t>
                      </a:r>
                      <a:endParaRPr kumimoji="1" lang="ja-JP" altLang="en-US" sz="900" dirty="0"/>
                    </a:p>
                  </a:txBody>
                  <a:tcPr/>
                </a:tc>
                <a:tc>
                  <a:txBody>
                    <a:bodyPr/>
                    <a:lstStyle/>
                    <a:p>
                      <a:pPr algn="ctr"/>
                      <a:r>
                        <a:rPr kumimoji="1" lang="ja-JP" altLang="en-US" sz="900" dirty="0" smtClean="0"/>
                        <a:t>非常に魅力的</a:t>
                      </a:r>
                      <a:endParaRPr kumimoji="1" lang="ja-JP" altLang="en-US" sz="900" dirty="0"/>
                    </a:p>
                  </a:txBody>
                  <a:tcPr/>
                </a:tc>
                <a:tc>
                  <a:txBody>
                    <a:bodyPr/>
                    <a:lstStyle/>
                    <a:p>
                      <a:pPr algn="ctr"/>
                      <a:r>
                        <a:rPr kumimoji="1" lang="ja-JP" altLang="en-US" sz="900" dirty="0" smtClean="0"/>
                        <a:t>まあ魅力的</a:t>
                      </a:r>
                      <a:endParaRPr kumimoji="1" lang="ja-JP" altLang="en-US" sz="900" dirty="0"/>
                    </a:p>
                  </a:txBody>
                  <a:tcPr/>
                </a:tc>
                <a:tc>
                  <a:txBody>
                    <a:bodyPr/>
                    <a:lstStyle/>
                    <a:p>
                      <a:pPr algn="ctr"/>
                      <a:r>
                        <a:rPr kumimoji="1" lang="ja-JP" altLang="en-US" sz="900" dirty="0" smtClean="0"/>
                        <a:t>どちらでもない</a:t>
                      </a:r>
                      <a:endParaRPr kumimoji="1" lang="ja-JP" altLang="en-US" sz="900" dirty="0"/>
                    </a:p>
                  </a:txBody>
                  <a:tcPr/>
                </a:tc>
                <a:tc>
                  <a:txBody>
                    <a:bodyPr/>
                    <a:lstStyle/>
                    <a:p>
                      <a:pPr algn="ctr"/>
                      <a:r>
                        <a:rPr kumimoji="1" lang="ja-JP" altLang="en-US" sz="900" dirty="0" smtClean="0"/>
                        <a:t>あまり魅力的ではない</a:t>
                      </a:r>
                      <a:endParaRPr kumimoji="1" lang="ja-JP" altLang="en-US" sz="900" dirty="0"/>
                    </a:p>
                  </a:txBody>
                  <a:tcPr/>
                </a:tc>
                <a:tc>
                  <a:txBody>
                    <a:bodyPr/>
                    <a:lstStyle/>
                    <a:p>
                      <a:pPr algn="ctr"/>
                      <a:r>
                        <a:rPr kumimoji="1" lang="ja-JP" altLang="en-US" sz="900" dirty="0" smtClean="0"/>
                        <a:t>全く魅力的ではない</a:t>
                      </a:r>
                      <a:endParaRPr kumimoji="1" lang="ja-JP" altLang="en-US" sz="900" dirty="0"/>
                    </a:p>
                  </a:txBody>
                  <a:tcPr/>
                </a:tc>
              </a:tr>
              <a:tr h="214314">
                <a:tc>
                  <a:txBody>
                    <a:bodyPr/>
                    <a:lstStyle/>
                    <a:p>
                      <a:r>
                        <a:rPr kumimoji="1" lang="ja-JP" altLang="en-US" sz="900" dirty="0" smtClean="0"/>
                        <a:t>“打ち立て・ゆで立て”の瞬間を閉じ込めている</a:t>
                      </a:r>
                      <a:endParaRPr kumimoji="1" lang="ja-JP" altLang="en-US" sz="900" dirty="0"/>
                    </a:p>
                  </a:txBody>
                  <a:tcPr/>
                </a:tc>
                <a:tc>
                  <a:txBody>
                    <a:bodyPr/>
                    <a:lstStyle/>
                    <a:p>
                      <a:pPr algn="ctr" fontAlgn="ctr"/>
                      <a:r>
                        <a:rPr lang="en-US" altLang="ja-JP" sz="1000" b="1" i="0" u="none" strike="noStrike" dirty="0">
                          <a:solidFill>
                            <a:srgbClr val="000000"/>
                          </a:solidFill>
                          <a:latin typeface="ＭＳ Ｐゴシック"/>
                        </a:rPr>
                        <a:t>27.1 </a:t>
                      </a:r>
                    </a:p>
                  </a:txBody>
                  <a:tcPr marL="9525" marR="9525" marT="9525" marB="0" anchor="ctr"/>
                </a:tc>
                <a:tc>
                  <a:txBody>
                    <a:bodyPr/>
                    <a:lstStyle/>
                    <a:p>
                      <a:pPr algn="ctr" fontAlgn="ctr"/>
                      <a:r>
                        <a:rPr lang="en-US" altLang="ja-JP" sz="1000" b="1" i="0" u="none" strike="noStrike">
                          <a:solidFill>
                            <a:srgbClr val="000000"/>
                          </a:solidFill>
                          <a:latin typeface="ＭＳ Ｐゴシック"/>
                        </a:rPr>
                        <a:t>52.5 </a:t>
                      </a:r>
                    </a:p>
                  </a:txBody>
                  <a:tcPr marL="9525" marR="9525" marT="9525" marB="0" anchor="ctr"/>
                </a:tc>
                <a:tc>
                  <a:txBody>
                    <a:bodyPr/>
                    <a:lstStyle/>
                    <a:p>
                      <a:pPr algn="ctr" fontAlgn="ctr"/>
                      <a:r>
                        <a:rPr lang="en-US" altLang="ja-JP" sz="1000" b="1" i="0" u="none" strike="noStrike">
                          <a:solidFill>
                            <a:srgbClr val="000000"/>
                          </a:solidFill>
                          <a:latin typeface="ＭＳ Ｐゴシック"/>
                        </a:rPr>
                        <a:t>16.3 </a:t>
                      </a:r>
                    </a:p>
                  </a:txBody>
                  <a:tcPr marL="9525" marR="9525" marT="9525" marB="0" anchor="ctr"/>
                </a:tc>
                <a:tc>
                  <a:txBody>
                    <a:bodyPr/>
                    <a:lstStyle/>
                    <a:p>
                      <a:pPr algn="ctr" fontAlgn="ctr"/>
                      <a:r>
                        <a:rPr lang="en-US" altLang="ja-JP" sz="1000" b="1" i="0" u="none" strike="noStrike">
                          <a:solidFill>
                            <a:srgbClr val="000000"/>
                          </a:solidFill>
                          <a:latin typeface="ＭＳ Ｐゴシック"/>
                        </a:rPr>
                        <a:t>2.6 </a:t>
                      </a:r>
                    </a:p>
                  </a:txBody>
                  <a:tcPr marL="9525" marR="9525" marT="9525" marB="0" anchor="ctr"/>
                </a:tc>
                <a:tc>
                  <a:txBody>
                    <a:bodyPr/>
                    <a:lstStyle/>
                    <a:p>
                      <a:pPr algn="ctr" fontAlgn="ctr"/>
                      <a:r>
                        <a:rPr lang="en-US" altLang="ja-JP" sz="1000" b="1" i="0" u="none" strike="noStrike">
                          <a:solidFill>
                            <a:srgbClr val="000000"/>
                          </a:solidFill>
                          <a:latin typeface="ＭＳ Ｐゴシック"/>
                        </a:rPr>
                        <a:t>1.4 </a:t>
                      </a:r>
                    </a:p>
                  </a:txBody>
                  <a:tcPr marL="9525" marR="9525" marT="9525" marB="0" anchor="ctr"/>
                </a:tc>
              </a:tr>
              <a:tr h="214314">
                <a:tc>
                  <a:txBody>
                    <a:bodyPr/>
                    <a:lstStyle/>
                    <a:p>
                      <a:r>
                        <a:rPr kumimoji="1" lang="ja-JP" altLang="en-US" sz="900" dirty="0" smtClean="0"/>
                        <a:t>急速凍結で、おいしさをそのまま眠らせている</a:t>
                      </a:r>
                      <a:endParaRPr kumimoji="1" lang="ja-JP" altLang="en-US" sz="900" dirty="0"/>
                    </a:p>
                  </a:txBody>
                  <a:tcPr/>
                </a:tc>
                <a:tc>
                  <a:txBody>
                    <a:bodyPr/>
                    <a:lstStyle/>
                    <a:p>
                      <a:pPr algn="ctr" fontAlgn="ctr"/>
                      <a:r>
                        <a:rPr lang="en-US" altLang="ja-JP" sz="1000" b="1" i="0" u="none" strike="noStrike" dirty="0">
                          <a:solidFill>
                            <a:srgbClr val="000000"/>
                          </a:solidFill>
                          <a:latin typeface="ＭＳ Ｐゴシック"/>
                        </a:rPr>
                        <a:t>30.5</a:t>
                      </a:r>
                    </a:p>
                  </a:txBody>
                  <a:tcPr marL="9525" marR="9525" marT="9525" marB="0" anchor="ctr"/>
                </a:tc>
                <a:tc>
                  <a:txBody>
                    <a:bodyPr/>
                    <a:lstStyle/>
                    <a:p>
                      <a:pPr algn="ctr" fontAlgn="ctr"/>
                      <a:r>
                        <a:rPr lang="en-US" altLang="ja-JP" sz="1000" b="1" i="0" u="none" strike="noStrike" dirty="0">
                          <a:solidFill>
                            <a:srgbClr val="000000"/>
                          </a:solidFill>
                          <a:latin typeface="ＭＳ Ｐゴシック"/>
                        </a:rPr>
                        <a:t>50.3</a:t>
                      </a:r>
                    </a:p>
                  </a:txBody>
                  <a:tcPr marL="9525" marR="9525" marT="9525" marB="0" anchor="ctr"/>
                </a:tc>
                <a:tc>
                  <a:txBody>
                    <a:bodyPr/>
                    <a:lstStyle/>
                    <a:p>
                      <a:pPr algn="ctr" fontAlgn="ctr"/>
                      <a:r>
                        <a:rPr lang="en-US" altLang="ja-JP" sz="1000" b="1" i="0" u="none" strike="noStrike">
                          <a:solidFill>
                            <a:srgbClr val="000000"/>
                          </a:solidFill>
                          <a:latin typeface="ＭＳ Ｐゴシック"/>
                        </a:rPr>
                        <a:t>15.5</a:t>
                      </a:r>
                    </a:p>
                  </a:txBody>
                  <a:tcPr marL="9525" marR="9525" marT="9525" marB="0" anchor="ctr"/>
                </a:tc>
                <a:tc>
                  <a:txBody>
                    <a:bodyPr/>
                    <a:lstStyle/>
                    <a:p>
                      <a:pPr algn="ctr" fontAlgn="ctr"/>
                      <a:r>
                        <a:rPr lang="en-US" altLang="ja-JP" sz="1000" b="1" i="0" u="none" strike="noStrike">
                          <a:solidFill>
                            <a:srgbClr val="000000"/>
                          </a:solidFill>
                          <a:latin typeface="ＭＳ Ｐゴシック"/>
                        </a:rPr>
                        <a:t>2.3</a:t>
                      </a:r>
                    </a:p>
                  </a:txBody>
                  <a:tcPr marL="9525" marR="9525" marT="9525" marB="0" anchor="ctr"/>
                </a:tc>
                <a:tc>
                  <a:txBody>
                    <a:bodyPr/>
                    <a:lstStyle/>
                    <a:p>
                      <a:pPr algn="ctr" fontAlgn="ctr"/>
                      <a:r>
                        <a:rPr lang="en-US" altLang="ja-JP" sz="1000" b="1" i="0" u="none" strike="noStrike">
                          <a:solidFill>
                            <a:srgbClr val="000000"/>
                          </a:solidFill>
                          <a:latin typeface="ＭＳ Ｐゴシック"/>
                        </a:rPr>
                        <a:t>1.4</a:t>
                      </a:r>
                    </a:p>
                  </a:txBody>
                  <a:tcPr marL="9525" marR="9525" marT="9525" marB="0" anchor="ctr"/>
                </a:tc>
              </a:tr>
              <a:tr h="214314">
                <a:tc>
                  <a:txBody>
                    <a:bodyPr/>
                    <a:lstStyle/>
                    <a:p>
                      <a:r>
                        <a:rPr kumimoji="1" lang="ja-JP" altLang="en-US" sz="900" dirty="0" smtClean="0"/>
                        <a:t>“中心５０％、外側８０％”のおいしい状態</a:t>
                      </a:r>
                      <a:endParaRPr kumimoji="1" lang="ja-JP" altLang="en-US" sz="900" dirty="0"/>
                    </a:p>
                  </a:txBody>
                  <a:tcPr/>
                </a:tc>
                <a:tc>
                  <a:txBody>
                    <a:bodyPr/>
                    <a:lstStyle/>
                    <a:p>
                      <a:pPr algn="ctr" fontAlgn="ctr"/>
                      <a:r>
                        <a:rPr lang="en-US" altLang="ja-JP" sz="1000" b="1" i="0" u="none" strike="noStrike" dirty="0">
                          <a:solidFill>
                            <a:srgbClr val="000000"/>
                          </a:solidFill>
                          <a:latin typeface="ＭＳ Ｐゴシック"/>
                        </a:rPr>
                        <a:t>17.7 </a:t>
                      </a:r>
                    </a:p>
                  </a:txBody>
                  <a:tcPr marL="9525" marR="9525" marT="9525" marB="0" anchor="ctr"/>
                </a:tc>
                <a:tc>
                  <a:txBody>
                    <a:bodyPr/>
                    <a:lstStyle/>
                    <a:p>
                      <a:pPr algn="ctr" fontAlgn="ctr"/>
                      <a:r>
                        <a:rPr lang="en-US" altLang="ja-JP" sz="1000" b="1" i="0" u="none" strike="noStrike" dirty="0">
                          <a:solidFill>
                            <a:srgbClr val="000000"/>
                          </a:solidFill>
                          <a:latin typeface="ＭＳ Ｐゴシック"/>
                        </a:rPr>
                        <a:t>40.7 </a:t>
                      </a:r>
                    </a:p>
                  </a:txBody>
                  <a:tcPr marL="9525" marR="9525" marT="9525" marB="0" anchor="ctr"/>
                </a:tc>
                <a:tc>
                  <a:txBody>
                    <a:bodyPr/>
                    <a:lstStyle/>
                    <a:p>
                      <a:pPr algn="ctr" fontAlgn="ctr"/>
                      <a:r>
                        <a:rPr lang="en-US" altLang="ja-JP" sz="1000" b="1" i="0" u="none" strike="noStrike" dirty="0">
                          <a:solidFill>
                            <a:srgbClr val="000000"/>
                          </a:solidFill>
                          <a:latin typeface="ＭＳ Ｐゴシック"/>
                        </a:rPr>
                        <a:t>34.9 </a:t>
                      </a:r>
                    </a:p>
                  </a:txBody>
                  <a:tcPr marL="9525" marR="9525" marT="9525" marB="0" anchor="ctr"/>
                </a:tc>
                <a:tc>
                  <a:txBody>
                    <a:bodyPr/>
                    <a:lstStyle/>
                    <a:p>
                      <a:pPr algn="ctr" fontAlgn="ctr"/>
                      <a:r>
                        <a:rPr lang="en-US" altLang="ja-JP" sz="1000" b="1" i="0" u="none" strike="noStrike" dirty="0">
                          <a:solidFill>
                            <a:srgbClr val="000000"/>
                          </a:solidFill>
                          <a:latin typeface="ＭＳ Ｐゴシック"/>
                        </a:rPr>
                        <a:t>4.9 </a:t>
                      </a:r>
                    </a:p>
                  </a:txBody>
                  <a:tcPr marL="9525" marR="9525" marT="9525" marB="0" anchor="ctr"/>
                </a:tc>
                <a:tc>
                  <a:txBody>
                    <a:bodyPr/>
                    <a:lstStyle/>
                    <a:p>
                      <a:pPr algn="ctr" fontAlgn="ctr"/>
                      <a:r>
                        <a:rPr lang="en-US" altLang="ja-JP" sz="1000" b="1" i="0" u="none" strike="noStrike">
                          <a:solidFill>
                            <a:srgbClr val="000000"/>
                          </a:solidFill>
                          <a:latin typeface="ＭＳ Ｐゴシック"/>
                        </a:rPr>
                        <a:t>1.8 </a:t>
                      </a:r>
                    </a:p>
                  </a:txBody>
                  <a:tcPr marL="9525" marR="9525" marT="9525" marB="0" anchor="ctr"/>
                </a:tc>
              </a:tr>
              <a:tr h="214314">
                <a:tc>
                  <a:txBody>
                    <a:bodyPr/>
                    <a:lstStyle/>
                    <a:p>
                      <a:r>
                        <a:rPr kumimoji="1" lang="ja-JP" altLang="en-US" sz="900" dirty="0" smtClean="0"/>
                        <a:t>保存料不要で長持ち</a:t>
                      </a:r>
                      <a:endParaRPr kumimoji="1" lang="ja-JP" altLang="en-US" sz="900" dirty="0"/>
                    </a:p>
                  </a:txBody>
                  <a:tcPr/>
                </a:tc>
                <a:tc>
                  <a:txBody>
                    <a:bodyPr/>
                    <a:lstStyle/>
                    <a:p>
                      <a:pPr algn="ctr" fontAlgn="ctr"/>
                      <a:r>
                        <a:rPr lang="en-US" altLang="ja-JP" sz="1000" b="1" i="0" u="none" strike="noStrike" dirty="0">
                          <a:solidFill>
                            <a:srgbClr val="000000"/>
                          </a:solidFill>
                          <a:latin typeface="ＭＳ Ｐゴシック"/>
                        </a:rPr>
                        <a:t>37.6 </a:t>
                      </a:r>
                    </a:p>
                  </a:txBody>
                  <a:tcPr marL="9525" marR="9525" marT="9525" marB="0" anchor="ctr"/>
                </a:tc>
                <a:tc>
                  <a:txBody>
                    <a:bodyPr/>
                    <a:lstStyle/>
                    <a:p>
                      <a:pPr algn="ctr" fontAlgn="ctr"/>
                      <a:r>
                        <a:rPr lang="en-US" altLang="ja-JP" sz="1000" b="1" i="0" u="none" strike="noStrike">
                          <a:solidFill>
                            <a:srgbClr val="000000"/>
                          </a:solidFill>
                          <a:latin typeface="ＭＳ Ｐゴシック"/>
                        </a:rPr>
                        <a:t>44.0 </a:t>
                      </a:r>
                    </a:p>
                  </a:txBody>
                  <a:tcPr marL="9525" marR="9525" marT="9525" marB="0" anchor="ctr"/>
                </a:tc>
                <a:tc>
                  <a:txBody>
                    <a:bodyPr/>
                    <a:lstStyle/>
                    <a:p>
                      <a:pPr algn="ctr" fontAlgn="ctr"/>
                      <a:r>
                        <a:rPr lang="en-US" altLang="ja-JP" sz="1000" b="1" i="0" u="none" strike="noStrike" dirty="0">
                          <a:solidFill>
                            <a:srgbClr val="000000"/>
                          </a:solidFill>
                          <a:latin typeface="ＭＳ Ｐゴシック"/>
                        </a:rPr>
                        <a:t>15.1 </a:t>
                      </a:r>
                    </a:p>
                  </a:txBody>
                  <a:tcPr marL="9525" marR="9525" marT="9525" marB="0" anchor="ctr"/>
                </a:tc>
                <a:tc>
                  <a:txBody>
                    <a:bodyPr/>
                    <a:lstStyle/>
                    <a:p>
                      <a:pPr algn="ctr" fontAlgn="ctr"/>
                      <a:r>
                        <a:rPr lang="en-US" altLang="ja-JP" sz="1000" b="1" i="0" u="none" strike="noStrike" dirty="0">
                          <a:solidFill>
                            <a:srgbClr val="000000"/>
                          </a:solidFill>
                          <a:latin typeface="ＭＳ Ｐゴシック"/>
                        </a:rPr>
                        <a:t>2.0 </a:t>
                      </a:r>
                    </a:p>
                  </a:txBody>
                  <a:tcPr marL="9525" marR="9525" marT="9525" marB="0" anchor="ctr"/>
                </a:tc>
                <a:tc>
                  <a:txBody>
                    <a:bodyPr/>
                    <a:lstStyle/>
                    <a:p>
                      <a:pPr algn="ctr" fontAlgn="ctr"/>
                      <a:r>
                        <a:rPr lang="en-US" altLang="ja-JP" sz="1000" b="1" i="0" u="none" strike="noStrike" dirty="0">
                          <a:solidFill>
                            <a:srgbClr val="000000"/>
                          </a:solidFill>
                          <a:latin typeface="ＭＳ Ｐゴシック"/>
                        </a:rPr>
                        <a:t>1.4 </a:t>
                      </a:r>
                    </a:p>
                  </a:txBody>
                  <a:tcPr marL="9525" marR="9525" marT="9525" marB="0" anchor="ctr"/>
                </a:tc>
              </a:tr>
              <a:tr h="214314">
                <a:tc>
                  <a:txBody>
                    <a:bodyPr/>
                    <a:lstStyle/>
                    <a:p>
                      <a:r>
                        <a:rPr kumimoji="1" lang="ja-JP" altLang="en-US" sz="900" dirty="0" smtClean="0"/>
                        <a:t>いつでもすぐに本物のおいしさを味わえる</a:t>
                      </a:r>
                      <a:endParaRPr kumimoji="1" lang="ja-JP" altLang="en-US" sz="900" dirty="0"/>
                    </a:p>
                  </a:txBody>
                  <a:tcPr/>
                </a:tc>
                <a:tc>
                  <a:txBody>
                    <a:bodyPr/>
                    <a:lstStyle/>
                    <a:p>
                      <a:pPr algn="ctr" fontAlgn="ctr"/>
                      <a:r>
                        <a:rPr lang="en-US" altLang="ja-JP" sz="1000" b="1" i="0" u="none" strike="noStrike">
                          <a:solidFill>
                            <a:srgbClr val="000000"/>
                          </a:solidFill>
                          <a:latin typeface="ＭＳ Ｐゴシック"/>
                        </a:rPr>
                        <a:t>34.5 </a:t>
                      </a:r>
                    </a:p>
                  </a:txBody>
                  <a:tcPr marL="9525" marR="9525" marT="9525" marB="0" anchor="ctr"/>
                </a:tc>
                <a:tc>
                  <a:txBody>
                    <a:bodyPr/>
                    <a:lstStyle/>
                    <a:p>
                      <a:pPr algn="ctr" fontAlgn="ctr"/>
                      <a:r>
                        <a:rPr lang="en-US" altLang="ja-JP" sz="1000" b="1" i="0" u="none" strike="noStrike">
                          <a:solidFill>
                            <a:srgbClr val="000000"/>
                          </a:solidFill>
                          <a:latin typeface="ＭＳ Ｐゴシック"/>
                        </a:rPr>
                        <a:t>45.3 </a:t>
                      </a:r>
                    </a:p>
                  </a:txBody>
                  <a:tcPr marL="9525" marR="9525" marT="9525" marB="0" anchor="ctr"/>
                </a:tc>
                <a:tc>
                  <a:txBody>
                    <a:bodyPr/>
                    <a:lstStyle/>
                    <a:p>
                      <a:pPr algn="ctr" fontAlgn="ctr"/>
                      <a:r>
                        <a:rPr lang="en-US" altLang="ja-JP" sz="1000" b="1" i="0" u="none" strike="noStrike">
                          <a:solidFill>
                            <a:srgbClr val="000000"/>
                          </a:solidFill>
                          <a:latin typeface="ＭＳ Ｐゴシック"/>
                        </a:rPr>
                        <a:t>17.2 </a:t>
                      </a:r>
                    </a:p>
                  </a:txBody>
                  <a:tcPr marL="9525" marR="9525" marT="9525" marB="0" anchor="ctr"/>
                </a:tc>
                <a:tc>
                  <a:txBody>
                    <a:bodyPr/>
                    <a:lstStyle/>
                    <a:p>
                      <a:pPr algn="ctr" fontAlgn="ctr"/>
                      <a:r>
                        <a:rPr lang="en-US" altLang="ja-JP" sz="1000" b="1" i="0" u="none" strike="noStrike" dirty="0">
                          <a:solidFill>
                            <a:srgbClr val="000000"/>
                          </a:solidFill>
                          <a:latin typeface="ＭＳ Ｐゴシック"/>
                        </a:rPr>
                        <a:t>1.8 </a:t>
                      </a:r>
                    </a:p>
                  </a:txBody>
                  <a:tcPr marL="9525" marR="9525" marT="9525" marB="0" anchor="ctr"/>
                </a:tc>
                <a:tc>
                  <a:txBody>
                    <a:bodyPr/>
                    <a:lstStyle/>
                    <a:p>
                      <a:pPr algn="ctr" fontAlgn="ctr"/>
                      <a:r>
                        <a:rPr lang="en-US" altLang="ja-JP" sz="1000" b="1" i="0" u="none" strike="noStrike" dirty="0">
                          <a:solidFill>
                            <a:srgbClr val="000000"/>
                          </a:solidFill>
                          <a:latin typeface="ＭＳ Ｐゴシック"/>
                        </a:rPr>
                        <a:t>1.2 </a:t>
                      </a:r>
                    </a:p>
                  </a:txBody>
                  <a:tcPr marL="9525" marR="9525" marT="9525" marB="0" anchor="ctr"/>
                </a:tc>
              </a:tr>
            </a:tbl>
          </a:graphicData>
        </a:graphic>
      </p:graphicFrame>
      <p:graphicFrame>
        <p:nvGraphicFramePr>
          <p:cNvPr id="24" name="グラフ 23"/>
          <p:cNvGraphicFramePr/>
          <p:nvPr/>
        </p:nvGraphicFramePr>
        <p:xfrm>
          <a:off x="107504" y="3429000"/>
          <a:ext cx="8856984" cy="3179837"/>
        </p:xfrm>
        <a:graphic>
          <a:graphicData uri="http://schemas.openxmlformats.org/drawingml/2006/chart">
            <c:chart xmlns:c="http://schemas.openxmlformats.org/drawingml/2006/chart" xmlns:r="http://schemas.openxmlformats.org/officeDocument/2006/relationships" r:id="rId2"/>
          </a:graphicData>
        </a:graphic>
      </p:graphicFrame>
      <p:sp>
        <p:nvSpPr>
          <p:cNvPr id="26" name="正方形/長方形 25"/>
          <p:cNvSpPr/>
          <p:nvPr/>
        </p:nvSpPr>
        <p:spPr>
          <a:xfrm>
            <a:off x="7596336" y="1700808"/>
            <a:ext cx="1329210" cy="246221"/>
          </a:xfrm>
          <a:prstGeom prst="rect">
            <a:avLst/>
          </a:prstGeom>
        </p:spPr>
        <p:txBody>
          <a:bodyPr wrap="none">
            <a:spAutoFit/>
          </a:bodyPr>
          <a:lstStyle/>
          <a:p>
            <a:r>
              <a:rPr lang="ja-JP" altLang="en-US" sz="1000" dirty="0" smtClean="0">
                <a:latin typeface="HGP創英角ｺﾞｼｯｸUB" pitchFamily="50" charset="-128"/>
                <a:ea typeface="HGP創英角ｺﾞｼｯｸUB" pitchFamily="50" charset="-128"/>
              </a:rPr>
              <a:t>単位：％　（</a:t>
            </a:r>
            <a:r>
              <a:rPr lang="en-US" altLang="ja-JP" sz="1000" dirty="0" smtClean="0">
                <a:latin typeface="HGP創英角ｺﾞｼｯｸUB" pitchFamily="50" charset="-128"/>
                <a:ea typeface="HGP創英角ｺﾞｼｯｸUB" pitchFamily="50" charset="-128"/>
              </a:rPr>
              <a:t>N=1248</a:t>
            </a:r>
            <a:r>
              <a:rPr lang="ja-JP" altLang="en-US" sz="1000" dirty="0" smtClean="0">
                <a:latin typeface="HGP創英角ｺﾞｼｯｸUB" pitchFamily="50" charset="-128"/>
                <a:ea typeface="HGP創英角ｺﾞｼｯｸUB" pitchFamily="50" charset="-128"/>
              </a:rPr>
              <a:t>）</a:t>
            </a:r>
            <a:endParaRPr lang="ja-JP" altLang="en-US" sz="1000" dirty="0">
              <a:latin typeface="HGP創英角ｺﾞｼｯｸUB" pitchFamily="50" charset="-128"/>
              <a:ea typeface="HGP創英角ｺﾞｼｯｸUB" pitchFamily="50" charset="-128"/>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0" y="0"/>
            <a:ext cx="9144000" cy="57148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smtClean="0">
                <a:ea typeface="HGP創英角ｺﾞｼｯｸUB" pitchFamily="50" charset="-128"/>
              </a:rPr>
              <a:t>飲食店での冷凍</a:t>
            </a:r>
            <a:r>
              <a:rPr lang="ja-JP" altLang="en-US" sz="2400" dirty="0" err="1" smtClean="0">
                <a:ea typeface="HGP創英角ｺﾞｼｯｸUB" pitchFamily="50" charset="-128"/>
              </a:rPr>
              <a:t>めん</a:t>
            </a:r>
            <a:r>
              <a:rPr lang="ja-JP" altLang="en-US" sz="2400" dirty="0" smtClean="0">
                <a:ea typeface="HGP創英角ｺﾞｼｯｸUB" pitchFamily="50" charset="-128"/>
              </a:rPr>
              <a:t>許容</a:t>
            </a:r>
            <a:endParaRPr lang="en-US" altLang="ja-JP" sz="2400" dirty="0" smtClean="0">
              <a:ea typeface="HGP創英角ｺﾞｼｯｸUB" pitchFamily="50" charset="-128"/>
            </a:endParaRPr>
          </a:p>
        </p:txBody>
      </p:sp>
      <p:graphicFrame>
        <p:nvGraphicFramePr>
          <p:cNvPr id="3" name="グラフ 2"/>
          <p:cNvGraphicFramePr/>
          <p:nvPr/>
        </p:nvGraphicFramePr>
        <p:xfrm>
          <a:off x="179512" y="1988840"/>
          <a:ext cx="4320480" cy="1243135"/>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4" name="グラフ 3"/>
          <p:cNvGraphicFramePr/>
          <p:nvPr/>
        </p:nvGraphicFramePr>
        <p:xfrm>
          <a:off x="107504" y="3140968"/>
          <a:ext cx="4320480" cy="36004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5" name="グラフ 4"/>
          <p:cNvGraphicFramePr/>
          <p:nvPr/>
        </p:nvGraphicFramePr>
        <p:xfrm>
          <a:off x="4860032" y="1916832"/>
          <a:ext cx="4032448" cy="2350392"/>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6" name="グラフ 5"/>
          <p:cNvGraphicFramePr/>
          <p:nvPr/>
        </p:nvGraphicFramePr>
        <p:xfrm>
          <a:off x="4499992" y="4221088"/>
          <a:ext cx="4536504" cy="2520280"/>
        </p:xfrm>
        <a:graphic>
          <a:graphicData uri="http://schemas.openxmlformats.org/drawingml/2006/chart">
            <c:chart xmlns:c="http://schemas.openxmlformats.org/drawingml/2006/chart" xmlns:r="http://schemas.openxmlformats.org/officeDocument/2006/relationships" r:id="rId5"/>
          </a:graphicData>
        </a:graphic>
      </p:graphicFrame>
      <p:sp>
        <p:nvSpPr>
          <p:cNvPr id="7" name="テキスト ボックス 6"/>
          <p:cNvSpPr txBox="1"/>
          <p:nvPr/>
        </p:nvSpPr>
        <p:spPr>
          <a:xfrm>
            <a:off x="4788024" y="1527175"/>
            <a:ext cx="2242922" cy="461665"/>
          </a:xfrm>
          <a:prstGeom prst="rect">
            <a:avLst/>
          </a:prstGeom>
          <a:noFill/>
        </p:spPr>
        <p:txBody>
          <a:bodyPr wrap="none" rtlCol="0">
            <a:spAutoFit/>
          </a:bodyPr>
          <a:lstStyle/>
          <a:p>
            <a:r>
              <a:rPr lang="ja-JP" altLang="en-US" sz="1200" dirty="0" smtClean="0">
                <a:latin typeface="HGP創英角ｺﾞｼｯｸUB" pitchFamily="50" charset="-128"/>
                <a:ea typeface="HGP創英角ｺﾞｼｯｸUB" pitchFamily="50" charset="-128"/>
              </a:rPr>
              <a:t>◆飲食店での冷凍</a:t>
            </a:r>
            <a:r>
              <a:rPr lang="ja-JP" altLang="en-US" sz="1200" dirty="0" err="1" smtClean="0">
                <a:latin typeface="HGP創英角ｺﾞｼｯｸUB" pitchFamily="50" charset="-128"/>
                <a:ea typeface="HGP創英角ｺﾞｼｯｸUB" pitchFamily="50" charset="-128"/>
              </a:rPr>
              <a:t>めん</a:t>
            </a:r>
            <a:r>
              <a:rPr lang="ja-JP" altLang="en-US" sz="1200" dirty="0" smtClean="0">
                <a:latin typeface="HGP創英角ｺﾞｼｯｸUB" pitchFamily="50" charset="-128"/>
                <a:ea typeface="HGP創英角ｺﾞｼｯｸUB" pitchFamily="50" charset="-128"/>
              </a:rPr>
              <a:t>許容</a:t>
            </a:r>
            <a:endParaRPr lang="en-US" altLang="ja-JP" sz="1200" dirty="0" smtClean="0">
              <a:latin typeface="HGP創英角ｺﾞｼｯｸUB" pitchFamily="50" charset="-128"/>
              <a:ea typeface="HGP創英角ｺﾞｼｯｸUB" pitchFamily="50" charset="-128"/>
            </a:endParaRPr>
          </a:p>
          <a:p>
            <a:r>
              <a:rPr lang="ja-JP" altLang="en-US" sz="1200" dirty="0" smtClean="0">
                <a:latin typeface="HGP創英角ｺﾞｼｯｸUB" pitchFamily="50" charset="-128"/>
                <a:ea typeface="HGP創英角ｺﾞｼｯｸUB" pitchFamily="50" charset="-128"/>
              </a:rPr>
              <a:t> 　［冷凍</a:t>
            </a:r>
            <a:r>
              <a:rPr lang="ja-JP" altLang="en-US" sz="1200" dirty="0" err="1" smtClean="0">
                <a:latin typeface="HGP創英角ｺﾞｼｯｸUB" pitchFamily="50" charset="-128"/>
                <a:ea typeface="HGP創英角ｺﾞｼｯｸUB" pitchFamily="50" charset="-128"/>
              </a:rPr>
              <a:t>めん喫</a:t>
            </a:r>
            <a:r>
              <a:rPr lang="ja-JP" altLang="en-US" sz="1200" dirty="0" smtClean="0">
                <a:latin typeface="HGP創英角ｺﾞｼｯｸUB" pitchFamily="50" charset="-128"/>
                <a:ea typeface="HGP創英角ｺﾞｼｯｸUB" pitchFamily="50" charset="-128"/>
              </a:rPr>
              <a:t>食者のみ（ＭＡ）］</a:t>
            </a:r>
            <a:endParaRPr lang="en-US" altLang="ja-JP" sz="1200" dirty="0" smtClean="0">
              <a:latin typeface="HGP創英角ｺﾞｼｯｸUB" pitchFamily="50" charset="-128"/>
              <a:ea typeface="HGP創英角ｺﾞｼｯｸUB" pitchFamily="50" charset="-128"/>
            </a:endParaRPr>
          </a:p>
        </p:txBody>
      </p:sp>
      <p:sp>
        <p:nvSpPr>
          <p:cNvPr id="8" name="正方形/長方形 7"/>
          <p:cNvSpPr/>
          <p:nvPr/>
        </p:nvSpPr>
        <p:spPr>
          <a:xfrm>
            <a:off x="7452320" y="1598603"/>
            <a:ext cx="1249060" cy="246221"/>
          </a:xfrm>
          <a:prstGeom prst="rect">
            <a:avLst/>
          </a:prstGeom>
        </p:spPr>
        <p:txBody>
          <a:bodyPr wrap="none">
            <a:spAutoFit/>
          </a:bodyPr>
          <a:lstStyle/>
          <a:p>
            <a:r>
              <a:rPr lang="ja-JP" altLang="en-US" sz="1000" dirty="0" smtClean="0">
                <a:latin typeface="HGP創英角ｺﾞｼｯｸUB" pitchFamily="50" charset="-128"/>
                <a:ea typeface="HGP創英角ｺﾞｼｯｸUB" pitchFamily="50" charset="-128"/>
              </a:rPr>
              <a:t>単位：％　（</a:t>
            </a:r>
            <a:r>
              <a:rPr lang="en-US" altLang="ja-JP" sz="1000" dirty="0" smtClean="0">
                <a:latin typeface="HGP創英角ｺﾞｼｯｸUB" pitchFamily="50" charset="-128"/>
                <a:ea typeface="HGP創英角ｺﾞｼｯｸUB" pitchFamily="50" charset="-128"/>
              </a:rPr>
              <a:t>N=336</a:t>
            </a:r>
            <a:r>
              <a:rPr lang="ja-JP" altLang="en-US" sz="1000" dirty="0" smtClean="0">
                <a:latin typeface="HGP創英角ｺﾞｼｯｸUB" pitchFamily="50" charset="-128"/>
                <a:ea typeface="HGP創英角ｺﾞｼｯｸUB" pitchFamily="50" charset="-128"/>
              </a:rPr>
              <a:t>）</a:t>
            </a:r>
            <a:endParaRPr lang="ja-JP" altLang="en-US" sz="1000" dirty="0">
              <a:latin typeface="HGP創英角ｺﾞｼｯｸUB" pitchFamily="50" charset="-128"/>
              <a:ea typeface="HGP創英角ｺﾞｼｯｸUB" pitchFamily="50" charset="-128"/>
            </a:endParaRPr>
          </a:p>
        </p:txBody>
      </p:sp>
      <p:sp>
        <p:nvSpPr>
          <p:cNvPr id="9" name="正方形/長方形 8"/>
          <p:cNvSpPr/>
          <p:nvPr/>
        </p:nvSpPr>
        <p:spPr>
          <a:xfrm>
            <a:off x="3026766" y="1670611"/>
            <a:ext cx="1329210" cy="246221"/>
          </a:xfrm>
          <a:prstGeom prst="rect">
            <a:avLst/>
          </a:prstGeom>
        </p:spPr>
        <p:txBody>
          <a:bodyPr wrap="none">
            <a:spAutoFit/>
          </a:bodyPr>
          <a:lstStyle/>
          <a:p>
            <a:r>
              <a:rPr lang="ja-JP" altLang="en-US" sz="1000" dirty="0" smtClean="0">
                <a:latin typeface="HGP創英角ｺﾞｼｯｸUB" pitchFamily="50" charset="-128"/>
                <a:ea typeface="HGP創英角ｺﾞｼｯｸUB" pitchFamily="50" charset="-128"/>
              </a:rPr>
              <a:t>単位：％　（</a:t>
            </a:r>
            <a:r>
              <a:rPr lang="en-US" altLang="ja-JP" sz="1000" dirty="0" smtClean="0">
                <a:latin typeface="HGP創英角ｺﾞｼｯｸUB" pitchFamily="50" charset="-128"/>
                <a:ea typeface="HGP創英角ｺﾞｼｯｸUB" pitchFamily="50" charset="-128"/>
              </a:rPr>
              <a:t>N=1248</a:t>
            </a:r>
            <a:r>
              <a:rPr lang="ja-JP" altLang="en-US" sz="1000" dirty="0" smtClean="0">
                <a:latin typeface="HGP創英角ｺﾞｼｯｸUB" pitchFamily="50" charset="-128"/>
                <a:ea typeface="HGP創英角ｺﾞｼｯｸUB" pitchFamily="50" charset="-128"/>
              </a:rPr>
              <a:t>）</a:t>
            </a:r>
            <a:endParaRPr lang="ja-JP" altLang="en-US" sz="1000" dirty="0">
              <a:latin typeface="HGP創英角ｺﾞｼｯｸUB" pitchFamily="50" charset="-128"/>
              <a:ea typeface="HGP創英角ｺﾞｼｯｸUB" pitchFamily="50" charset="-128"/>
            </a:endParaRPr>
          </a:p>
        </p:txBody>
      </p:sp>
      <p:sp>
        <p:nvSpPr>
          <p:cNvPr id="10" name="テキスト ボックス 9"/>
          <p:cNvSpPr txBox="1"/>
          <p:nvPr/>
        </p:nvSpPr>
        <p:spPr>
          <a:xfrm>
            <a:off x="173393" y="1567825"/>
            <a:ext cx="2382383" cy="276999"/>
          </a:xfrm>
          <a:prstGeom prst="rect">
            <a:avLst/>
          </a:prstGeom>
          <a:noFill/>
        </p:spPr>
        <p:txBody>
          <a:bodyPr wrap="none" rtlCol="0">
            <a:spAutoFit/>
          </a:bodyPr>
          <a:lstStyle/>
          <a:p>
            <a:r>
              <a:rPr lang="ja-JP" altLang="en-US" sz="1200" dirty="0" smtClean="0">
                <a:latin typeface="HGP創英角ｺﾞｼｯｸUB" pitchFamily="50" charset="-128"/>
                <a:ea typeface="HGP創英角ｺﾞｼｯｸUB" pitchFamily="50" charset="-128"/>
              </a:rPr>
              <a:t>◆飲食店での冷凍</a:t>
            </a:r>
            <a:r>
              <a:rPr lang="ja-JP" altLang="en-US" sz="1200" dirty="0" err="1" smtClean="0">
                <a:latin typeface="HGP創英角ｺﾞｼｯｸUB" pitchFamily="50" charset="-128"/>
                <a:ea typeface="HGP創英角ｺﾞｼｯｸUB" pitchFamily="50" charset="-128"/>
              </a:rPr>
              <a:t>めん</a:t>
            </a:r>
            <a:r>
              <a:rPr lang="ja-JP" altLang="en-US" sz="1200" dirty="0" smtClean="0">
                <a:latin typeface="HGP創英角ｺﾞｼｯｸUB" pitchFamily="50" charset="-128"/>
                <a:ea typeface="HGP創英角ｺﾞｼｯｸUB" pitchFamily="50" charset="-128"/>
              </a:rPr>
              <a:t>許容（ＭＡ）</a:t>
            </a:r>
            <a:endParaRPr lang="en-US" altLang="ja-JP" sz="1200" dirty="0" smtClean="0">
              <a:latin typeface="HGP創英角ｺﾞｼｯｸUB" pitchFamily="50" charset="-128"/>
              <a:ea typeface="HGP創英角ｺﾞｼｯｸUB" pitchFamily="50" charset="-128"/>
            </a:endParaRPr>
          </a:p>
        </p:txBody>
      </p:sp>
      <p:sp>
        <p:nvSpPr>
          <p:cNvPr id="13" name="正方形/長方形 12"/>
          <p:cNvSpPr/>
          <p:nvPr/>
        </p:nvSpPr>
        <p:spPr>
          <a:xfrm>
            <a:off x="179512" y="692696"/>
            <a:ext cx="8786874" cy="785818"/>
          </a:xfrm>
          <a:prstGeom prst="rect">
            <a:avLst/>
          </a:prstGeom>
          <a:solidFill>
            <a:srgbClr val="FFFF99"/>
          </a:solid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ja-JP" altLang="en-US" sz="1400" b="1" dirty="0" smtClean="0">
                <a:solidFill>
                  <a:schemeClr val="tx2"/>
                </a:solidFill>
                <a:latin typeface="HG創英角ｺﾞｼｯｸUB" pitchFamily="49" charset="-128"/>
                <a:ea typeface="HG創英角ｺﾞｼｯｸUB" pitchFamily="49" charset="-128"/>
              </a:rPr>
              <a:t>どんな店でもイヤという層と、どんな店でもおいしければ（安全なら）</a:t>
            </a:r>
            <a:r>
              <a:rPr lang="en-US" altLang="ja-JP" sz="1400" b="1" dirty="0" smtClean="0">
                <a:solidFill>
                  <a:schemeClr val="tx2"/>
                </a:solidFill>
                <a:latin typeface="HG創英角ｺﾞｼｯｸUB" pitchFamily="49" charset="-128"/>
                <a:ea typeface="HG創英角ｺﾞｼｯｸUB" pitchFamily="49" charset="-128"/>
              </a:rPr>
              <a:t>OK</a:t>
            </a:r>
            <a:r>
              <a:rPr lang="ja-JP" altLang="en-US" sz="1400" b="1" dirty="0" smtClean="0">
                <a:solidFill>
                  <a:schemeClr val="tx2"/>
                </a:solidFill>
                <a:latin typeface="HG創英角ｺﾞｼｯｸUB" pitchFamily="49" charset="-128"/>
                <a:ea typeface="HG創英角ｺﾞｼｯｸUB" pitchFamily="49" charset="-128"/>
              </a:rPr>
              <a:t>という層がいずれも増えて二極化</a:t>
            </a:r>
            <a:endParaRPr lang="en-US" altLang="ja-JP" sz="1400" b="1" dirty="0" smtClean="0">
              <a:solidFill>
                <a:schemeClr val="tx2"/>
              </a:solidFill>
              <a:latin typeface="HG創英角ｺﾞｼｯｸUB" pitchFamily="49" charset="-128"/>
              <a:ea typeface="HG創英角ｺﾞｼｯｸUB" pitchFamily="49" charset="-128"/>
            </a:endParaRPr>
          </a:p>
          <a:p>
            <a:pPr>
              <a:defRPr/>
            </a:pPr>
            <a:r>
              <a:rPr lang="ja-JP" altLang="en-US" sz="1050" b="1" dirty="0" smtClean="0">
                <a:solidFill>
                  <a:schemeClr val="tx1"/>
                </a:solidFill>
                <a:latin typeface="HG創英角ｺﾞｼｯｸUB" pitchFamily="49" charset="-128"/>
                <a:ea typeface="HG創英角ｺﾞｼｯｸUB" pitchFamily="49" charset="-128"/>
              </a:rPr>
              <a:t>愛知はこだわり派が多く、高齢層ではこだわり派と容認派がいずれも多い。喫食者と一般を比較しても大きくは変わらず、経年で見ると、絶対に嫌という意見が増えると同時にどんな店でも構わない許容派も増えたままである。属性的には女性と高齢層でこだわり派が多いが、年齢が高くなると許容派も増加している。</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0" y="0"/>
            <a:ext cx="9144000" cy="57148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smtClean="0">
                <a:solidFill>
                  <a:schemeClr val="bg1"/>
                </a:solidFill>
                <a:latin typeface="HGP創英角ｺﾞｼｯｸUB" pitchFamily="50" charset="-128"/>
                <a:ea typeface="HGP創英角ｺﾞｼｯｸUB" pitchFamily="50" charset="-128"/>
              </a:rPr>
              <a:t>調査概要</a:t>
            </a:r>
            <a:endParaRPr kumimoji="1" lang="ja-JP" altLang="en-US" sz="2400" dirty="0">
              <a:solidFill>
                <a:schemeClr val="bg1"/>
              </a:solidFill>
              <a:latin typeface="HGP創英角ｺﾞｼｯｸUB" pitchFamily="50" charset="-128"/>
              <a:ea typeface="HGP創英角ｺﾞｼｯｸUB" pitchFamily="50" charset="-128"/>
            </a:endParaRPr>
          </a:p>
        </p:txBody>
      </p:sp>
      <p:sp>
        <p:nvSpPr>
          <p:cNvPr id="3" name="角丸四角形 2"/>
          <p:cNvSpPr/>
          <p:nvPr/>
        </p:nvSpPr>
        <p:spPr>
          <a:xfrm>
            <a:off x="928662" y="1052736"/>
            <a:ext cx="7215238" cy="3744416"/>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テキスト ボックス 3"/>
          <p:cNvSpPr txBox="1"/>
          <p:nvPr/>
        </p:nvSpPr>
        <p:spPr>
          <a:xfrm>
            <a:off x="2555843" y="1369799"/>
            <a:ext cx="4320413" cy="3139321"/>
          </a:xfrm>
          <a:prstGeom prst="rect">
            <a:avLst/>
          </a:prstGeom>
          <a:noFill/>
        </p:spPr>
        <p:txBody>
          <a:bodyPr wrap="none" rtlCol="0">
            <a:spAutoFit/>
          </a:bodyPr>
          <a:lstStyle/>
          <a:p>
            <a:pPr>
              <a:lnSpc>
                <a:spcPct val="150000"/>
              </a:lnSpc>
            </a:pPr>
            <a:r>
              <a:rPr kumimoji="1" lang="ja-JP" altLang="en-US" sz="1200" dirty="0" smtClean="0">
                <a:latin typeface="HGS創英角ｺﾞｼｯｸUB" pitchFamily="50" charset="-128"/>
                <a:ea typeface="HGS創英角ｺﾞｼｯｸUB" pitchFamily="50" charset="-128"/>
              </a:rPr>
              <a:t>インターネットモニターに対するアンケート調査</a:t>
            </a:r>
            <a:endParaRPr kumimoji="1" lang="en-US" altLang="ja-JP" sz="1200" dirty="0" smtClean="0">
              <a:latin typeface="HGS創英角ｺﾞｼｯｸUB" pitchFamily="50" charset="-128"/>
              <a:ea typeface="HGS創英角ｺﾞｼｯｸUB" pitchFamily="50" charset="-128"/>
            </a:endParaRPr>
          </a:p>
          <a:p>
            <a:pPr>
              <a:lnSpc>
                <a:spcPct val="150000"/>
              </a:lnSpc>
            </a:pPr>
            <a:r>
              <a:rPr lang="ja-JP" altLang="en-US" sz="1200" dirty="0" smtClean="0">
                <a:latin typeface="HGS創英角ｺﾞｼｯｸUB" pitchFamily="50" charset="-128"/>
                <a:ea typeface="HGS創英角ｺﾞｼｯｸUB" pitchFamily="50" charset="-128"/>
              </a:rPr>
              <a:t>平成</a:t>
            </a:r>
            <a:r>
              <a:rPr lang="en-US" altLang="ja-JP" sz="1200" dirty="0" smtClean="0">
                <a:latin typeface="HGS創英角ｺﾞｼｯｸUB" pitchFamily="50" charset="-128"/>
                <a:ea typeface="HGS創英角ｺﾞｼｯｸUB" pitchFamily="50" charset="-128"/>
              </a:rPr>
              <a:t>24</a:t>
            </a:r>
            <a:r>
              <a:rPr lang="ja-JP" altLang="en-US" sz="1200" dirty="0" smtClean="0">
                <a:latin typeface="HGS創英角ｺﾞｼｯｸUB" pitchFamily="50" charset="-128"/>
                <a:ea typeface="HGS創英角ｺﾞｼｯｸUB" pitchFamily="50" charset="-128"/>
              </a:rPr>
              <a:t>年</a:t>
            </a:r>
            <a:r>
              <a:rPr lang="en-US" altLang="ja-JP" sz="1200" dirty="0" smtClean="0">
                <a:latin typeface="HGS創英角ｺﾞｼｯｸUB" pitchFamily="50" charset="-128"/>
                <a:ea typeface="HGS創英角ｺﾞｼｯｸUB" pitchFamily="50" charset="-128"/>
              </a:rPr>
              <a:t>2</a:t>
            </a:r>
            <a:r>
              <a:rPr lang="ja-JP" altLang="en-US" sz="1200" dirty="0" smtClean="0">
                <a:latin typeface="HGS創英角ｺﾞｼｯｸUB" pitchFamily="50" charset="-128"/>
                <a:ea typeface="HGS創英角ｺﾞｼｯｸUB" pitchFamily="50" charset="-128"/>
              </a:rPr>
              <a:t>月</a:t>
            </a:r>
            <a:endParaRPr lang="en-US" altLang="ja-JP" sz="1200" dirty="0" smtClean="0">
              <a:latin typeface="HGS創英角ｺﾞｼｯｸUB" pitchFamily="50" charset="-128"/>
              <a:ea typeface="HGS創英角ｺﾞｼｯｸUB" pitchFamily="50" charset="-128"/>
            </a:endParaRPr>
          </a:p>
          <a:p>
            <a:pPr>
              <a:lnSpc>
                <a:spcPct val="150000"/>
              </a:lnSpc>
            </a:pPr>
            <a:r>
              <a:rPr lang="ja-JP" altLang="en-US" sz="1200" dirty="0" smtClean="0">
                <a:latin typeface="HGS創英角ｺﾞｼｯｸUB" pitchFamily="50" charset="-128"/>
                <a:ea typeface="HGS創英角ｺﾞｼｯｸUB" pitchFamily="50" charset="-128"/>
              </a:rPr>
              <a:t>冷凍</a:t>
            </a:r>
            <a:r>
              <a:rPr lang="ja-JP" altLang="en-US" sz="1200" dirty="0" err="1" smtClean="0">
                <a:latin typeface="HGS創英角ｺﾞｼｯｸUB" pitchFamily="50" charset="-128"/>
                <a:ea typeface="HGS創英角ｺﾞｼｯｸUB" pitchFamily="50" charset="-128"/>
              </a:rPr>
              <a:t>めんの</a:t>
            </a:r>
            <a:r>
              <a:rPr lang="ja-JP" altLang="en-US" sz="1200" dirty="0" smtClean="0">
                <a:latin typeface="HGS創英角ｺﾞｼｯｸUB" pitchFamily="50" charset="-128"/>
                <a:ea typeface="HGS創英角ｺﾞｼｯｸUB" pitchFamily="50" charset="-128"/>
              </a:rPr>
              <a:t>利用実態および食意識の変化について</a:t>
            </a:r>
            <a:endParaRPr lang="en-US" altLang="ja-JP" sz="1200" dirty="0" smtClean="0">
              <a:latin typeface="HGS創英角ｺﾞｼｯｸUB" pitchFamily="50" charset="-128"/>
              <a:ea typeface="HGS創英角ｺﾞｼｯｸUB" pitchFamily="50" charset="-128"/>
            </a:endParaRPr>
          </a:p>
          <a:p>
            <a:pPr>
              <a:lnSpc>
                <a:spcPct val="150000"/>
              </a:lnSpc>
            </a:pPr>
            <a:r>
              <a:rPr kumimoji="1" lang="ja-JP" altLang="en-US" sz="1200" dirty="0" smtClean="0">
                <a:latin typeface="HGS創英角ｺﾞｼｯｸUB" pitchFamily="50" charset="-128"/>
                <a:ea typeface="HGS創英角ｺﾞｼｯｸUB" pitchFamily="50" charset="-128"/>
              </a:rPr>
              <a:t>一般</a:t>
            </a:r>
            <a:r>
              <a:rPr kumimoji="1" lang="en-US" altLang="ja-JP" sz="1200" dirty="0" smtClean="0">
                <a:latin typeface="HGS創英角ｺﾞｼｯｸUB" pitchFamily="50" charset="-128"/>
                <a:ea typeface="HGS創英角ｺﾞｼｯｸUB" pitchFamily="50" charset="-128"/>
              </a:rPr>
              <a:t>1248</a:t>
            </a:r>
            <a:r>
              <a:rPr kumimoji="1" lang="ja-JP" altLang="en-US" sz="1200" dirty="0" smtClean="0">
                <a:latin typeface="HGS創英角ｺﾞｼｯｸUB" pitchFamily="50" charset="-128"/>
                <a:ea typeface="HGS創英角ｺﾞｼｯｸUB" pitchFamily="50" charset="-128"/>
              </a:rPr>
              <a:t>名（Ａ）および冷凍</a:t>
            </a:r>
            <a:r>
              <a:rPr kumimoji="1" lang="ja-JP" altLang="en-US" sz="1200" dirty="0" err="1" smtClean="0">
                <a:latin typeface="HGS創英角ｺﾞｼｯｸUB" pitchFamily="50" charset="-128"/>
                <a:ea typeface="HGS創英角ｺﾞｼｯｸUB" pitchFamily="50" charset="-128"/>
              </a:rPr>
              <a:t>めん喫</a:t>
            </a:r>
            <a:r>
              <a:rPr kumimoji="1" lang="ja-JP" altLang="en-US" sz="1200" dirty="0" smtClean="0">
                <a:latin typeface="HGS創英角ｺﾞｼｯｸUB" pitchFamily="50" charset="-128"/>
                <a:ea typeface="HGS創英角ｺﾞｼｯｸUB" pitchFamily="50" charset="-128"/>
              </a:rPr>
              <a:t>食者</a:t>
            </a:r>
            <a:r>
              <a:rPr kumimoji="1" lang="en-US" altLang="ja-JP" sz="1200" dirty="0" smtClean="0">
                <a:latin typeface="HGS創英角ｺﾞｼｯｸUB" pitchFamily="50" charset="-128"/>
                <a:ea typeface="HGS創英角ｺﾞｼｯｸUB" pitchFamily="50" charset="-128"/>
              </a:rPr>
              <a:t>336</a:t>
            </a:r>
            <a:r>
              <a:rPr kumimoji="1" lang="ja-JP" altLang="en-US" sz="1200" dirty="0" smtClean="0">
                <a:latin typeface="HGS創英角ｺﾞｼｯｸUB" pitchFamily="50" charset="-128"/>
                <a:ea typeface="HGS創英角ｺﾞｼｯｸUB" pitchFamily="50" charset="-128"/>
              </a:rPr>
              <a:t>名（Ｂ）</a:t>
            </a:r>
            <a:endParaRPr lang="en-US" altLang="ja-JP" sz="1200" dirty="0" smtClean="0">
              <a:latin typeface="HGS創英角ｺﾞｼｯｸUB" pitchFamily="50" charset="-128"/>
              <a:ea typeface="HGS創英角ｺﾞｼｯｸUB" pitchFamily="50" charset="-128"/>
            </a:endParaRPr>
          </a:p>
          <a:p>
            <a:pPr>
              <a:lnSpc>
                <a:spcPct val="150000"/>
              </a:lnSpc>
            </a:pPr>
            <a:r>
              <a:rPr lang="ja-JP" altLang="en-US" sz="1200" dirty="0" smtClean="0">
                <a:latin typeface="HGS創英角ｺﾞｼｯｸUB" pitchFamily="50" charset="-128"/>
                <a:ea typeface="HGS創英角ｺﾞｼｯｸUB" pitchFamily="50" charset="-128"/>
              </a:rPr>
              <a:t>（Ａ）地域</a:t>
            </a:r>
            <a:r>
              <a:rPr lang="en-US" altLang="ja-JP" sz="1200" dirty="0" smtClean="0">
                <a:latin typeface="HGS創英角ｺﾞｼｯｸUB" pitchFamily="50" charset="-128"/>
                <a:ea typeface="HGS創英角ｺﾞｼｯｸUB" pitchFamily="50" charset="-128"/>
              </a:rPr>
              <a:t>	</a:t>
            </a:r>
            <a:r>
              <a:rPr lang="ja-JP" altLang="en-US" sz="1200" dirty="0" smtClean="0">
                <a:latin typeface="HGS創英角ｺﾞｼｯｸUB" pitchFamily="50" charset="-128"/>
                <a:ea typeface="HGS創英角ｺﾞｼｯｸUB" pitchFamily="50" charset="-128"/>
              </a:rPr>
              <a:t>：東京都</a:t>
            </a:r>
            <a:r>
              <a:rPr lang="en-US" altLang="ja-JP" sz="1200" dirty="0" smtClean="0">
                <a:latin typeface="HGS創英角ｺﾞｼｯｸUB" pitchFamily="50" charset="-128"/>
                <a:ea typeface="HGS創英角ｺﾞｼｯｸUB" pitchFamily="50" charset="-128"/>
              </a:rPr>
              <a:t>624</a:t>
            </a:r>
            <a:r>
              <a:rPr lang="ja-JP" altLang="en-US" sz="1200" dirty="0" smtClean="0">
                <a:latin typeface="HGS創英角ｺﾞｼｯｸUB" pitchFamily="50" charset="-128"/>
                <a:ea typeface="HGS創英角ｺﾞｼｯｸUB" pitchFamily="50" charset="-128"/>
              </a:rPr>
              <a:t>名、大阪府</a:t>
            </a:r>
            <a:r>
              <a:rPr lang="en-US" altLang="ja-JP" sz="1200" dirty="0" smtClean="0">
                <a:latin typeface="HGS創英角ｺﾞｼｯｸUB" pitchFamily="50" charset="-128"/>
                <a:ea typeface="HGS創英角ｺﾞｼｯｸUB" pitchFamily="50" charset="-128"/>
              </a:rPr>
              <a:t>372</a:t>
            </a:r>
            <a:r>
              <a:rPr lang="ja-JP" altLang="en-US" sz="1200" dirty="0" smtClean="0">
                <a:latin typeface="HGS創英角ｺﾞｼｯｸUB" pitchFamily="50" charset="-128"/>
                <a:ea typeface="HGS創英角ｺﾞｼｯｸUB" pitchFamily="50" charset="-128"/>
              </a:rPr>
              <a:t>名、愛知県</a:t>
            </a:r>
            <a:r>
              <a:rPr lang="en-US" altLang="ja-JP" sz="1200" dirty="0" smtClean="0">
                <a:latin typeface="HGS創英角ｺﾞｼｯｸUB" pitchFamily="50" charset="-128"/>
                <a:ea typeface="HGS創英角ｺﾞｼｯｸUB" pitchFamily="50" charset="-128"/>
              </a:rPr>
              <a:t>252</a:t>
            </a:r>
            <a:r>
              <a:rPr lang="ja-JP" altLang="en-US" sz="1200" dirty="0" smtClean="0">
                <a:latin typeface="HGS創英角ｺﾞｼｯｸUB" pitchFamily="50" charset="-128"/>
                <a:ea typeface="HGS創英角ｺﾞｼｯｸUB" pitchFamily="50" charset="-128"/>
              </a:rPr>
              <a:t>名</a:t>
            </a:r>
            <a:endParaRPr lang="en-US" altLang="ja-JP" sz="1200" dirty="0" smtClean="0">
              <a:latin typeface="HGS創英角ｺﾞｼｯｸUB" pitchFamily="50" charset="-128"/>
              <a:ea typeface="HGS創英角ｺﾞｼｯｸUB" pitchFamily="50" charset="-128"/>
            </a:endParaRPr>
          </a:p>
          <a:p>
            <a:pPr>
              <a:lnSpc>
                <a:spcPct val="150000"/>
              </a:lnSpc>
            </a:pPr>
            <a:r>
              <a:rPr lang="ja-JP" altLang="en-US" sz="1200" dirty="0" smtClean="0">
                <a:latin typeface="HGS創英角ｺﾞｼｯｸUB" pitchFamily="50" charset="-128"/>
                <a:ea typeface="HGS創英角ｺﾞｼｯｸUB" pitchFamily="50" charset="-128"/>
              </a:rPr>
              <a:t>　　　性別</a:t>
            </a:r>
            <a:r>
              <a:rPr lang="en-US" altLang="ja-JP" sz="1200" dirty="0" smtClean="0">
                <a:latin typeface="HGS創英角ｺﾞｼｯｸUB" pitchFamily="50" charset="-128"/>
                <a:ea typeface="HGS創英角ｺﾞｼｯｸUB" pitchFamily="50" charset="-128"/>
              </a:rPr>
              <a:t>	</a:t>
            </a:r>
            <a:r>
              <a:rPr lang="ja-JP" altLang="en-US" sz="1200" dirty="0" smtClean="0">
                <a:latin typeface="HGS創英角ｺﾞｼｯｸUB" pitchFamily="50" charset="-128"/>
                <a:ea typeface="HGS創英角ｺﾞｼｯｸUB" pitchFamily="50" charset="-128"/>
              </a:rPr>
              <a:t>：男性</a:t>
            </a:r>
            <a:r>
              <a:rPr lang="en-US" altLang="ja-JP" sz="1200" dirty="0" smtClean="0">
                <a:latin typeface="HGS創英角ｺﾞｼｯｸUB" pitchFamily="50" charset="-128"/>
                <a:ea typeface="HGS創英角ｺﾞｼｯｸUB" pitchFamily="50" charset="-128"/>
              </a:rPr>
              <a:t>624</a:t>
            </a:r>
            <a:r>
              <a:rPr lang="ja-JP" altLang="en-US" sz="1200" dirty="0" smtClean="0">
                <a:latin typeface="HGS創英角ｺﾞｼｯｸUB" pitchFamily="50" charset="-128"/>
                <a:ea typeface="HGS創英角ｺﾞｼｯｸUB" pitchFamily="50" charset="-128"/>
              </a:rPr>
              <a:t>名、女性</a:t>
            </a:r>
            <a:r>
              <a:rPr lang="en-US" altLang="ja-JP" sz="1200" dirty="0" smtClean="0">
                <a:latin typeface="HGS創英角ｺﾞｼｯｸUB" pitchFamily="50" charset="-128"/>
                <a:ea typeface="HGS創英角ｺﾞｼｯｸUB" pitchFamily="50" charset="-128"/>
              </a:rPr>
              <a:t>624</a:t>
            </a:r>
            <a:r>
              <a:rPr lang="ja-JP" altLang="en-US" sz="1200" dirty="0" smtClean="0">
                <a:latin typeface="HGS創英角ｺﾞｼｯｸUB" pitchFamily="50" charset="-128"/>
                <a:ea typeface="HGS創英角ｺﾞｼｯｸUB" pitchFamily="50" charset="-128"/>
              </a:rPr>
              <a:t>名</a:t>
            </a:r>
            <a:endParaRPr lang="en-US" altLang="ja-JP" sz="1200" dirty="0" smtClean="0">
              <a:latin typeface="HGS創英角ｺﾞｼｯｸUB" pitchFamily="50" charset="-128"/>
              <a:ea typeface="HGS創英角ｺﾞｼｯｸUB" pitchFamily="50" charset="-128"/>
            </a:endParaRPr>
          </a:p>
          <a:p>
            <a:pPr>
              <a:lnSpc>
                <a:spcPct val="150000"/>
              </a:lnSpc>
            </a:pPr>
            <a:r>
              <a:rPr lang="ja-JP" altLang="en-US" sz="1200" dirty="0" smtClean="0">
                <a:latin typeface="HGS創英角ｺﾞｼｯｸUB" pitchFamily="50" charset="-128"/>
                <a:ea typeface="HGS創英角ｺﾞｼｯｸUB" pitchFamily="50" charset="-128"/>
              </a:rPr>
              <a:t>　　　年代別：</a:t>
            </a:r>
            <a:r>
              <a:rPr lang="en-US" altLang="ja-JP" sz="1200" dirty="0" smtClean="0">
                <a:latin typeface="HGS創英角ｺﾞｼｯｸUB" pitchFamily="50" charset="-128"/>
                <a:ea typeface="HGS創英角ｺﾞｼｯｸUB" pitchFamily="50" charset="-128"/>
              </a:rPr>
              <a:t> 20</a:t>
            </a:r>
            <a:r>
              <a:rPr lang="ja-JP" altLang="en-US" sz="1200" dirty="0" smtClean="0">
                <a:latin typeface="HGS創英角ｺﾞｼｯｸUB" pitchFamily="50" charset="-128"/>
                <a:ea typeface="HGS創英角ｺﾞｼｯｸUB" pitchFamily="50" charset="-128"/>
              </a:rPr>
              <a:t>代～</a:t>
            </a:r>
            <a:r>
              <a:rPr lang="en-US" altLang="ja-JP" sz="1200" dirty="0" smtClean="0">
                <a:latin typeface="HGS創英角ｺﾞｼｯｸUB" pitchFamily="50" charset="-128"/>
                <a:ea typeface="HGS創英角ｺﾞｼｯｸUB" pitchFamily="50" charset="-128"/>
              </a:rPr>
              <a:t>70</a:t>
            </a:r>
            <a:r>
              <a:rPr lang="ja-JP" altLang="en-US" sz="1200" dirty="0" smtClean="0">
                <a:latin typeface="HGS創英角ｺﾞｼｯｸUB" pitchFamily="50" charset="-128"/>
                <a:ea typeface="HGS創英角ｺﾞｼｯｸUB" pitchFamily="50" charset="-128"/>
              </a:rPr>
              <a:t>代以上まで</a:t>
            </a:r>
            <a:r>
              <a:rPr lang="en-US" altLang="ja-JP" sz="1200" dirty="0" smtClean="0">
                <a:latin typeface="HGS創英角ｺﾞｼｯｸUB" pitchFamily="50" charset="-128"/>
                <a:ea typeface="HGS創英角ｺﾞｼｯｸUB" pitchFamily="50" charset="-128"/>
              </a:rPr>
              <a:t>6</a:t>
            </a:r>
            <a:r>
              <a:rPr lang="ja-JP" altLang="en-US" sz="1200" dirty="0" smtClean="0">
                <a:latin typeface="HGS創英角ｺﾞｼｯｸUB" pitchFamily="50" charset="-128"/>
                <a:ea typeface="HGS創英角ｺﾞｼｯｸUB" pitchFamily="50" charset="-128"/>
              </a:rPr>
              <a:t>年代層各</a:t>
            </a:r>
            <a:r>
              <a:rPr lang="en-US" altLang="ja-JP" sz="1200" dirty="0" smtClean="0">
                <a:latin typeface="HGS創英角ｺﾞｼｯｸUB" pitchFamily="50" charset="-128"/>
                <a:ea typeface="HGS創英角ｺﾞｼｯｸUB" pitchFamily="50" charset="-128"/>
              </a:rPr>
              <a:t>208</a:t>
            </a:r>
            <a:r>
              <a:rPr lang="ja-JP" altLang="en-US" sz="1200" dirty="0" smtClean="0">
                <a:latin typeface="HGS創英角ｺﾞｼｯｸUB" pitchFamily="50" charset="-128"/>
                <a:ea typeface="HGS創英角ｺﾞｼｯｸUB" pitchFamily="50" charset="-128"/>
              </a:rPr>
              <a:t>名</a:t>
            </a:r>
            <a:endParaRPr lang="en-US" altLang="ja-JP" sz="1200" dirty="0" smtClean="0">
              <a:latin typeface="HGS創英角ｺﾞｼｯｸUB" pitchFamily="50" charset="-128"/>
              <a:ea typeface="HGS創英角ｺﾞｼｯｸUB" pitchFamily="50" charset="-128"/>
            </a:endParaRPr>
          </a:p>
          <a:p>
            <a:pPr>
              <a:lnSpc>
                <a:spcPct val="150000"/>
              </a:lnSpc>
            </a:pPr>
            <a:r>
              <a:rPr lang="ja-JP" altLang="en-US" sz="1200" dirty="0" smtClean="0">
                <a:latin typeface="HGS創英角ｺﾞｼｯｸUB" pitchFamily="50" charset="-128"/>
                <a:ea typeface="HGS創英角ｺﾞｼｯｸUB" pitchFamily="50" charset="-128"/>
              </a:rPr>
              <a:t>（Ｂ）地域</a:t>
            </a:r>
            <a:r>
              <a:rPr lang="en-US" altLang="ja-JP" sz="1200" dirty="0" smtClean="0">
                <a:latin typeface="HGS創英角ｺﾞｼｯｸUB" pitchFamily="50" charset="-128"/>
                <a:ea typeface="HGS創英角ｺﾞｼｯｸUB" pitchFamily="50" charset="-128"/>
              </a:rPr>
              <a:t>	</a:t>
            </a:r>
            <a:r>
              <a:rPr lang="ja-JP" altLang="en-US" sz="1200" dirty="0" smtClean="0">
                <a:latin typeface="HGS創英角ｺﾞｼｯｸUB" pitchFamily="50" charset="-128"/>
                <a:ea typeface="HGS創英角ｺﾞｼｯｸUB" pitchFamily="50" charset="-128"/>
              </a:rPr>
              <a:t>：東京都</a:t>
            </a:r>
            <a:r>
              <a:rPr lang="en-US" altLang="ja-JP" sz="1200" dirty="0" smtClean="0">
                <a:latin typeface="HGS創英角ｺﾞｼｯｸUB" pitchFamily="50" charset="-128"/>
                <a:ea typeface="HGS創英角ｺﾞｼｯｸUB" pitchFamily="50" charset="-128"/>
              </a:rPr>
              <a:t>162</a:t>
            </a:r>
            <a:r>
              <a:rPr lang="ja-JP" altLang="en-US" sz="1200" dirty="0" smtClean="0">
                <a:latin typeface="HGS創英角ｺﾞｼｯｸUB" pitchFamily="50" charset="-128"/>
                <a:ea typeface="HGS創英角ｺﾞｼｯｸUB" pitchFamily="50" charset="-128"/>
              </a:rPr>
              <a:t>名、大阪府</a:t>
            </a:r>
            <a:r>
              <a:rPr lang="en-US" altLang="ja-JP" sz="1200" dirty="0" smtClean="0">
                <a:latin typeface="HGS創英角ｺﾞｼｯｸUB" pitchFamily="50" charset="-128"/>
                <a:ea typeface="HGS創英角ｺﾞｼｯｸUB" pitchFamily="50" charset="-128"/>
              </a:rPr>
              <a:t>102</a:t>
            </a:r>
            <a:r>
              <a:rPr lang="ja-JP" altLang="en-US" sz="1200" dirty="0" smtClean="0">
                <a:latin typeface="HGS創英角ｺﾞｼｯｸUB" pitchFamily="50" charset="-128"/>
                <a:ea typeface="HGS創英角ｺﾞｼｯｸUB" pitchFamily="50" charset="-128"/>
              </a:rPr>
              <a:t>名、愛知県</a:t>
            </a:r>
            <a:r>
              <a:rPr lang="en-US" altLang="ja-JP" sz="1200" dirty="0" smtClean="0">
                <a:latin typeface="HGS創英角ｺﾞｼｯｸUB" pitchFamily="50" charset="-128"/>
                <a:ea typeface="HGS創英角ｺﾞｼｯｸUB" pitchFamily="50" charset="-128"/>
              </a:rPr>
              <a:t>72</a:t>
            </a:r>
            <a:r>
              <a:rPr lang="ja-JP" altLang="en-US" sz="1200" dirty="0" smtClean="0">
                <a:latin typeface="HGS創英角ｺﾞｼｯｸUB" pitchFamily="50" charset="-128"/>
                <a:ea typeface="HGS創英角ｺﾞｼｯｸUB" pitchFamily="50" charset="-128"/>
              </a:rPr>
              <a:t>名</a:t>
            </a:r>
            <a:endParaRPr lang="en-US" altLang="ja-JP" sz="1200" dirty="0" smtClean="0">
              <a:latin typeface="HGS創英角ｺﾞｼｯｸUB" pitchFamily="50" charset="-128"/>
              <a:ea typeface="HGS創英角ｺﾞｼｯｸUB" pitchFamily="50" charset="-128"/>
            </a:endParaRPr>
          </a:p>
          <a:p>
            <a:pPr>
              <a:lnSpc>
                <a:spcPct val="150000"/>
              </a:lnSpc>
            </a:pPr>
            <a:r>
              <a:rPr lang="ja-JP" altLang="en-US" sz="1200" dirty="0" smtClean="0">
                <a:latin typeface="HGS創英角ｺﾞｼｯｸUB" pitchFamily="50" charset="-128"/>
                <a:ea typeface="HGS創英角ｺﾞｼｯｸUB" pitchFamily="50" charset="-128"/>
              </a:rPr>
              <a:t>　　　性別</a:t>
            </a:r>
            <a:r>
              <a:rPr lang="en-US" altLang="ja-JP" sz="1200" dirty="0" smtClean="0">
                <a:latin typeface="HGS創英角ｺﾞｼｯｸUB" pitchFamily="50" charset="-128"/>
                <a:ea typeface="HGS創英角ｺﾞｼｯｸUB" pitchFamily="50" charset="-128"/>
              </a:rPr>
              <a:t>	</a:t>
            </a:r>
            <a:r>
              <a:rPr lang="ja-JP" altLang="en-US" sz="1200" dirty="0" smtClean="0">
                <a:latin typeface="HGS創英角ｺﾞｼｯｸUB" pitchFamily="50" charset="-128"/>
                <a:ea typeface="HGS創英角ｺﾞｼｯｸUB" pitchFamily="50" charset="-128"/>
              </a:rPr>
              <a:t>：男性</a:t>
            </a:r>
            <a:r>
              <a:rPr lang="en-US" altLang="ja-JP" sz="1200" dirty="0" smtClean="0">
                <a:latin typeface="HGS創英角ｺﾞｼｯｸUB" pitchFamily="50" charset="-128"/>
                <a:ea typeface="HGS創英角ｺﾞｼｯｸUB" pitchFamily="50" charset="-128"/>
              </a:rPr>
              <a:t>168</a:t>
            </a:r>
            <a:r>
              <a:rPr lang="ja-JP" altLang="en-US" sz="1200" dirty="0" smtClean="0">
                <a:latin typeface="HGS創英角ｺﾞｼｯｸUB" pitchFamily="50" charset="-128"/>
                <a:ea typeface="HGS創英角ｺﾞｼｯｸUB" pitchFamily="50" charset="-128"/>
              </a:rPr>
              <a:t>名、女性</a:t>
            </a:r>
            <a:r>
              <a:rPr lang="en-US" altLang="ja-JP" sz="1200" dirty="0" smtClean="0">
                <a:latin typeface="HGS創英角ｺﾞｼｯｸUB" pitchFamily="50" charset="-128"/>
                <a:ea typeface="HGS創英角ｺﾞｼｯｸUB" pitchFamily="50" charset="-128"/>
              </a:rPr>
              <a:t>168</a:t>
            </a:r>
            <a:r>
              <a:rPr lang="ja-JP" altLang="en-US" sz="1200" dirty="0" smtClean="0">
                <a:latin typeface="HGS創英角ｺﾞｼｯｸUB" pitchFamily="50" charset="-128"/>
                <a:ea typeface="HGS創英角ｺﾞｼｯｸUB" pitchFamily="50" charset="-128"/>
              </a:rPr>
              <a:t>名</a:t>
            </a:r>
            <a:endParaRPr lang="en-US" altLang="ja-JP" sz="1200" dirty="0" smtClean="0">
              <a:latin typeface="HGS創英角ｺﾞｼｯｸUB" pitchFamily="50" charset="-128"/>
              <a:ea typeface="HGS創英角ｺﾞｼｯｸUB" pitchFamily="50" charset="-128"/>
            </a:endParaRPr>
          </a:p>
          <a:p>
            <a:pPr>
              <a:lnSpc>
                <a:spcPct val="150000"/>
              </a:lnSpc>
            </a:pPr>
            <a:r>
              <a:rPr lang="ja-JP" altLang="en-US" sz="1200" dirty="0" smtClean="0">
                <a:latin typeface="HGS創英角ｺﾞｼｯｸUB" pitchFamily="50" charset="-128"/>
                <a:ea typeface="HGS創英角ｺﾞｼｯｸUB" pitchFamily="50" charset="-128"/>
              </a:rPr>
              <a:t>　　　年代別：</a:t>
            </a:r>
            <a:r>
              <a:rPr lang="en-US" altLang="ja-JP" sz="1200" dirty="0" smtClean="0">
                <a:latin typeface="HGS創英角ｺﾞｼｯｸUB" pitchFamily="50" charset="-128"/>
                <a:ea typeface="HGS創英角ｺﾞｼｯｸUB" pitchFamily="50" charset="-128"/>
              </a:rPr>
              <a:t>20</a:t>
            </a:r>
            <a:r>
              <a:rPr lang="ja-JP" altLang="en-US" sz="1200" dirty="0" smtClean="0">
                <a:latin typeface="HGS創英角ｺﾞｼｯｸUB" pitchFamily="50" charset="-128"/>
                <a:ea typeface="HGS創英角ｺﾞｼｯｸUB" pitchFamily="50" charset="-128"/>
              </a:rPr>
              <a:t>代</a:t>
            </a:r>
            <a:r>
              <a:rPr lang="en-US" altLang="ja-JP" sz="1200" dirty="0" smtClean="0">
                <a:latin typeface="HGS創英角ｺﾞｼｯｸUB" pitchFamily="50" charset="-128"/>
                <a:ea typeface="HGS創英角ｺﾞｼｯｸUB" pitchFamily="50" charset="-128"/>
              </a:rPr>
              <a:t>54</a:t>
            </a:r>
            <a:r>
              <a:rPr lang="ja-JP" altLang="en-US" sz="1200" dirty="0" smtClean="0">
                <a:latin typeface="HGS創英角ｺﾞｼｯｸUB" pitchFamily="50" charset="-128"/>
                <a:ea typeface="HGS創英角ｺﾞｼｯｸUB" pitchFamily="50" charset="-128"/>
              </a:rPr>
              <a:t>名</a:t>
            </a:r>
            <a:r>
              <a:rPr lang="en-US" altLang="ja-JP" sz="1200" dirty="0" smtClean="0">
                <a:latin typeface="HGS創英角ｺﾞｼｯｸUB" pitchFamily="50" charset="-128"/>
                <a:ea typeface="HGS創英角ｺﾞｼｯｸUB" pitchFamily="50" charset="-128"/>
              </a:rPr>
              <a:t>/30</a:t>
            </a:r>
            <a:r>
              <a:rPr lang="ja-JP" altLang="en-US" sz="1200" dirty="0" smtClean="0">
                <a:latin typeface="HGS創英角ｺﾞｼｯｸUB" pitchFamily="50" charset="-128"/>
                <a:ea typeface="HGS創英角ｺﾞｼｯｸUB" pitchFamily="50" charset="-128"/>
              </a:rPr>
              <a:t>代</a:t>
            </a:r>
            <a:r>
              <a:rPr lang="en-US" altLang="ja-JP" sz="1200" dirty="0" smtClean="0">
                <a:latin typeface="HGS創英角ｺﾞｼｯｸUB" pitchFamily="50" charset="-128"/>
                <a:ea typeface="HGS創英角ｺﾞｼｯｸUB" pitchFamily="50" charset="-128"/>
              </a:rPr>
              <a:t>58</a:t>
            </a:r>
            <a:r>
              <a:rPr lang="ja-JP" altLang="en-US" sz="1200" dirty="0" smtClean="0">
                <a:latin typeface="HGS創英角ｺﾞｼｯｸUB" pitchFamily="50" charset="-128"/>
                <a:ea typeface="HGS創英角ｺﾞｼｯｸUB" pitchFamily="50" charset="-128"/>
              </a:rPr>
              <a:t>名</a:t>
            </a:r>
            <a:r>
              <a:rPr lang="en-US" altLang="ja-JP" sz="1200" dirty="0" smtClean="0">
                <a:latin typeface="HGS創英角ｺﾞｼｯｸUB" pitchFamily="50" charset="-128"/>
                <a:ea typeface="HGS創英角ｺﾞｼｯｸUB" pitchFamily="50" charset="-128"/>
              </a:rPr>
              <a:t>/40</a:t>
            </a:r>
            <a:r>
              <a:rPr lang="ja-JP" altLang="en-US" sz="1200" dirty="0" smtClean="0">
                <a:latin typeface="HGS創英角ｺﾞｼｯｸUB" pitchFamily="50" charset="-128"/>
                <a:ea typeface="HGS創英角ｺﾞｼｯｸUB" pitchFamily="50" charset="-128"/>
              </a:rPr>
              <a:t>代</a:t>
            </a:r>
            <a:r>
              <a:rPr lang="en-US" altLang="ja-JP" sz="1200" dirty="0" smtClean="0">
                <a:latin typeface="HGS創英角ｺﾞｼｯｸUB" pitchFamily="50" charset="-128"/>
                <a:ea typeface="HGS創英角ｺﾞｼｯｸUB" pitchFamily="50" charset="-128"/>
              </a:rPr>
              <a:t>58</a:t>
            </a:r>
            <a:r>
              <a:rPr lang="ja-JP" altLang="en-US" sz="1200" dirty="0" smtClean="0">
                <a:latin typeface="HGS創英角ｺﾞｼｯｸUB" pitchFamily="50" charset="-128"/>
                <a:ea typeface="HGS創英角ｺﾞｼｯｸUB" pitchFamily="50" charset="-128"/>
              </a:rPr>
              <a:t>名</a:t>
            </a:r>
            <a:r>
              <a:rPr lang="en-US" altLang="ja-JP" sz="1200" dirty="0" smtClean="0">
                <a:latin typeface="HGS創英角ｺﾞｼｯｸUB" pitchFamily="50" charset="-128"/>
                <a:ea typeface="HGS創英角ｺﾞｼｯｸUB" pitchFamily="50" charset="-128"/>
              </a:rPr>
              <a:t>/50</a:t>
            </a:r>
            <a:r>
              <a:rPr lang="ja-JP" altLang="en-US" sz="1200" dirty="0" smtClean="0">
                <a:latin typeface="HGS創英角ｺﾞｼｯｸUB" pitchFamily="50" charset="-128"/>
                <a:ea typeface="HGS創英角ｺﾞｼｯｸUB" pitchFamily="50" charset="-128"/>
              </a:rPr>
              <a:t>代</a:t>
            </a:r>
            <a:r>
              <a:rPr lang="en-US" altLang="ja-JP" sz="1200" dirty="0" smtClean="0">
                <a:latin typeface="HGS創英角ｺﾞｼｯｸUB" pitchFamily="50" charset="-128"/>
                <a:ea typeface="HGS創英角ｺﾞｼｯｸUB" pitchFamily="50" charset="-128"/>
              </a:rPr>
              <a:t>58</a:t>
            </a:r>
            <a:r>
              <a:rPr lang="ja-JP" altLang="en-US" sz="1200" dirty="0" smtClean="0">
                <a:latin typeface="HGS創英角ｺﾞｼｯｸUB" pitchFamily="50" charset="-128"/>
                <a:ea typeface="HGS創英角ｺﾞｼｯｸUB" pitchFamily="50" charset="-128"/>
              </a:rPr>
              <a:t>名</a:t>
            </a:r>
            <a:endParaRPr lang="en-US" altLang="ja-JP" sz="1200" dirty="0" smtClean="0">
              <a:latin typeface="HGS創英角ｺﾞｼｯｸUB" pitchFamily="50" charset="-128"/>
              <a:ea typeface="HGS創英角ｺﾞｼｯｸUB" pitchFamily="50" charset="-128"/>
            </a:endParaRPr>
          </a:p>
          <a:p>
            <a:pPr>
              <a:lnSpc>
                <a:spcPct val="150000"/>
              </a:lnSpc>
            </a:pPr>
            <a:r>
              <a:rPr lang="en-US" altLang="ja-JP" sz="1200" dirty="0" smtClean="0">
                <a:latin typeface="HGS創英角ｺﾞｼｯｸUB" pitchFamily="50" charset="-128"/>
                <a:ea typeface="HGS創英角ｺﾞｼｯｸUB" pitchFamily="50" charset="-128"/>
              </a:rPr>
              <a:t>	</a:t>
            </a:r>
            <a:r>
              <a:rPr lang="ja-JP" altLang="en-US" sz="1200" dirty="0" smtClean="0">
                <a:latin typeface="HGS創英角ｺﾞｼｯｸUB" pitchFamily="50" charset="-128"/>
                <a:ea typeface="HGS創英角ｺﾞｼｯｸUB" pitchFamily="50" charset="-128"/>
              </a:rPr>
              <a:t>　</a:t>
            </a:r>
            <a:r>
              <a:rPr lang="en-US" altLang="ja-JP" sz="1200" dirty="0" smtClean="0">
                <a:latin typeface="HGS創英角ｺﾞｼｯｸUB" pitchFamily="50" charset="-128"/>
                <a:ea typeface="HGS創英角ｺﾞｼｯｸUB" pitchFamily="50" charset="-128"/>
              </a:rPr>
              <a:t>/60</a:t>
            </a:r>
            <a:r>
              <a:rPr lang="ja-JP" altLang="en-US" sz="1200" dirty="0" smtClean="0">
                <a:latin typeface="HGS創英角ｺﾞｼｯｸUB" pitchFamily="50" charset="-128"/>
                <a:ea typeface="HGS創英角ｺﾞｼｯｸUB" pitchFamily="50" charset="-128"/>
              </a:rPr>
              <a:t>代</a:t>
            </a:r>
            <a:r>
              <a:rPr lang="en-US" altLang="ja-JP" sz="1200" dirty="0" smtClean="0">
                <a:latin typeface="HGS創英角ｺﾞｼｯｸUB" pitchFamily="50" charset="-128"/>
                <a:ea typeface="HGS創英角ｺﾞｼｯｸUB" pitchFamily="50" charset="-128"/>
              </a:rPr>
              <a:t>54</a:t>
            </a:r>
            <a:r>
              <a:rPr lang="ja-JP" altLang="en-US" sz="1200" dirty="0" smtClean="0">
                <a:latin typeface="HGS創英角ｺﾞｼｯｸUB" pitchFamily="50" charset="-128"/>
                <a:ea typeface="HGS創英角ｺﾞｼｯｸUB" pitchFamily="50" charset="-128"/>
              </a:rPr>
              <a:t>名</a:t>
            </a:r>
            <a:r>
              <a:rPr lang="en-US" altLang="ja-JP" sz="1200" dirty="0" smtClean="0">
                <a:latin typeface="HGS創英角ｺﾞｼｯｸUB" pitchFamily="50" charset="-128"/>
                <a:ea typeface="HGS創英角ｺﾞｼｯｸUB" pitchFamily="50" charset="-128"/>
              </a:rPr>
              <a:t>/70</a:t>
            </a:r>
            <a:r>
              <a:rPr lang="ja-JP" altLang="en-US" sz="1200" dirty="0" smtClean="0">
                <a:latin typeface="HGS創英角ｺﾞｼｯｸUB" pitchFamily="50" charset="-128"/>
                <a:ea typeface="HGS創英角ｺﾞｼｯｸUB" pitchFamily="50" charset="-128"/>
              </a:rPr>
              <a:t>代</a:t>
            </a:r>
            <a:r>
              <a:rPr lang="en-US" altLang="ja-JP" sz="1200" dirty="0" smtClean="0">
                <a:latin typeface="HGS創英角ｺﾞｼｯｸUB" pitchFamily="50" charset="-128"/>
                <a:ea typeface="HGS創英角ｺﾞｼｯｸUB" pitchFamily="50" charset="-128"/>
              </a:rPr>
              <a:t>54</a:t>
            </a:r>
            <a:r>
              <a:rPr lang="ja-JP" altLang="en-US" sz="1200" dirty="0" smtClean="0">
                <a:latin typeface="HGS創英角ｺﾞｼｯｸUB" pitchFamily="50" charset="-128"/>
                <a:ea typeface="HGS創英角ｺﾞｼｯｸUB" pitchFamily="50" charset="-128"/>
              </a:rPr>
              <a:t>名</a:t>
            </a:r>
            <a:endParaRPr lang="en-US" altLang="ja-JP" sz="1200" dirty="0" smtClean="0">
              <a:latin typeface="HGS創英角ｺﾞｼｯｸUB" pitchFamily="50" charset="-128"/>
              <a:ea typeface="HGS創英角ｺﾞｼｯｸUB" pitchFamily="50" charset="-128"/>
            </a:endParaRPr>
          </a:p>
        </p:txBody>
      </p:sp>
      <p:sp>
        <p:nvSpPr>
          <p:cNvPr id="65" name="テキスト ボックス 64"/>
          <p:cNvSpPr txBox="1"/>
          <p:nvPr/>
        </p:nvSpPr>
        <p:spPr>
          <a:xfrm>
            <a:off x="1412835" y="1369799"/>
            <a:ext cx="1107996" cy="1157048"/>
          </a:xfrm>
          <a:prstGeom prst="rect">
            <a:avLst/>
          </a:prstGeom>
          <a:noFill/>
        </p:spPr>
        <p:txBody>
          <a:bodyPr wrap="none" rtlCol="0">
            <a:spAutoFit/>
          </a:bodyPr>
          <a:lstStyle/>
          <a:p>
            <a:pPr>
              <a:lnSpc>
                <a:spcPct val="150000"/>
              </a:lnSpc>
            </a:pPr>
            <a:r>
              <a:rPr lang="ja-JP" altLang="en-US" sz="1200" dirty="0" smtClean="0">
                <a:latin typeface="HGS創英角ｺﾞｼｯｸUB" pitchFamily="50" charset="-128"/>
                <a:ea typeface="HGS創英角ｺﾞｼｯｸUB" pitchFamily="50" charset="-128"/>
              </a:rPr>
              <a:t>●調査方法</a:t>
            </a:r>
            <a:endParaRPr lang="en-US" altLang="ja-JP" sz="1200" dirty="0" smtClean="0">
              <a:latin typeface="HGS創英角ｺﾞｼｯｸUB" pitchFamily="50" charset="-128"/>
              <a:ea typeface="HGS創英角ｺﾞｼｯｸUB" pitchFamily="50" charset="-128"/>
            </a:endParaRPr>
          </a:p>
          <a:p>
            <a:pPr>
              <a:lnSpc>
                <a:spcPct val="150000"/>
              </a:lnSpc>
            </a:pPr>
            <a:r>
              <a:rPr lang="ja-JP" altLang="en-US" sz="1200" dirty="0" smtClean="0">
                <a:latin typeface="HGS創英角ｺﾞｼｯｸUB" pitchFamily="50" charset="-128"/>
                <a:ea typeface="HGS創英角ｺﾞｼｯｸUB" pitchFamily="50" charset="-128"/>
              </a:rPr>
              <a:t>●実施時期</a:t>
            </a:r>
            <a:endParaRPr lang="en-US" altLang="ja-JP" sz="1200" dirty="0" smtClean="0">
              <a:latin typeface="HGS創英角ｺﾞｼｯｸUB" pitchFamily="50" charset="-128"/>
              <a:ea typeface="HGS創英角ｺﾞｼｯｸUB" pitchFamily="50" charset="-128"/>
            </a:endParaRPr>
          </a:p>
          <a:p>
            <a:pPr>
              <a:lnSpc>
                <a:spcPct val="150000"/>
              </a:lnSpc>
            </a:pPr>
            <a:r>
              <a:rPr lang="ja-JP" altLang="en-US" sz="1200" dirty="0" smtClean="0">
                <a:latin typeface="HGS創英角ｺﾞｼｯｸUB" pitchFamily="50" charset="-128"/>
                <a:ea typeface="HGS創英角ｺﾞｼｯｸUB" pitchFamily="50" charset="-128"/>
              </a:rPr>
              <a:t>●調査内容</a:t>
            </a:r>
            <a:endParaRPr lang="en-US" altLang="ja-JP" sz="1200" dirty="0" smtClean="0">
              <a:latin typeface="HGS創英角ｺﾞｼｯｸUB" pitchFamily="50" charset="-128"/>
              <a:ea typeface="HGS創英角ｺﾞｼｯｸUB" pitchFamily="50" charset="-128"/>
            </a:endParaRPr>
          </a:p>
          <a:p>
            <a:pPr>
              <a:lnSpc>
                <a:spcPct val="150000"/>
              </a:lnSpc>
            </a:pPr>
            <a:r>
              <a:rPr lang="ja-JP" altLang="en-US" sz="1200" dirty="0" smtClean="0">
                <a:latin typeface="HGS創英角ｺﾞｼｯｸUB" pitchFamily="50" charset="-128"/>
                <a:ea typeface="HGS創英角ｺﾞｼｯｸUB" pitchFamily="50" charset="-128"/>
              </a:rPr>
              <a:t>●サンプル数</a:t>
            </a:r>
            <a:endParaRPr kumimoji="1" lang="ja-JP" altLang="en-US" sz="1200" dirty="0">
              <a:latin typeface="HGS創英角ｺﾞｼｯｸUB" pitchFamily="50" charset="-128"/>
              <a:ea typeface="HGS創英角ｺﾞｼｯｸUB" pitchFamily="50" charset="-128"/>
            </a:endParaRPr>
          </a:p>
        </p:txBody>
      </p:sp>
      <p:sp>
        <p:nvSpPr>
          <p:cNvPr id="6" name="テキスト ボックス 5"/>
          <p:cNvSpPr txBox="1"/>
          <p:nvPr/>
        </p:nvSpPr>
        <p:spPr>
          <a:xfrm>
            <a:off x="2051720" y="5085184"/>
            <a:ext cx="4584909" cy="990015"/>
          </a:xfrm>
          <a:prstGeom prst="rect">
            <a:avLst/>
          </a:prstGeom>
          <a:noFill/>
          <a:ln>
            <a:solidFill>
              <a:schemeClr val="tx1"/>
            </a:solidFill>
            <a:prstDash val="sysDot"/>
          </a:ln>
        </p:spPr>
        <p:txBody>
          <a:bodyPr wrap="none" rtlCol="0">
            <a:spAutoFit/>
          </a:bodyPr>
          <a:lstStyle/>
          <a:p>
            <a:pPr>
              <a:lnSpc>
                <a:spcPts val="1400"/>
              </a:lnSpc>
            </a:pPr>
            <a:r>
              <a:rPr kumimoji="1" lang="ja-JP" altLang="en-US" sz="1200" b="1" dirty="0" smtClean="0">
                <a:solidFill>
                  <a:srgbClr val="002060"/>
                </a:solidFill>
              </a:rPr>
              <a:t>２０１２年調査では、従来からの設問</a:t>
            </a:r>
            <a:r>
              <a:rPr lang="ja-JP" altLang="en-US" sz="1200" b="1" dirty="0" smtClean="0">
                <a:solidFill>
                  <a:srgbClr val="002060"/>
                </a:solidFill>
              </a:rPr>
              <a:t>に下記の点を</a:t>
            </a:r>
            <a:r>
              <a:rPr kumimoji="1" lang="ja-JP" altLang="en-US" sz="1200" b="1" dirty="0" smtClean="0">
                <a:solidFill>
                  <a:srgbClr val="002060"/>
                </a:solidFill>
              </a:rPr>
              <a:t>見直しています。</a:t>
            </a:r>
            <a:endParaRPr kumimoji="1" lang="en-US" altLang="ja-JP" sz="1200" b="1" dirty="0" smtClean="0">
              <a:solidFill>
                <a:srgbClr val="002060"/>
              </a:solidFill>
            </a:endParaRPr>
          </a:p>
          <a:p>
            <a:pPr>
              <a:lnSpc>
                <a:spcPts val="1400"/>
              </a:lnSpc>
            </a:pPr>
            <a:r>
              <a:rPr lang="ja-JP" altLang="en-US" sz="900" b="1" dirty="0" smtClean="0">
                <a:solidFill>
                  <a:srgbClr val="002060"/>
                </a:solidFill>
              </a:rPr>
              <a:t>●６０代（団塊世代）、７０代の区分を追加し、調査サンプル数をアップ（⇒６０代以上を区分）</a:t>
            </a:r>
            <a:endParaRPr lang="en-US" altLang="ja-JP" sz="900" b="1" dirty="0" smtClean="0">
              <a:solidFill>
                <a:srgbClr val="002060"/>
              </a:solidFill>
            </a:endParaRPr>
          </a:p>
          <a:p>
            <a:pPr>
              <a:lnSpc>
                <a:spcPts val="1400"/>
              </a:lnSpc>
            </a:pPr>
            <a:r>
              <a:rPr lang="ja-JP" altLang="en-US" sz="900" b="1" dirty="0" smtClean="0">
                <a:solidFill>
                  <a:srgbClr val="002060"/>
                </a:solidFill>
              </a:rPr>
              <a:t>●食意識変化の設問を見直し（⇒最近の“震災後（原発問題含む）”の食意識変化）</a:t>
            </a:r>
            <a:endParaRPr lang="en-US" altLang="ja-JP" sz="900" b="1" dirty="0" smtClean="0">
              <a:solidFill>
                <a:srgbClr val="002060"/>
              </a:solidFill>
            </a:endParaRPr>
          </a:p>
          <a:p>
            <a:pPr>
              <a:lnSpc>
                <a:spcPts val="1400"/>
              </a:lnSpc>
            </a:pPr>
            <a:r>
              <a:rPr lang="ja-JP" altLang="en-US" sz="900" b="1" dirty="0" smtClean="0">
                <a:solidFill>
                  <a:srgbClr val="002060"/>
                </a:solidFill>
              </a:rPr>
              <a:t>●冷凍</a:t>
            </a:r>
            <a:r>
              <a:rPr lang="ja-JP" altLang="en-US" sz="900" b="1" dirty="0" err="1" smtClean="0">
                <a:solidFill>
                  <a:srgbClr val="002060"/>
                </a:solidFill>
              </a:rPr>
              <a:t>めんの</a:t>
            </a:r>
            <a:r>
              <a:rPr lang="ja-JP" altLang="en-US" sz="900" b="1" dirty="0" smtClean="0">
                <a:solidFill>
                  <a:srgbClr val="002060"/>
                </a:solidFill>
              </a:rPr>
              <a:t>調理加工度による種類の利用状況の設問を追加</a:t>
            </a:r>
            <a:endParaRPr lang="en-US" altLang="ja-JP" sz="900" b="1" dirty="0" smtClean="0">
              <a:solidFill>
                <a:srgbClr val="002060"/>
              </a:solidFill>
            </a:endParaRPr>
          </a:p>
          <a:p>
            <a:pPr>
              <a:lnSpc>
                <a:spcPts val="1400"/>
              </a:lnSpc>
            </a:pPr>
            <a:r>
              <a:rPr lang="ja-JP" altLang="en-US" sz="900" b="1" dirty="0" smtClean="0">
                <a:solidFill>
                  <a:srgbClr val="002060"/>
                </a:solidFill>
              </a:rPr>
              <a:t>●飲食店での冷凍</a:t>
            </a:r>
            <a:r>
              <a:rPr lang="ja-JP" altLang="en-US" sz="900" b="1" dirty="0" err="1" smtClean="0">
                <a:solidFill>
                  <a:srgbClr val="002060"/>
                </a:solidFill>
              </a:rPr>
              <a:t>めん</a:t>
            </a:r>
            <a:r>
              <a:rPr lang="ja-JP" altLang="en-US" sz="900" b="1" dirty="0" smtClean="0">
                <a:solidFill>
                  <a:srgbClr val="002060"/>
                </a:solidFill>
              </a:rPr>
              <a:t>使用についての設問を追加</a:t>
            </a:r>
            <a:endParaRPr lang="en-US" altLang="ja-JP" sz="900" b="1" dirty="0" smtClean="0">
              <a:solidFill>
                <a:srgbClr val="002060"/>
              </a:solidFill>
            </a:endParaRPr>
          </a:p>
        </p:txBody>
      </p:sp>
      <p:sp>
        <p:nvSpPr>
          <p:cNvPr id="7" name="スライド番号プレースホルダ 7"/>
          <p:cNvSpPr>
            <a:spLocks noGrp="1"/>
          </p:cNvSpPr>
          <p:nvPr>
            <p:ph type="sldNum" sz="quarter" idx="12"/>
          </p:nvPr>
        </p:nvSpPr>
        <p:spPr>
          <a:xfrm>
            <a:off x="6553200" y="6356350"/>
            <a:ext cx="2133600" cy="365125"/>
          </a:xfrm>
        </p:spPr>
        <p:txBody>
          <a:bodyPr/>
          <a:lstStyle/>
          <a:p>
            <a:pPr>
              <a:defRPr/>
            </a:pPr>
            <a:fld id="{3019048D-8794-45EE-9308-8DA3AB392190}" type="slidenum">
              <a:rPr lang="ja-JP" altLang="en-US"/>
              <a:pPr>
                <a:defRPr/>
              </a:pPr>
              <a:t>2</a:t>
            </a:fld>
            <a:endParaRPr lang="ja-JP" alt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0" y="0"/>
            <a:ext cx="9144000" cy="6858000"/>
          </a:xfrm>
          <a:prstGeom prst="rect">
            <a:avLst/>
          </a:prstGeom>
          <a:noFill/>
          <a:ln w="28575">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10" name="スライド番号プレースホルダ 7"/>
          <p:cNvSpPr>
            <a:spLocks noGrp="1"/>
          </p:cNvSpPr>
          <p:nvPr>
            <p:ph type="sldNum" sz="quarter" idx="12"/>
          </p:nvPr>
        </p:nvSpPr>
        <p:spPr/>
        <p:txBody>
          <a:bodyPr/>
          <a:lstStyle/>
          <a:p>
            <a:pPr>
              <a:defRPr/>
            </a:pPr>
            <a:fld id="{3019048D-8794-45EE-9308-8DA3AB392190}" type="slidenum">
              <a:rPr lang="ja-JP" altLang="en-US"/>
              <a:pPr>
                <a:defRPr/>
              </a:pPr>
              <a:t>3</a:t>
            </a:fld>
            <a:endParaRPr lang="ja-JP" altLang="en-US" dirty="0"/>
          </a:p>
        </p:txBody>
      </p:sp>
      <p:sp>
        <p:nvSpPr>
          <p:cNvPr id="11" name="コンテンツ プレースホルダ 10"/>
          <p:cNvSpPr>
            <a:spLocks noGrp="1"/>
          </p:cNvSpPr>
          <p:nvPr>
            <p:ph idx="4294967295"/>
          </p:nvPr>
        </p:nvSpPr>
        <p:spPr>
          <a:xfrm>
            <a:off x="395536" y="1196752"/>
            <a:ext cx="7834064" cy="4929411"/>
          </a:xfrm>
        </p:spPr>
        <p:txBody>
          <a:bodyPr>
            <a:normAutofit lnSpcReduction="10000"/>
          </a:bodyPr>
          <a:lstStyle/>
          <a:p>
            <a:r>
              <a:rPr lang="ja-JP" altLang="en-US" sz="1600" b="1" dirty="0" smtClean="0">
                <a:latin typeface="メイリオ" pitchFamily="50" charset="-128"/>
                <a:ea typeface="メイリオ" pitchFamily="50" charset="-128"/>
                <a:cs typeface="メイリオ" pitchFamily="50" charset="-128"/>
              </a:rPr>
              <a:t>最近の食意識の変化について</a:t>
            </a:r>
            <a:endParaRPr lang="en-US" altLang="ja-JP" sz="1600" b="1" dirty="0" smtClean="0">
              <a:latin typeface="メイリオ" pitchFamily="50" charset="-128"/>
              <a:ea typeface="メイリオ" pitchFamily="50" charset="-128"/>
              <a:cs typeface="メイリオ" pitchFamily="50" charset="-128"/>
            </a:endParaRPr>
          </a:p>
          <a:p>
            <a:pPr lvl="1"/>
            <a:r>
              <a:rPr lang="ja-JP" altLang="en-US" sz="1200" dirty="0" smtClean="0">
                <a:latin typeface="メイリオ" pitchFamily="50" charset="-128"/>
                <a:ea typeface="メイリオ" pitchFamily="50" charset="-128"/>
                <a:cs typeface="メイリオ" pitchFamily="50" charset="-128"/>
              </a:rPr>
              <a:t>前回（</a:t>
            </a:r>
            <a:r>
              <a:rPr lang="en-US" altLang="ja-JP" sz="1200" dirty="0" smtClean="0">
                <a:latin typeface="メイリオ" pitchFamily="50" charset="-128"/>
                <a:ea typeface="メイリオ" pitchFamily="50" charset="-128"/>
                <a:cs typeface="メイリオ" pitchFamily="50" charset="-128"/>
              </a:rPr>
              <a:t>2009</a:t>
            </a:r>
            <a:r>
              <a:rPr lang="ja-JP" altLang="en-US" sz="1200" dirty="0" smtClean="0">
                <a:latin typeface="メイリオ" pitchFamily="50" charset="-128"/>
                <a:ea typeface="メイリオ" pitchFamily="50" charset="-128"/>
                <a:cs typeface="メイリオ" pitchFamily="50" charset="-128"/>
              </a:rPr>
              <a:t>年）調査時は食品偽装や中国産食品の問題などが話題になった時期で、全般に食の安全についての問題意識が高まっていた</a:t>
            </a:r>
            <a:endParaRPr lang="en-US" altLang="ja-JP" sz="1200" dirty="0" smtClean="0">
              <a:latin typeface="メイリオ" pitchFamily="50" charset="-128"/>
              <a:ea typeface="メイリオ" pitchFamily="50" charset="-128"/>
              <a:cs typeface="メイリオ" pitchFamily="50" charset="-128"/>
            </a:endParaRPr>
          </a:p>
          <a:p>
            <a:pPr lvl="1"/>
            <a:r>
              <a:rPr lang="ja-JP" altLang="en-US" sz="1200" dirty="0" smtClean="0">
                <a:latin typeface="メイリオ" pitchFamily="50" charset="-128"/>
                <a:ea typeface="メイリオ" pitchFamily="50" charset="-128"/>
                <a:cs typeface="メイリオ" pitchFamily="50" charset="-128"/>
              </a:rPr>
              <a:t>今回は震災後で、自由回答の不安の中心が原発事故による「放射性物質」が挙げられているように、</a:t>
            </a:r>
            <a:r>
              <a:rPr lang="en-US" altLang="ja-JP" sz="1200" dirty="0" smtClean="0">
                <a:latin typeface="メイリオ" pitchFamily="50" charset="-128"/>
                <a:ea typeface="メイリオ" pitchFamily="50" charset="-128"/>
                <a:cs typeface="メイリオ" pitchFamily="50" charset="-128"/>
              </a:rPr>
              <a:t>2009</a:t>
            </a:r>
            <a:r>
              <a:rPr lang="ja-JP" altLang="en-US" sz="1200" dirty="0" smtClean="0">
                <a:latin typeface="メイリオ" pitchFamily="50" charset="-128"/>
                <a:ea typeface="メイリオ" pitchFamily="50" charset="-128"/>
                <a:cs typeface="メイリオ" pitchFamily="50" charset="-128"/>
              </a:rPr>
              <a:t>年ほどではないものの、原材料の不安や産地、第三者機関の必要性などについては６～７割があてはまると回答</a:t>
            </a:r>
            <a:endParaRPr lang="en-US" altLang="ja-JP" sz="1200" dirty="0" smtClean="0">
              <a:latin typeface="メイリオ" pitchFamily="50" charset="-128"/>
              <a:ea typeface="メイリオ" pitchFamily="50" charset="-128"/>
              <a:cs typeface="メイリオ" pitchFamily="50" charset="-128"/>
            </a:endParaRPr>
          </a:p>
          <a:p>
            <a:pPr lvl="1"/>
            <a:r>
              <a:rPr lang="ja-JP" altLang="en-US" sz="1200" dirty="0" smtClean="0">
                <a:latin typeface="メイリオ" pitchFamily="50" charset="-128"/>
                <a:ea typeface="メイリオ" pitchFamily="50" charset="-128"/>
                <a:cs typeface="メイリオ" pitchFamily="50" charset="-128"/>
              </a:rPr>
              <a:t>また、無駄のない購入や残飯の減少などは、普遍的な努力意識が継続している感がある</a:t>
            </a:r>
            <a:endParaRPr lang="en-US" altLang="ja-JP" sz="1200" dirty="0" smtClean="0">
              <a:latin typeface="メイリオ" pitchFamily="50" charset="-128"/>
              <a:ea typeface="メイリオ" pitchFamily="50" charset="-128"/>
              <a:cs typeface="メイリオ" pitchFamily="50" charset="-128"/>
            </a:endParaRPr>
          </a:p>
          <a:p>
            <a:pPr lvl="1"/>
            <a:r>
              <a:rPr lang="ja-JP" altLang="en-US" sz="1200" dirty="0" smtClean="0">
                <a:latin typeface="メイリオ" pitchFamily="50" charset="-128"/>
                <a:ea typeface="メイリオ" pitchFamily="50" charset="-128"/>
                <a:cs typeface="メイリオ" pitchFamily="50" charset="-128"/>
              </a:rPr>
              <a:t>唯一メーカー不信については、</a:t>
            </a:r>
            <a:r>
              <a:rPr lang="en-US" altLang="ja-JP" sz="1200" dirty="0" smtClean="0">
                <a:latin typeface="メイリオ" pitchFamily="50" charset="-128"/>
                <a:ea typeface="メイリオ" pitchFamily="50" charset="-128"/>
                <a:cs typeface="メイリオ" pitchFamily="50" charset="-128"/>
              </a:rPr>
              <a:t>2009</a:t>
            </a:r>
            <a:r>
              <a:rPr lang="ja-JP" altLang="en-US" sz="1200" dirty="0" smtClean="0">
                <a:latin typeface="メイリオ" pitchFamily="50" charset="-128"/>
                <a:ea typeface="メイリオ" pitchFamily="50" charset="-128"/>
                <a:cs typeface="メイリオ" pitchFamily="50" charset="-128"/>
              </a:rPr>
              <a:t>年から大きく減少した</a:t>
            </a:r>
            <a:endParaRPr lang="en-US" altLang="ja-JP" sz="1200" dirty="0" smtClean="0">
              <a:latin typeface="メイリオ" pitchFamily="50" charset="-128"/>
              <a:ea typeface="メイリオ" pitchFamily="50" charset="-128"/>
              <a:cs typeface="メイリオ" pitchFamily="50" charset="-128"/>
            </a:endParaRPr>
          </a:p>
          <a:p>
            <a:endParaRPr kumimoji="1" lang="en-US" altLang="ja-JP" sz="1600" b="1" dirty="0" smtClean="0">
              <a:latin typeface="メイリオ" pitchFamily="50" charset="-128"/>
              <a:ea typeface="メイリオ" pitchFamily="50" charset="-128"/>
              <a:cs typeface="メイリオ" pitchFamily="50" charset="-128"/>
            </a:endParaRPr>
          </a:p>
          <a:p>
            <a:endParaRPr lang="en-US" altLang="ja-JP" sz="1600" b="1" dirty="0" smtClean="0">
              <a:latin typeface="メイリオ" pitchFamily="50" charset="-128"/>
              <a:ea typeface="メイリオ" pitchFamily="50" charset="-128"/>
              <a:cs typeface="メイリオ" pitchFamily="50" charset="-128"/>
            </a:endParaRPr>
          </a:p>
          <a:p>
            <a:r>
              <a:rPr kumimoji="1" lang="ja-JP" altLang="en-US" sz="1600" b="1" dirty="0" smtClean="0">
                <a:latin typeface="メイリオ" pitchFamily="50" charset="-128"/>
                <a:ea typeface="メイリオ" pitchFamily="50" charset="-128"/>
                <a:cs typeface="メイリオ" pitchFamily="50" charset="-128"/>
              </a:rPr>
              <a:t>一般</a:t>
            </a:r>
            <a:r>
              <a:rPr kumimoji="1" lang="ja-JP" altLang="en-US" sz="1600" b="1" dirty="0" smtClean="0">
                <a:latin typeface="メイリオ" pitchFamily="50" charset="-128"/>
                <a:ea typeface="メイリオ" pitchFamily="50" charset="-128"/>
                <a:cs typeface="メイリオ" pitchFamily="50" charset="-128"/>
              </a:rPr>
              <a:t>消費者対象調査結果より</a:t>
            </a:r>
            <a:endParaRPr kumimoji="1" lang="en-US" altLang="ja-JP" sz="1600" b="1" dirty="0" smtClean="0">
              <a:latin typeface="メイリオ" pitchFamily="50" charset="-128"/>
              <a:ea typeface="メイリオ" pitchFamily="50" charset="-128"/>
              <a:cs typeface="メイリオ" pitchFamily="50" charset="-128"/>
            </a:endParaRPr>
          </a:p>
          <a:p>
            <a:pPr lvl="1"/>
            <a:r>
              <a:rPr lang="ja-JP" altLang="en-US" sz="1200" dirty="0" smtClean="0">
                <a:latin typeface="メイリオ" pitchFamily="50" charset="-128"/>
                <a:ea typeface="メイリオ" pitchFamily="50" charset="-128"/>
                <a:cs typeface="メイリオ" pitchFamily="50" charset="-128"/>
              </a:rPr>
              <a:t>うどんは前回調査同様、安定した喫食をされており、冷凍</a:t>
            </a:r>
            <a:r>
              <a:rPr lang="ja-JP" altLang="en-US" sz="1200" dirty="0" err="1" smtClean="0">
                <a:latin typeface="メイリオ" pitchFamily="50" charset="-128"/>
                <a:ea typeface="メイリオ" pitchFamily="50" charset="-128"/>
                <a:cs typeface="メイリオ" pitchFamily="50" charset="-128"/>
              </a:rPr>
              <a:t>めんの</a:t>
            </a:r>
            <a:r>
              <a:rPr lang="ja-JP" altLang="en-US" sz="1200" dirty="0" smtClean="0">
                <a:latin typeface="メイリオ" pitchFamily="50" charset="-128"/>
                <a:ea typeface="メイリオ" pitchFamily="50" charset="-128"/>
                <a:cs typeface="メイリオ" pitchFamily="50" charset="-128"/>
              </a:rPr>
              <a:t>占める割合は非常に高い（認知はトップ、喫食経験もトップと同レベル）</a:t>
            </a:r>
            <a:endParaRPr lang="en-US" altLang="ja-JP" sz="1200" dirty="0" smtClean="0">
              <a:latin typeface="メイリオ" pitchFamily="50" charset="-128"/>
              <a:ea typeface="メイリオ" pitchFamily="50" charset="-128"/>
              <a:cs typeface="メイリオ" pitchFamily="50" charset="-128"/>
            </a:endParaRPr>
          </a:p>
          <a:p>
            <a:pPr lvl="1"/>
            <a:r>
              <a:rPr kumimoji="1" lang="ja-JP" altLang="en-US" sz="1200" dirty="0" smtClean="0">
                <a:latin typeface="メイリオ" pitchFamily="50" charset="-128"/>
                <a:ea typeface="メイリオ" pitchFamily="50" charset="-128"/>
                <a:cs typeface="メイリオ" pitchFamily="50" charset="-128"/>
              </a:rPr>
              <a:t>最も</a:t>
            </a:r>
            <a:r>
              <a:rPr kumimoji="1" lang="ja-JP" altLang="en-US" sz="1200" dirty="0" smtClean="0">
                <a:latin typeface="メイリオ" pitchFamily="50" charset="-128"/>
                <a:ea typeface="メイリオ" pitchFamily="50" charset="-128"/>
                <a:cs typeface="メイリオ" pitchFamily="50" charset="-128"/>
              </a:rPr>
              <a:t>よく食べるのはうどんはゆで麺、そばとスパゲティは乾麺、ラーメンは即席麺</a:t>
            </a:r>
            <a:endParaRPr kumimoji="1" lang="en-US" altLang="ja-JP" sz="1200" dirty="0" smtClean="0">
              <a:latin typeface="メイリオ" pitchFamily="50" charset="-128"/>
              <a:ea typeface="メイリオ" pitchFamily="50" charset="-128"/>
              <a:cs typeface="メイリオ" pitchFamily="50" charset="-128"/>
            </a:endParaRPr>
          </a:p>
          <a:p>
            <a:pPr lvl="1"/>
            <a:r>
              <a:rPr kumimoji="1" lang="ja-JP" altLang="en-US" sz="1200" dirty="0" smtClean="0">
                <a:latin typeface="メイリオ" pitchFamily="50" charset="-128"/>
                <a:ea typeface="メイリオ" pitchFamily="50" charset="-128"/>
                <a:cs typeface="メイリオ" pitchFamily="50" charset="-128"/>
              </a:rPr>
              <a:t>どのタイプがおいしいかとなると、うどん・そば・ラーメンとも生麺、スパゲティは乾麺で、冷凍</a:t>
            </a:r>
            <a:r>
              <a:rPr kumimoji="1" lang="ja-JP" altLang="en-US" sz="1200" dirty="0" err="1" smtClean="0">
                <a:latin typeface="メイリオ" pitchFamily="50" charset="-128"/>
                <a:ea typeface="メイリオ" pitchFamily="50" charset="-128"/>
                <a:cs typeface="メイリオ" pitchFamily="50" charset="-128"/>
              </a:rPr>
              <a:t>めんは</a:t>
            </a:r>
            <a:r>
              <a:rPr kumimoji="1" lang="ja-JP" altLang="en-US" sz="1200" dirty="0" smtClean="0">
                <a:latin typeface="メイリオ" pitchFamily="50" charset="-128"/>
                <a:ea typeface="メイリオ" pitchFamily="50" charset="-128"/>
                <a:cs typeface="メイリオ" pitchFamily="50" charset="-128"/>
              </a:rPr>
              <a:t>うどんでは生麺の</a:t>
            </a:r>
            <a:r>
              <a:rPr kumimoji="1" lang="en-US" altLang="ja-JP" sz="1200" dirty="0" smtClean="0">
                <a:latin typeface="メイリオ" pitchFamily="50" charset="-128"/>
                <a:ea typeface="メイリオ" pitchFamily="50" charset="-128"/>
                <a:cs typeface="メイリオ" pitchFamily="50" charset="-128"/>
              </a:rPr>
              <a:t>7</a:t>
            </a:r>
            <a:r>
              <a:rPr kumimoji="1" lang="ja-JP" altLang="en-US" sz="1200" dirty="0" smtClean="0">
                <a:latin typeface="メイリオ" pitchFamily="50" charset="-128"/>
                <a:ea typeface="メイリオ" pitchFamily="50" charset="-128"/>
                <a:cs typeface="メイリオ" pitchFamily="50" charset="-128"/>
              </a:rPr>
              <a:t>割程度だが、他ではトップの</a:t>
            </a:r>
            <a:r>
              <a:rPr kumimoji="1" lang="en-US" altLang="ja-JP" sz="1200" dirty="0" smtClean="0">
                <a:latin typeface="メイリオ" pitchFamily="50" charset="-128"/>
                <a:ea typeface="メイリオ" pitchFamily="50" charset="-128"/>
                <a:cs typeface="メイリオ" pitchFamily="50" charset="-128"/>
              </a:rPr>
              <a:t>1</a:t>
            </a:r>
            <a:r>
              <a:rPr kumimoji="1" lang="ja-JP" altLang="en-US" sz="1200" dirty="0" smtClean="0">
                <a:latin typeface="メイリオ" pitchFamily="50" charset="-128"/>
                <a:ea typeface="メイリオ" pitchFamily="50" charset="-128"/>
                <a:cs typeface="メイリオ" pitchFamily="50" charset="-128"/>
              </a:rPr>
              <a:t>割程度で、経年変化もあまりみられない</a:t>
            </a:r>
            <a:endParaRPr kumimoji="1" lang="en-US" altLang="ja-JP" sz="1200" dirty="0" smtClean="0">
              <a:latin typeface="メイリオ" pitchFamily="50" charset="-128"/>
              <a:ea typeface="メイリオ" pitchFamily="50" charset="-128"/>
              <a:cs typeface="メイリオ" pitchFamily="50" charset="-128"/>
            </a:endParaRPr>
          </a:p>
          <a:p>
            <a:pPr lvl="1"/>
            <a:r>
              <a:rPr lang="ja-JP" altLang="en-US" sz="1200" dirty="0" smtClean="0">
                <a:latin typeface="メイリオ" pitchFamily="50" charset="-128"/>
                <a:ea typeface="メイリオ" pitchFamily="50" charset="-128"/>
                <a:cs typeface="メイリオ" pitchFamily="50" charset="-128"/>
              </a:rPr>
              <a:t>冷凍</a:t>
            </a:r>
            <a:r>
              <a:rPr lang="ja-JP" altLang="en-US" sz="1200" dirty="0" err="1" smtClean="0">
                <a:latin typeface="メイリオ" pitchFamily="50" charset="-128"/>
                <a:ea typeface="メイリオ" pitchFamily="50" charset="-128"/>
                <a:cs typeface="メイリオ" pitchFamily="50" charset="-128"/>
              </a:rPr>
              <a:t>めんの</a:t>
            </a:r>
            <a:r>
              <a:rPr lang="ja-JP" altLang="en-US" sz="1200" dirty="0" smtClean="0">
                <a:latin typeface="メイリオ" pitchFamily="50" charset="-128"/>
                <a:ea typeface="メイリオ" pitchFamily="50" charset="-128"/>
                <a:cs typeface="メイリオ" pitchFamily="50" charset="-128"/>
              </a:rPr>
              <a:t>イメージは、高いストック性と簡便性というメリット以外にも評価を上げている</a:t>
            </a:r>
            <a:endParaRPr lang="en-US" altLang="ja-JP" sz="1200" dirty="0" smtClean="0">
              <a:latin typeface="メイリオ" pitchFamily="50" charset="-128"/>
              <a:ea typeface="メイリオ" pitchFamily="50" charset="-128"/>
              <a:cs typeface="メイリオ" pitchFamily="50" charset="-128"/>
            </a:endParaRPr>
          </a:p>
          <a:p>
            <a:pPr lvl="1"/>
            <a:r>
              <a:rPr lang="ja-JP" altLang="en-US" sz="1200" dirty="0" smtClean="0">
                <a:latin typeface="メイリオ" pitchFamily="50" charset="-128"/>
                <a:ea typeface="メイリオ" pitchFamily="50" charset="-128"/>
                <a:cs typeface="メイリオ" pitchFamily="50" charset="-128"/>
              </a:rPr>
              <a:t>冷凍</a:t>
            </a:r>
            <a:r>
              <a:rPr lang="ja-JP" altLang="en-US" sz="1200" dirty="0" err="1" smtClean="0">
                <a:latin typeface="メイリオ" pitchFamily="50" charset="-128"/>
                <a:ea typeface="メイリオ" pitchFamily="50" charset="-128"/>
                <a:cs typeface="メイリオ" pitchFamily="50" charset="-128"/>
              </a:rPr>
              <a:t>めんの</a:t>
            </a:r>
            <a:r>
              <a:rPr lang="ja-JP" altLang="en-US" sz="1200" dirty="0" smtClean="0">
                <a:latin typeface="メイリオ" pitchFamily="50" charset="-128"/>
                <a:ea typeface="メイリオ" pitchFamily="50" charset="-128"/>
                <a:cs typeface="メイリオ" pitchFamily="50" charset="-128"/>
              </a:rPr>
              <a:t>特長のうち、水分勾配についてはやや魅力度が低いが、その他は</a:t>
            </a:r>
            <a:r>
              <a:rPr lang="en-US" altLang="ja-JP" sz="1200" dirty="0" smtClean="0">
                <a:latin typeface="メイリオ" pitchFamily="50" charset="-128"/>
                <a:ea typeface="メイリオ" pitchFamily="50" charset="-128"/>
                <a:cs typeface="メイリオ" pitchFamily="50" charset="-128"/>
              </a:rPr>
              <a:t>8</a:t>
            </a:r>
            <a:r>
              <a:rPr lang="ja-JP" altLang="en-US" sz="1200" dirty="0" smtClean="0">
                <a:latin typeface="メイリオ" pitchFamily="50" charset="-128"/>
                <a:ea typeface="メイリオ" pitchFamily="50" charset="-128"/>
                <a:cs typeface="メイリオ" pitchFamily="50" charset="-128"/>
              </a:rPr>
              <a:t>割前後と高い魅力を感じられて</a:t>
            </a:r>
            <a:r>
              <a:rPr lang="ja-JP" altLang="en-US" sz="1200" dirty="0" smtClean="0">
                <a:latin typeface="メイリオ" pitchFamily="50" charset="-128"/>
                <a:ea typeface="メイリオ" pitchFamily="50" charset="-128"/>
                <a:cs typeface="メイリオ" pitchFamily="50" charset="-128"/>
              </a:rPr>
              <a:t>いる</a:t>
            </a:r>
            <a:r>
              <a:rPr lang="ja-JP" altLang="en-US" sz="1200" dirty="0" smtClean="0">
                <a:latin typeface="メイリオ" pitchFamily="50" charset="-128"/>
                <a:ea typeface="メイリオ" pitchFamily="50" charset="-128"/>
                <a:cs typeface="メイリオ" pitchFamily="50" charset="-128"/>
              </a:rPr>
              <a:t>（設問上の言葉足らず、説明不足と思われる）</a:t>
            </a:r>
            <a:endParaRPr lang="en-US" altLang="ja-JP" sz="1200" dirty="0" smtClean="0">
              <a:latin typeface="メイリオ" pitchFamily="50" charset="-128"/>
              <a:ea typeface="メイリオ" pitchFamily="50" charset="-128"/>
              <a:cs typeface="メイリオ" pitchFamily="50" charset="-128"/>
            </a:endParaRPr>
          </a:p>
          <a:p>
            <a:pPr lvl="1"/>
            <a:r>
              <a:rPr lang="ja-JP" altLang="en-US" sz="1200" dirty="0" smtClean="0">
                <a:latin typeface="メイリオ" pitchFamily="50" charset="-128"/>
                <a:ea typeface="メイリオ" pitchFamily="50" charset="-128"/>
                <a:cs typeface="メイリオ" pitchFamily="50" charset="-128"/>
              </a:rPr>
              <a:t>ただし経年で比較すると、魅力の度合いはやや減少傾向に</a:t>
            </a:r>
            <a:r>
              <a:rPr lang="ja-JP" altLang="en-US" sz="1200" dirty="0" smtClean="0">
                <a:latin typeface="メイリオ" pitchFamily="50" charset="-128"/>
                <a:ea typeface="メイリオ" pitchFamily="50" charset="-128"/>
                <a:cs typeface="メイリオ" pitchFamily="50" charset="-128"/>
              </a:rPr>
              <a:t>ある</a:t>
            </a:r>
            <a:r>
              <a:rPr lang="ja-JP" altLang="en-US" sz="1200" dirty="0" smtClean="0">
                <a:latin typeface="メイリオ" pitchFamily="50" charset="-128"/>
                <a:ea typeface="メイリオ" pitchFamily="50" charset="-128"/>
                <a:cs typeface="メイリオ" pitchFamily="50" charset="-128"/>
              </a:rPr>
              <a:t>が、</a:t>
            </a:r>
            <a:r>
              <a:rPr lang="ja-JP" altLang="en-US" sz="1200" dirty="0" smtClean="0">
                <a:latin typeface="メイリオ" pitchFamily="50" charset="-128"/>
                <a:ea typeface="メイリオ" pitchFamily="50" charset="-128"/>
                <a:cs typeface="メイリオ" pitchFamily="50" charset="-128"/>
              </a:rPr>
              <a:t>魅力的</a:t>
            </a:r>
            <a:r>
              <a:rPr lang="ja-JP" altLang="en-US" sz="1200" dirty="0" smtClean="0">
                <a:latin typeface="メイリオ" pitchFamily="50" charset="-128"/>
                <a:ea typeface="メイリオ" pitchFamily="50" charset="-128"/>
                <a:cs typeface="メイリオ" pitchFamily="50" charset="-128"/>
              </a:rPr>
              <a:t>でないという意見も減少しているので、認識が定着してきたと</a:t>
            </a:r>
            <a:r>
              <a:rPr lang="ja-JP" altLang="en-US" sz="1200" dirty="0" smtClean="0">
                <a:latin typeface="メイリオ" pitchFamily="50" charset="-128"/>
                <a:ea typeface="メイリオ" pitchFamily="50" charset="-128"/>
                <a:cs typeface="メイリオ" pitchFamily="50" charset="-128"/>
              </a:rPr>
              <a:t>いえる</a:t>
            </a:r>
            <a:endParaRPr lang="en-US" altLang="ja-JP" sz="1200" dirty="0" smtClean="0">
              <a:latin typeface="メイリオ" pitchFamily="50" charset="-128"/>
              <a:ea typeface="メイリオ" pitchFamily="50" charset="-128"/>
              <a:cs typeface="メイリオ" pitchFamily="50" charset="-128"/>
            </a:endParaRPr>
          </a:p>
          <a:p>
            <a:pPr lvl="1"/>
            <a:r>
              <a:rPr lang="ja-JP" altLang="en-US" sz="1200" dirty="0" smtClean="0">
                <a:latin typeface="メイリオ" pitchFamily="50" charset="-128"/>
                <a:ea typeface="メイリオ" pitchFamily="50" charset="-128"/>
                <a:cs typeface="メイリオ" pitchFamily="50" charset="-128"/>
              </a:rPr>
              <a:t>冷凍</a:t>
            </a:r>
            <a:r>
              <a:rPr lang="ja-JP" altLang="en-US" sz="1200" dirty="0" err="1" smtClean="0">
                <a:latin typeface="メイリオ" pitchFamily="50" charset="-128"/>
                <a:ea typeface="メイリオ" pitchFamily="50" charset="-128"/>
                <a:cs typeface="メイリオ" pitchFamily="50" charset="-128"/>
              </a:rPr>
              <a:t>めんの</a:t>
            </a:r>
            <a:r>
              <a:rPr lang="ja-JP" altLang="en-US" sz="1200" dirty="0" smtClean="0">
                <a:latin typeface="メイリオ" pitchFamily="50" charset="-128"/>
                <a:ea typeface="メイリオ" pitchFamily="50" charset="-128"/>
                <a:cs typeface="メイリオ" pitchFamily="50" charset="-128"/>
              </a:rPr>
              <a:t>店舗利用は、絶対イヤというこだわり派と安全なら／おいしければ気にしない容認派が増加し二極化</a:t>
            </a:r>
            <a:endParaRPr lang="en-US" altLang="ja-JP" sz="1200" dirty="0" smtClean="0">
              <a:latin typeface="メイリオ" pitchFamily="50" charset="-128"/>
              <a:ea typeface="メイリオ" pitchFamily="50" charset="-128"/>
              <a:cs typeface="メイリオ" pitchFamily="50" charset="-128"/>
            </a:endParaRPr>
          </a:p>
        </p:txBody>
      </p:sp>
      <p:sp>
        <p:nvSpPr>
          <p:cNvPr id="6" name="正方形/長方形 5"/>
          <p:cNvSpPr/>
          <p:nvPr/>
        </p:nvSpPr>
        <p:spPr>
          <a:xfrm>
            <a:off x="0" y="0"/>
            <a:ext cx="9144000" cy="57148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smtClean="0">
                <a:latin typeface="HGP創英ﾌﾟﾚｾﾞﾝｽEB" pitchFamily="18" charset="-128"/>
                <a:ea typeface="HGP創英ﾌﾟﾚｾﾞﾝｽEB" pitchFamily="18" charset="-128"/>
              </a:rPr>
              <a:t>総評（冷凍</a:t>
            </a:r>
            <a:r>
              <a:rPr lang="ja-JP" altLang="en-US" sz="2400" dirty="0" err="1" smtClean="0">
                <a:latin typeface="HGP創英ﾌﾟﾚｾﾞﾝｽEB" pitchFamily="18" charset="-128"/>
                <a:ea typeface="HGP創英ﾌﾟﾚｾﾞﾝｽEB" pitchFamily="18" charset="-128"/>
              </a:rPr>
              <a:t>めん</a:t>
            </a:r>
            <a:r>
              <a:rPr lang="ja-JP" altLang="en-US" sz="2400" dirty="0" smtClean="0">
                <a:latin typeface="HGP創英ﾌﾟﾚｾﾞﾝｽEB" pitchFamily="18" charset="-128"/>
                <a:ea typeface="HGP創英ﾌﾟﾚｾﾞﾝｽEB" pitchFamily="18" charset="-128"/>
              </a:rPr>
              <a:t>生活者調査</a:t>
            </a:r>
            <a:r>
              <a:rPr lang="en-US" altLang="ja-JP" sz="2400" dirty="0" smtClean="0">
                <a:latin typeface="HGP創英ﾌﾟﾚｾﾞﾝｽEB" pitchFamily="18" charset="-128"/>
                <a:ea typeface="HGP創英ﾌﾟﾚｾﾞﾝｽEB" pitchFamily="18" charset="-128"/>
              </a:rPr>
              <a:t>2012</a:t>
            </a:r>
            <a:r>
              <a:rPr lang="ja-JP" altLang="en-US" sz="2400" dirty="0" smtClean="0">
                <a:latin typeface="HGP創英ﾌﾟﾚｾﾞﾝｽEB" pitchFamily="18" charset="-128"/>
                <a:ea typeface="HGP創英ﾌﾟﾚｾﾞﾝｽEB" pitchFamily="18" charset="-128"/>
              </a:rPr>
              <a:t>報告書より）</a:t>
            </a:r>
            <a:endParaRPr lang="en-US" altLang="ja-JP" sz="2400" dirty="0" smtClean="0">
              <a:latin typeface="HGP創英ﾌﾟﾚｾﾞﾝｽEB" pitchFamily="18" charset="-128"/>
              <a:ea typeface="HGP創英ﾌﾟﾚｾﾞﾝｽEB" pitchFamily="18" charset="-128"/>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0" y="0"/>
            <a:ext cx="9144000" cy="6858000"/>
          </a:xfrm>
          <a:prstGeom prst="rect">
            <a:avLst/>
          </a:prstGeom>
          <a:noFill/>
          <a:ln w="28575">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10" name="スライド番号プレースホルダ 7"/>
          <p:cNvSpPr>
            <a:spLocks noGrp="1"/>
          </p:cNvSpPr>
          <p:nvPr>
            <p:ph type="sldNum" sz="quarter" idx="12"/>
          </p:nvPr>
        </p:nvSpPr>
        <p:spPr/>
        <p:txBody>
          <a:bodyPr/>
          <a:lstStyle/>
          <a:p>
            <a:pPr>
              <a:defRPr/>
            </a:pPr>
            <a:fld id="{3019048D-8794-45EE-9308-8DA3AB392190}" type="slidenum">
              <a:rPr lang="ja-JP" altLang="en-US"/>
              <a:pPr>
                <a:defRPr/>
              </a:pPr>
              <a:t>4</a:t>
            </a:fld>
            <a:endParaRPr lang="ja-JP" altLang="en-US" dirty="0"/>
          </a:p>
        </p:txBody>
      </p:sp>
      <p:sp>
        <p:nvSpPr>
          <p:cNvPr id="11" name="コンテンツ プレースホルダ 10"/>
          <p:cNvSpPr>
            <a:spLocks noGrp="1"/>
          </p:cNvSpPr>
          <p:nvPr>
            <p:ph idx="4294967295"/>
          </p:nvPr>
        </p:nvSpPr>
        <p:spPr>
          <a:xfrm>
            <a:off x="395536" y="1196752"/>
            <a:ext cx="7834064" cy="4929411"/>
          </a:xfrm>
        </p:spPr>
        <p:txBody>
          <a:bodyPr/>
          <a:lstStyle/>
          <a:p>
            <a:r>
              <a:rPr lang="ja-JP" altLang="en-US" sz="1600" b="1" dirty="0" smtClean="0">
                <a:latin typeface="メイリオ" pitchFamily="50" charset="-128"/>
                <a:ea typeface="メイリオ" pitchFamily="50" charset="-128"/>
                <a:cs typeface="メイリオ" pitchFamily="50" charset="-128"/>
              </a:rPr>
              <a:t>冷凍</a:t>
            </a:r>
            <a:r>
              <a:rPr lang="ja-JP" altLang="en-US" sz="1600" b="1" dirty="0" err="1" smtClean="0">
                <a:latin typeface="メイリオ" pitchFamily="50" charset="-128"/>
                <a:ea typeface="メイリオ" pitchFamily="50" charset="-128"/>
                <a:cs typeface="メイリオ" pitchFamily="50" charset="-128"/>
              </a:rPr>
              <a:t>めん喫</a:t>
            </a:r>
            <a:r>
              <a:rPr lang="ja-JP" altLang="en-US" sz="1600" b="1" dirty="0" smtClean="0">
                <a:latin typeface="メイリオ" pitchFamily="50" charset="-128"/>
                <a:ea typeface="メイリオ" pitchFamily="50" charset="-128"/>
                <a:cs typeface="メイリオ" pitchFamily="50" charset="-128"/>
              </a:rPr>
              <a:t>食者対象調査結果より</a:t>
            </a:r>
            <a:endParaRPr lang="en-US" altLang="ja-JP" sz="1600" b="1" dirty="0" smtClean="0">
              <a:latin typeface="メイリオ" pitchFamily="50" charset="-128"/>
              <a:ea typeface="メイリオ" pitchFamily="50" charset="-128"/>
              <a:cs typeface="メイリオ" pitchFamily="50" charset="-128"/>
            </a:endParaRPr>
          </a:p>
          <a:p>
            <a:pPr lvl="1"/>
            <a:r>
              <a:rPr kumimoji="1" lang="ja-JP" altLang="en-US" sz="1200" dirty="0" smtClean="0">
                <a:latin typeface="メイリオ" pitchFamily="50" charset="-128"/>
                <a:ea typeface="メイリオ" pitchFamily="50" charset="-128"/>
                <a:cs typeface="メイリオ" pitchFamily="50" charset="-128"/>
              </a:rPr>
              <a:t>カテゴリーはうどんの占める割合が減少しており、バリエーションの増加が伺える</a:t>
            </a:r>
            <a:endParaRPr kumimoji="1" lang="en-US" altLang="ja-JP" sz="1200" dirty="0" smtClean="0">
              <a:latin typeface="メイリオ" pitchFamily="50" charset="-128"/>
              <a:ea typeface="メイリオ" pitchFamily="50" charset="-128"/>
              <a:cs typeface="メイリオ" pitchFamily="50" charset="-128"/>
            </a:endParaRPr>
          </a:p>
          <a:p>
            <a:pPr lvl="1"/>
            <a:r>
              <a:rPr lang="ja-JP" altLang="en-US" sz="1200" dirty="0" smtClean="0">
                <a:latin typeface="メイリオ" pitchFamily="50" charset="-128"/>
                <a:ea typeface="メイリオ" pitchFamily="50" charset="-128"/>
                <a:cs typeface="メイリオ" pitchFamily="50" charset="-128"/>
              </a:rPr>
              <a:t>利用する</a:t>
            </a:r>
            <a:r>
              <a:rPr lang="ja-JP" altLang="en-US" sz="1200" dirty="0" smtClean="0">
                <a:latin typeface="メイリオ" pitchFamily="50" charset="-128"/>
                <a:ea typeface="メイリオ" pitchFamily="50" charset="-128"/>
                <a:cs typeface="メイリオ" pitchFamily="50" charset="-128"/>
              </a:rPr>
              <a:t>タイプは素材</a:t>
            </a:r>
            <a:r>
              <a:rPr lang="ja-JP" altLang="en-US" sz="1200" dirty="0" err="1" smtClean="0">
                <a:latin typeface="メイリオ" pitchFamily="50" charset="-128"/>
                <a:ea typeface="メイリオ" pitchFamily="50" charset="-128"/>
                <a:cs typeface="メイリオ" pitchFamily="50" charset="-128"/>
              </a:rPr>
              <a:t>めん</a:t>
            </a:r>
            <a:r>
              <a:rPr lang="ja-JP" altLang="en-US" sz="1200" dirty="0" smtClean="0">
                <a:latin typeface="メイリオ" pitchFamily="50" charset="-128"/>
                <a:ea typeface="メイリオ" pitchFamily="50" charset="-128"/>
                <a:cs typeface="メイリオ" pitchFamily="50" charset="-128"/>
              </a:rPr>
              <a:t>が</a:t>
            </a:r>
            <a:r>
              <a:rPr lang="en-US" altLang="ja-JP" sz="1200" dirty="0" smtClean="0">
                <a:latin typeface="メイリオ" pitchFamily="50" charset="-128"/>
                <a:ea typeface="メイリオ" pitchFamily="50" charset="-128"/>
                <a:cs typeface="メイリオ" pitchFamily="50" charset="-128"/>
              </a:rPr>
              <a:t>6</a:t>
            </a:r>
            <a:r>
              <a:rPr lang="ja-JP" altLang="en-US" sz="1200" dirty="0" smtClean="0">
                <a:latin typeface="メイリオ" pitchFamily="50" charset="-128"/>
                <a:ea typeface="メイリオ" pitchFamily="50" charset="-128"/>
                <a:cs typeface="メイリオ" pitchFamily="50" charset="-128"/>
              </a:rPr>
              <a:t>割以上だが、男性と高齢層ではセット</a:t>
            </a:r>
            <a:r>
              <a:rPr lang="ja-JP" altLang="en-US" sz="1200" dirty="0" err="1" smtClean="0">
                <a:latin typeface="メイリオ" pitchFamily="50" charset="-128"/>
                <a:ea typeface="メイリオ" pitchFamily="50" charset="-128"/>
                <a:cs typeface="メイリオ" pitchFamily="50" charset="-128"/>
              </a:rPr>
              <a:t>めんの</a:t>
            </a:r>
            <a:r>
              <a:rPr lang="ja-JP" altLang="en-US" sz="1200" dirty="0" smtClean="0">
                <a:latin typeface="メイリオ" pitchFamily="50" charset="-128"/>
                <a:ea typeface="メイリオ" pitchFamily="50" charset="-128"/>
                <a:cs typeface="メイリオ" pitchFamily="50" charset="-128"/>
              </a:rPr>
              <a:t>利用が比較的高い</a:t>
            </a:r>
            <a:endParaRPr lang="en-US" altLang="ja-JP" sz="1200" dirty="0" smtClean="0">
              <a:latin typeface="メイリオ" pitchFamily="50" charset="-128"/>
              <a:ea typeface="メイリオ" pitchFamily="50" charset="-128"/>
              <a:cs typeface="メイリオ" pitchFamily="50" charset="-128"/>
            </a:endParaRPr>
          </a:p>
          <a:p>
            <a:pPr lvl="1"/>
            <a:r>
              <a:rPr kumimoji="1" lang="ja-JP" altLang="en-US" sz="1200" dirty="0" smtClean="0">
                <a:latin typeface="メイリオ" pitchFamily="50" charset="-128"/>
                <a:ea typeface="メイリオ" pitchFamily="50" charset="-128"/>
                <a:cs typeface="メイリオ" pitchFamily="50" charset="-128"/>
              </a:rPr>
              <a:t>うどんは昼食６割：夕食</a:t>
            </a:r>
            <a:r>
              <a:rPr kumimoji="1" lang="en-US" altLang="ja-JP" sz="1200" dirty="0" smtClean="0">
                <a:latin typeface="メイリオ" pitchFamily="50" charset="-128"/>
                <a:ea typeface="メイリオ" pitchFamily="50" charset="-128"/>
                <a:cs typeface="メイリオ" pitchFamily="50" charset="-128"/>
              </a:rPr>
              <a:t>4</a:t>
            </a:r>
            <a:r>
              <a:rPr kumimoji="1" lang="ja-JP" altLang="en-US" sz="1200" dirty="0" smtClean="0">
                <a:latin typeface="メイリオ" pitchFamily="50" charset="-128"/>
                <a:ea typeface="メイリオ" pitchFamily="50" charset="-128"/>
                <a:cs typeface="メイリオ" pitchFamily="50" charset="-128"/>
              </a:rPr>
              <a:t>割に対して、そばは４割：</a:t>
            </a:r>
            <a:r>
              <a:rPr kumimoji="1" lang="en-US" altLang="ja-JP" sz="1200" dirty="0" smtClean="0">
                <a:latin typeface="メイリオ" pitchFamily="50" charset="-128"/>
                <a:ea typeface="メイリオ" pitchFamily="50" charset="-128"/>
                <a:cs typeface="メイリオ" pitchFamily="50" charset="-128"/>
              </a:rPr>
              <a:t>1.</a:t>
            </a:r>
            <a:r>
              <a:rPr kumimoji="1" lang="ja-JP" altLang="en-US" sz="1200" dirty="0" smtClean="0">
                <a:latin typeface="メイリオ" pitchFamily="50" charset="-128"/>
                <a:ea typeface="メイリオ" pitchFamily="50" charset="-128"/>
                <a:cs typeface="メイリオ" pitchFamily="50" charset="-128"/>
              </a:rPr>
              <a:t>５割、ラーメンとスパゲティは４割：</a:t>
            </a:r>
            <a:r>
              <a:rPr kumimoji="1" lang="en-US" altLang="ja-JP" sz="1200" dirty="0" smtClean="0">
                <a:latin typeface="メイリオ" pitchFamily="50" charset="-128"/>
                <a:ea typeface="メイリオ" pitchFamily="50" charset="-128"/>
                <a:cs typeface="メイリオ" pitchFamily="50" charset="-128"/>
              </a:rPr>
              <a:t>2</a:t>
            </a:r>
            <a:r>
              <a:rPr kumimoji="1" lang="ja-JP" altLang="en-US" sz="1200" dirty="0" smtClean="0">
                <a:latin typeface="メイリオ" pitchFamily="50" charset="-128"/>
                <a:ea typeface="メイリオ" pitchFamily="50" charset="-128"/>
                <a:cs typeface="メイリオ" pitchFamily="50" charset="-128"/>
              </a:rPr>
              <a:t>割</a:t>
            </a:r>
            <a:endParaRPr kumimoji="1" lang="en-US" altLang="ja-JP" sz="1200" dirty="0" smtClean="0">
              <a:latin typeface="メイリオ" pitchFamily="50" charset="-128"/>
              <a:ea typeface="メイリオ" pitchFamily="50" charset="-128"/>
              <a:cs typeface="メイリオ" pitchFamily="50" charset="-128"/>
            </a:endParaRPr>
          </a:p>
          <a:p>
            <a:pPr lvl="1"/>
            <a:r>
              <a:rPr lang="ja-JP" altLang="en-US" sz="1200" dirty="0" smtClean="0">
                <a:latin typeface="メイリオ" pitchFamily="50" charset="-128"/>
                <a:ea typeface="メイリオ" pitchFamily="50" charset="-128"/>
                <a:cs typeface="メイリオ" pitchFamily="50" charset="-128"/>
              </a:rPr>
              <a:t>朝食利用はうどん４％、スパゲティとそばは２％、ラーメンは</a:t>
            </a:r>
            <a:r>
              <a:rPr lang="en-US" altLang="ja-JP" sz="1200" dirty="0" smtClean="0">
                <a:latin typeface="メイリオ" pitchFamily="50" charset="-128"/>
                <a:ea typeface="メイリオ" pitchFamily="50" charset="-128"/>
                <a:cs typeface="メイリオ" pitchFamily="50" charset="-128"/>
              </a:rPr>
              <a:t>0.6</a:t>
            </a:r>
            <a:r>
              <a:rPr lang="ja-JP" altLang="en-US" sz="1200" dirty="0" smtClean="0">
                <a:latin typeface="メイリオ" pitchFamily="50" charset="-128"/>
                <a:ea typeface="メイリオ" pitchFamily="50" charset="-128"/>
                <a:cs typeface="メイリオ" pitchFamily="50" charset="-128"/>
              </a:rPr>
              <a:t>％と低く、理由も面倒さとボリュームがネック</a:t>
            </a:r>
            <a:endParaRPr lang="en-US" altLang="ja-JP" sz="1200" dirty="0" smtClean="0">
              <a:latin typeface="メイリオ" pitchFamily="50" charset="-128"/>
              <a:ea typeface="メイリオ" pitchFamily="50" charset="-128"/>
              <a:cs typeface="メイリオ" pitchFamily="50" charset="-128"/>
            </a:endParaRPr>
          </a:p>
          <a:p>
            <a:pPr lvl="1"/>
            <a:r>
              <a:rPr kumimoji="1" lang="ja-JP" altLang="en-US" sz="1200" dirty="0" smtClean="0">
                <a:latin typeface="メイリオ" pitchFamily="50" charset="-128"/>
                <a:ea typeface="メイリオ" pitchFamily="50" charset="-128"/>
                <a:cs typeface="メイリオ" pitchFamily="50" charset="-128"/>
              </a:rPr>
              <a:t>添加具材はどの麺類でも女性と高齢層で野菜の添加が比較的高い</a:t>
            </a:r>
            <a:endParaRPr kumimoji="1" lang="en-US" altLang="ja-JP" sz="1200" dirty="0" smtClean="0">
              <a:latin typeface="メイリオ" pitchFamily="50" charset="-128"/>
              <a:ea typeface="メイリオ" pitchFamily="50" charset="-128"/>
              <a:cs typeface="メイリオ" pitchFamily="50" charset="-128"/>
            </a:endParaRPr>
          </a:p>
          <a:p>
            <a:pPr lvl="1"/>
            <a:r>
              <a:rPr lang="ja-JP" altLang="en-US" sz="1200" dirty="0" smtClean="0">
                <a:latin typeface="メイリオ" pitchFamily="50" charset="-128"/>
                <a:ea typeface="メイリオ" pitchFamily="50" charset="-128"/>
                <a:cs typeface="メイリオ" pitchFamily="50" charset="-128"/>
              </a:rPr>
              <a:t>購入商品の選択理由は定番化もあり、経年比較しても各要素が全体的にアップしている</a:t>
            </a:r>
            <a:endParaRPr lang="en-US" altLang="ja-JP" sz="1200" dirty="0" smtClean="0">
              <a:latin typeface="メイリオ" pitchFamily="50" charset="-128"/>
              <a:ea typeface="メイリオ" pitchFamily="50" charset="-128"/>
              <a:cs typeface="メイリオ" pitchFamily="50" charset="-128"/>
            </a:endParaRPr>
          </a:p>
          <a:p>
            <a:pPr lvl="1"/>
            <a:r>
              <a:rPr kumimoji="1" lang="ja-JP" altLang="en-US" sz="1200" dirty="0" smtClean="0">
                <a:latin typeface="メイリオ" pitchFamily="50" charset="-128"/>
                <a:ea typeface="メイリオ" pitchFamily="50" charset="-128"/>
                <a:cs typeface="メイリオ" pitchFamily="50" charset="-128"/>
              </a:rPr>
              <a:t>購入時の比較対象はインスタントラーメンが多く、次いで冷食とレトルト</a:t>
            </a:r>
            <a:endParaRPr kumimoji="1" lang="en-US" altLang="ja-JP" sz="1200" dirty="0" smtClean="0">
              <a:latin typeface="メイリオ" pitchFamily="50" charset="-128"/>
              <a:ea typeface="メイリオ" pitchFamily="50" charset="-128"/>
              <a:cs typeface="メイリオ" pitchFamily="50" charset="-128"/>
            </a:endParaRPr>
          </a:p>
          <a:p>
            <a:pPr lvl="1"/>
            <a:r>
              <a:rPr lang="ja-JP" altLang="en-US" sz="1200" dirty="0" smtClean="0">
                <a:latin typeface="メイリオ" pitchFamily="50" charset="-128"/>
                <a:ea typeface="メイリオ" pitchFamily="50" charset="-128"/>
                <a:cs typeface="メイリオ" pitchFamily="50" charset="-128"/>
              </a:rPr>
              <a:t>ボリュームは少し少食化傾向が見られる</a:t>
            </a:r>
            <a:endParaRPr lang="en-US" altLang="ja-JP" sz="1200" dirty="0" smtClean="0">
              <a:latin typeface="メイリオ" pitchFamily="50" charset="-128"/>
              <a:ea typeface="メイリオ" pitchFamily="50" charset="-128"/>
              <a:cs typeface="メイリオ" pitchFamily="50" charset="-128"/>
            </a:endParaRPr>
          </a:p>
          <a:p>
            <a:pPr lvl="1">
              <a:buNone/>
            </a:pPr>
            <a:r>
              <a:rPr kumimoji="1" lang="ja-JP" altLang="en-US" sz="1200" dirty="0" smtClean="0">
                <a:latin typeface="メイリオ" pitchFamily="50" charset="-128"/>
                <a:ea typeface="メイリオ" pitchFamily="50" charset="-128"/>
                <a:cs typeface="メイリオ" pitchFamily="50" charset="-128"/>
              </a:rPr>
              <a:t>　　</a:t>
            </a:r>
            <a:endParaRPr kumimoji="1" lang="en-US" altLang="ja-JP" sz="1200" dirty="0" smtClean="0">
              <a:latin typeface="メイリオ" pitchFamily="50" charset="-128"/>
              <a:ea typeface="メイリオ" pitchFamily="50" charset="-128"/>
              <a:cs typeface="メイリオ" pitchFamily="50" charset="-128"/>
            </a:endParaRPr>
          </a:p>
        </p:txBody>
      </p:sp>
      <p:sp>
        <p:nvSpPr>
          <p:cNvPr id="8" name="正方形/長方形 7"/>
          <p:cNvSpPr/>
          <p:nvPr/>
        </p:nvSpPr>
        <p:spPr>
          <a:xfrm>
            <a:off x="0" y="0"/>
            <a:ext cx="9144000" cy="57148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smtClean="0">
                <a:latin typeface="HGP創英ﾌﾟﾚｾﾞﾝｽEB" pitchFamily="18" charset="-128"/>
                <a:ea typeface="HGP創英ﾌﾟﾚｾﾞﾝｽEB" pitchFamily="18" charset="-128"/>
              </a:rPr>
              <a:t>総評（冷凍</a:t>
            </a:r>
            <a:r>
              <a:rPr lang="ja-JP" altLang="en-US" sz="2400" dirty="0" err="1" smtClean="0">
                <a:latin typeface="HGP創英ﾌﾟﾚｾﾞﾝｽEB" pitchFamily="18" charset="-128"/>
                <a:ea typeface="HGP創英ﾌﾟﾚｾﾞﾝｽEB" pitchFamily="18" charset="-128"/>
              </a:rPr>
              <a:t>めん</a:t>
            </a:r>
            <a:r>
              <a:rPr lang="ja-JP" altLang="en-US" sz="2400" dirty="0" smtClean="0">
                <a:latin typeface="HGP創英ﾌﾟﾚｾﾞﾝｽEB" pitchFamily="18" charset="-128"/>
                <a:ea typeface="HGP創英ﾌﾟﾚｾﾞﾝｽEB" pitchFamily="18" charset="-128"/>
              </a:rPr>
              <a:t>生活者調査</a:t>
            </a:r>
            <a:r>
              <a:rPr lang="en-US" altLang="ja-JP" sz="2400" dirty="0" smtClean="0">
                <a:latin typeface="HGP創英ﾌﾟﾚｾﾞﾝｽEB" pitchFamily="18" charset="-128"/>
                <a:ea typeface="HGP創英ﾌﾟﾚｾﾞﾝｽEB" pitchFamily="18" charset="-128"/>
              </a:rPr>
              <a:t>2012</a:t>
            </a:r>
            <a:r>
              <a:rPr lang="ja-JP" altLang="en-US" sz="2400" dirty="0" smtClean="0">
                <a:latin typeface="HGP創英ﾌﾟﾚｾﾞﾝｽEB" pitchFamily="18" charset="-128"/>
                <a:ea typeface="HGP創英ﾌﾟﾚｾﾞﾝｽEB" pitchFamily="18" charset="-128"/>
              </a:rPr>
              <a:t>報告書より）</a:t>
            </a:r>
            <a:endParaRPr lang="en-US" altLang="ja-JP" sz="2400" dirty="0" smtClean="0">
              <a:latin typeface="HGP創英ﾌﾟﾚｾﾞﾝｽEB" pitchFamily="18" charset="-128"/>
              <a:ea typeface="HGP創英ﾌﾟﾚｾﾞﾝｽEB" pitchFamily="18" charset="-128"/>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p:cNvSpPr/>
          <p:nvPr/>
        </p:nvSpPr>
        <p:spPr>
          <a:xfrm>
            <a:off x="0" y="0"/>
            <a:ext cx="9144000" cy="57148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smtClean="0">
                <a:solidFill>
                  <a:schemeClr val="bg1"/>
                </a:solidFill>
                <a:latin typeface="HGP創英角ｺﾞｼｯｸUB" pitchFamily="50" charset="-128"/>
                <a:ea typeface="HGP創英角ｺﾞｼｯｸUB" pitchFamily="50" charset="-128"/>
              </a:rPr>
              <a:t>食意識変化について</a:t>
            </a:r>
            <a:endParaRPr kumimoji="1" lang="ja-JP" altLang="en-US" sz="2400" dirty="0">
              <a:solidFill>
                <a:schemeClr val="bg1"/>
              </a:solidFill>
              <a:latin typeface="HGP創英角ｺﾞｼｯｸUB" pitchFamily="50" charset="-128"/>
              <a:ea typeface="HGP創英角ｺﾞｼｯｸUB" pitchFamily="50" charset="-128"/>
            </a:endParaRPr>
          </a:p>
        </p:txBody>
      </p:sp>
      <p:sp>
        <p:nvSpPr>
          <p:cNvPr id="7" name="テキスト ボックス 6"/>
          <p:cNvSpPr txBox="1"/>
          <p:nvPr/>
        </p:nvSpPr>
        <p:spPr>
          <a:xfrm>
            <a:off x="107504" y="1700808"/>
            <a:ext cx="5158785" cy="276999"/>
          </a:xfrm>
          <a:prstGeom prst="rect">
            <a:avLst/>
          </a:prstGeom>
          <a:noFill/>
        </p:spPr>
        <p:txBody>
          <a:bodyPr wrap="none" rtlCol="0">
            <a:spAutoFit/>
          </a:bodyPr>
          <a:lstStyle/>
          <a:p>
            <a:r>
              <a:rPr lang="ja-JP" altLang="en-US" sz="1200" dirty="0" smtClean="0">
                <a:latin typeface="HGP創英角ｺﾞｼｯｸUB" pitchFamily="50" charset="-128"/>
                <a:ea typeface="HGP創英角ｺﾞｼｯｸUB" pitchFamily="50" charset="-128"/>
              </a:rPr>
              <a:t>◆震災前（約一年前）とその後の比較による食品に関する意識変化の度合い　</a:t>
            </a:r>
            <a:endParaRPr kumimoji="1" lang="ja-JP" altLang="en-US" sz="1200" dirty="0">
              <a:latin typeface="HGP創英角ｺﾞｼｯｸUB" pitchFamily="50" charset="-128"/>
              <a:ea typeface="HGP創英角ｺﾞｼｯｸUB" pitchFamily="50" charset="-128"/>
            </a:endParaRPr>
          </a:p>
        </p:txBody>
      </p:sp>
      <p:sp>
        <p:nvSpPr>
          <p:cNvPr id="69" name="正方形/長方形 68"/>
          <p:cNvSpPr/>
          <p:nvPr/>
        </p:nvSpPr>
        <p:spPr>
          <a:xfrm>
            <a:off x="142844" y="714356"/>
            <a:ext cx="8858312" cy="986452"/>
          </a:xfrm>
          <a:prstGeom prst="rect">
            <a:avLst/>
          </a:prstGeom>
          <a:solidFill>
            <a:srgbClr val="FFFF99"/>
          </a:solid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400" dirty="0" smtClean="0">
                <a:solidFill>
                  <a:schemeClr val="tx2"/>
                </a:solidFill>
                <a:latin typeface="HGP創英角ｺﾞｼｯｸUB" pitchFamily="50" charset="-128"/>
                <a:ea typeface="HGP創英角ｺﾞｼｯｸUB" pitchFamily="50" charset="-128"/>
              </a:rPr>
              <a:t>2011</a:t>
            </a:r>
            <a:r>
              <a:rPr lang="ja-JP" altLang="en-US" sz="1400" dirty="0" smtClean="0">
                <a:solidFill>
                  <a:schemeClr val="tx2"/>
                </a:solidFill>
                <a:latin typeface="HGP創英角ｺﾞｼｯｸUB" pitchFamily="50" charset="-128"/>
                <a:ea typeface="HGP創英角ｺﾞｼｯｸUB" pitchFamily="50" charset="-128"/>
              </a:rPr>
              <a:t>年の震災（原発問題含む）以降も食品への不安感が続いている。</a:t>
            </a:r>
            <a:endParaRPr lang="en-US" altLang="ja-JP" sz="1400" dirty="0" smtClean="0">
              <a:solidFill>
                <a:schemeClr val="tx2"/>
              </a:solidFill>
              <a:latin typeface="HGP創英角ｺﾞｼｯｸUB" pitchFamily="50" charset="-128"/>
              <a:ea typeface="HGP創英角ｺﾞｼｯｸUB" pitchFamily="50" charset="-128"/>
            </a:endParaRPr>
          </a:p>
          <a:p>
            <a:r>
              <a:rPr lang="en-US" altLang="ja-JP" sz="1050" dirty="0" smtClean="0">
                <a:solidFill>
                  <a:schemeClr val="tx1"/>
                </a:solidFill>
                <a:latin typeface="HGP創英角ｺﾞｼｯｸUB" pitchFamily="50" charset="-128"/>
                <a:ea typeface="HGP創英角ｺﾞｼｯｸUB" pitchFamily="50" charset="-128"/>
              </a:rPr>
              <a:t>2008</a:t>
            </a:r>
            <a:r>
              <a:rPr lang="ja-JP" altLang="en-US" sz="1050" dirty="0" smtClean="0">
                <a:solidFill>
                  <a:schemeClr val="tx1"/>
                </a:solidFill>
                <a:latin typeface="HGP創英角ｺﾞｼｯｸUB" pitchFamily="50" charset="-128"/>
                <a:ea typeface="HGP創英角ｺﾞｼｯｸUB" pitchFamily="50" charset="-128"/>
              </a:rPr>
              <a:t>年以降（中国産食品や表示・偽装問題など）加工食品への信頼感が揺らぎ、食品の安全意識が高まっていたが、</a:t>
            </a:r>
            <a:r>
              <a:rPr lang="en-US" altLang="ja-JP" sz="1050" dirty="0" smtClean="0">
                <a:solidFill>
                  <a:schemeClr val="tx1"/>
                </a:solidFill>
                <a:latin typeface="HGP創英角ｺﾞｼｯｸUB" pitchFamily="50" charset="-128"/>
                <a:ea typeface="HGP創英角ｺﾞｼｯｸUB" pitchFamily="50" charset="-128"/>
              </a:rPr>
              <a:t>2011</a:t>
            </a:r>
            <a:r>
              <a:rPr lang="ja-JP" altLang="en-US" sz="1050" dirty="0" smtClean="0">
                <a:solidFill>
                  <a:schemeClr val="tx1"/>
                </a:solidFill>
                <a:latin typeface="HGP創英角ｺﾞｼｯｸUB" pitchFamily="50" charset="-128"/>
                <a:ea typeface="HGP創英角ｺﾞｼｯｸUB" pitchFamily="50" charset="-128"/>
              </a:rPr>
              <a:t>年の震災（原発問題含む）以降も食品への不安感が続いている。震災後の不安の中心は、原発事故による「放射性物質」が挙げられている（自由回答）。</a:t>
            </a:r>
            <a:r>
              <a:rPr lang="en-US" altLang="ja-JP" sz="1050" dirty="0" smtClean="0">
                <a:solidFill>
                  <a:schemeClr val="tx1"/>
                </a:solidFill>
                <a:latin typeface="HGP創英角ｺﾞｼｯｸUB" pitchFamily="50" charset="-128"/>
                <a:ea typeface="HGP創英角ｺﾞｼｯｸUB" pitchFamily="50" charset="-128"/>
              </a:rPr>
              <a:t>2009</a:t>
            </a:r>
            <a:r>
              <a:rPr lang="ja-JP" altLang="en-US" sz="1050" dirty="0" smtClean="0">
                <a:solidFill>
                  <a:schemeClr val="tx1"/>
                </a:solidFill>
                <a:latin typeface="HGP創英角ｺﾞｼｯｸUB" pitchFamily="50" charset="-128"/>
                <a:ea typeface="HGP創英角ｺﾞｼｯｸUB" pitchFamily="50" charset="-128"/>
              </a:rPr>
              <a:t>年調査時よりやや落ち着きの感があるものの、原材料の不安や産地、第三者機関の必要性などについては６～７割があてはまると回答。メーカー不信については、</a:t>
            </a:r>
            <a:r>
              <a:rPr lang="en-US" altLang="ja-JP" sz="1050" dirty="0" smtClean="0">
                <a:solidFill>
                  <a:schemeClr val="tx1"/>
                </a:solidFill>
                <a:latin typeface="HGP創英角ｺﾞｼｯｸUB" pitchFamily="50" charset="-128"/>
                <a:ea typeface="HGP創英角ｺﾞｼｯｸUB" pitchFamily="50" charset="-128"/>
              </a:rPr>
              <a:t>2009</a:t>
            </a:r>
            <a:r>
              <a:rPr lang="ja-JP" altLang="en-US" sz="1050" dirty="0" smtClean="0">
                <a:solidFill>
                  <a:schemeClr val="tx1"/>
                </a:solidFill>
                <a:latin typeface="HGP創英角ｺﾞｼｯｸUB" pitchFamily="50" charset="-128"/>
                <a:ea typeface="HGP創英角ｺﾞｼｯｸUB" pitchFamily="50" charset="-128"/>
              </a:rPr>
              <a:t>年調査から大きく減少した。</a:t>
            </a:r>
          </a:p>
        </p:txBody>
      </p:sp>
      <p:graphicFrame>
        <p:nvGraphicFramePr>
          <p:cNvPr id="38" name="グラフ 37"/>
          <p:cNvGraphicFramePr/>
          <p:nvPr/>
        </p:nvGraphicFramePr>
        <p:xfrm>
          <a:off x="323528" y="1916832"/>
          <a:ext cx="8424936" cy="4680520"/>
        </p:xfrm>
        <a:graphic>
          <a:graphicData uri="http://schemas.openxmlformats.org/drawingml/2006/chart">
            <c:chart xmlns:c="http://schemas.openxmlformats.org/drawingml/2006/chart" xmlns:r="http://schemas.openxmlformats.org/officeDocument/2006/relationships" r:id="rId2"/>
          </a:graphicData>
        </a:graphic>
      </p:graphicFrame>
      <p:sp>
        <p:nvSpPr>
          <p:cNvPr id="40" name="正方形/長方形 39"/>
          <p:cNvSpPr/>
          <p:nvPr/>
        </p:nvSpPr>
        <p:spPr>
          <a:xfrm>
            <a:off x="7380312" y="1772816"/>
            <a:ext cx="1329210" cy="246221"/>
          </a:xfrm>
          <a:prstGeom prst="rect">
            <a:avLst/>
          </a:prstGeom>
        </p:spPr>
        <p:txBody>
          <a:bodyPr wrap="none">
            <a:spAutoFit/>
          </a:bodyPr>
          <a:lstStyle/>
          <a:p>
            <a:r>
              <a:rPr lang="ja-JP" altLang="en-US" sz="1000" dirty="0" smtClean="0">
                <a:latin typeface="HGP創英角ｺﾞｼｯｸUB" pitchFamily="50" charset="-128"/>
                <a:ea typeface="HGP創英角ｺﾞｼｯｸUB" pitchFamily="50" charset="-128"/>
              </a:rPr>
              <a:t>単位：％　（</a:t>
            </a:r>
            <a:r>
              <a:rPr lang="en-US" altLang="ja-JP" sz="1000" dirty="0" smtClean="0">
                <a:latin typeface="HGP創英角ｺﾞｼｯｸUB" pitchFamily="50" charset="-128"/>
                <a:ea typeface="HGP創英角ｺﾞｼｯｸUB" pitchFamily="50" charset="-128"/>
              </a:rPr>
              <a:t>N=1248</a:t>
            </a:r>
            <a:r>
              <a:rPr lang="ja-JP" altLang="en-US" sz="1000" dirty="0" smtClean="0">
                <a:latin typeface="HGP創英角ｺﾞｼｯｸUB" pitchFamily="50" charset="-128"/>
                <a:ea typeface="HGP創英角ｺﾞｼｯｸUB" pitchFamily="50" charset="-128"/>
              </a:rPr>
              <a:t>）</a:t>
            </a:r>
            <a:endParaRPr lang="ja-JP" altLang="en-US" sz="1000" dirty="0">
              <a:latin typeface="HGP創英角ｺﾞｼｯｸUB" pitchFamily="50" charset="-128"/>
              <a:ea typeface="HGP創英角ｺﾞｼｯｸUB" pitchFamily="50" charset="-128"/>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0" y="0"/>
            <a:ext cx="9144000" cy="57148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smtClean="0">
                <a:solidFill>
                  <a:schemeClr val="bg1"/>
                </a:solidFill>
                <a:latin typeface="HGP創英角ｺﾞｼｯｸUB" pitchFamily="50" charset="-128"/>
                <a:ea typeface="HGP創英角ｺﾞｼｯｸUB" pitchFamily="50" charset="-128"/>
              </a:rPr>
              <a:t>麺類の喫食頻度</a:t>
            </a:r>
            <a:endParaRPr kumimoji="1" lang="ja-JP" altLang="en-US" sz="2400" dirty="0">
              <a:solidFill>
                <a:schemeClr val="bg1"/>
              </a:solidFill>
              <a:latin typeface="HGP創英角ｺﾞｼｯｸUB" pitchFamily="50" charset="-128"/>
              <a:ea typeface="HGP創英角ｺﾞｼｯｸUB" pitchFamily="50" charset="-128"/>
            </a:endParaRPr>
          </a:p>
        </p:txBody>
      </p:sp>
      <p:graphicFrame>
        <p:nvGraphicFramePr>
          <p:cNvPr id="3" name="表 2"/>
          <p:cNvGraphicFramePr>
            <a:graphicFrameLocks noGrp="1"/>
          </p:cNvGraphicFramePr>
          <p:nvPr/>
        </p:nvGraphicFramePr>
        <p:xfrm>
          <a:off x="107504" y="2276872"/>
          <a:ext cx="4499993" cy="2088230"/>
        </p:xfrm>
        <a:graphic>
          <a:graphicData uri="http://schemas.openxmlformats.org/drawingml/2006/table">
            <a:tbl>
              <a:tblPr firstRow="1" bandRow="1">
                <a:tableStyleId>{5C22544A-7EE6-4342-B048-85BDC9FD1C3A}</a:tableStyleId>
              </a:tblPr>
              <a:tblGrid>
                <a:gridCol w="1864283"/>
                <a:gridCol w="642856"/>
                <a:gridCol w="642856"/>
                <a:gridCol w="642856"/>
                <a:gridCol w="707142"/>
              </a:tblGrid>
              <a:tr h="336774">
                <a:tc>
                  <a:txBody>
                    <a:bodyPr/>
                    <a:lstStyle/>
                    <a:p>
                      <a:pPr algn="ctr" fontAlgn="ctr"/>
                      <a:endParaRPr lang="ja-JP" altLang="en-US" sz="900" b="1" i="0" u="none" strike="noStrike" dirty="0">
                        <a:solidFill>
                          <a:schemeClr val="bg1"/>
                        </a:solidFill>
                        <a:latin typeface="ＭＳ Ｐゴシック"/>
                      </a:endParaRPr>
                    </a:p>
                  </a:txBody>
                  <a:tcPr marL="9525" marR="9525" marT="9525" marB="0" anchor="ctr"/>
                </a:tc>
                <a:tc>
                  <a:txBody>
                    <a:bodyPr/>
                    <a:lstStyle/>
                    <a:p>
                      <a:pPr algn="ctr" fontAlgn="ctr"/>
                      <a:r>
                        <a:rPr lang="ja-JP" altLang="en-US" sz="900" u="none" strike="noStrike"/>
                        <a:t>うどん</a:t>
                      </a:r>
                      <a:endParaRPr lang="ja-JP" altLang="en-US" sz="900" b="1" i="0" u="none" strike="noStrike">
                        <a:solidFill>
                          <a:schemeClr val="bg1"/>
                        </a:solidFill>
                        <a:latin typeface="ＭＳ Ｐゴシック"/>
                      </a:endParaRPr>
                    </a:p>
                  </a:txBody>
                  <a:tcPr marL="9525" marR="9525" marT="9525" marB="0" anchor="ctr"/>
                </a:tc>
                <a:tc>
                  <a:txBody>
                    <a:bodyPr/>
                    <a:lstStyle/>
                    <a:p>
                      <a:pPr algn="ctr" fontAlgn="ctr"/>
                      <a:r>
                        <a:rPr lang="ja-JP" altLang="en-US" sz="900" u="none" strike="noStrike"/>
                        <a:t>そば</a:t>
                      </a:r>
                      <a:endParaRPr lang="ja-JP" altLang="en-US" sz="900" b="1" i="0" u="none" strike="noStrike">
                        <a:solidFill>
                          <a:schemeClr val="bg1"/>
                        </a:solidFill>
                        <a:latin typeface="ＭＳ Ｐゴシック"/>
                      </a:endParaRPr>
                    </a:p>
                  </a:txBody>
                  <a:tcPr marL="9525" marR="9525" marT="9525" marB="0" anchor="ctr"/>
                </a:tc>
                <a:tc>
                  <a:txBody>
                    <a:bodyPr/>
                    <a:lstStyle/>
                    <a:p>
                      <a:pPr algn="ctr" fontAlgn="ctr"/>
                      <a:r>
                        <a:rPr lang="ja-JP" altLang="en-US" sz="900" u="none" strike="noStrike"/>
                        <a:t>ラーメン</a:t>
                      </a:r>
                      <a:endParaRPr lang="ja-JP" altLang="en-US" sz="900" b="1" i="0" u="none" strike="noStrike">
                        <a:solidFill>
                          <a:schemeClr val="bg1"/>
                        </a:solidFill>
                        <a:latin typeface="ＭＳ Ｐゴシック"/>
                      </a:endParaRPr>
                    </a:p>
                  </a:txBody>
                  <a:tcPr marL="9525" marR="9525" marT="9525" marB="0" anchor="ctr"/>
                </a:tc>
                <a:tc>
                  <a:txBody>
                    <a:bodyPr/>
                    <a:lstStyle/>
                    <a:p>
                      <a:pPr algn="ctr" fontAlgn="ctr"/>
                      <a:r>
                        <a:rPr lang="ja-JP" altLang="en-US" sz="900" u="none" strike="noStrike" dirty="0" smtClean="0"/>
                        <a:t>スパゲティ</a:t>
                      </a:r>
                      <a:endParaRPr lang="ja-JP" altLang="en-US" sz="900" b="1" i="0" u="none" strike="noStrike" dirty="0">
                        <a:solidFill>
                          <a:schemeClr val="bg1"/>
                        </a:solidFill>
                        <a:latin typeface="ＭＳ Ｐゴシック"/>
                      </a:endParaRPr>
                    </a:p>
                  </a:txBody>
                  <a:tcPr marL="9525" marR="9525" marT="9525" marB="0" anchor="ctr"/>
                </a:tc>
              </a:tr>
              <a:tr h="290711">
                <a:tc>
                  <a:txBody>
                    <a:bodyPr/>
                    <a:lstStyle/>
                    <a:p>
                      <a:pPr algn="ctr" fontAlgn="ctr"/>
                      <a:r>
                        <a:rPr lang="ja-JP" altLang="en-US" sz="900" b="1" u="none" strike="noStrike" dirty="0"/>
                        <a:t>週</a:t>
                      </a:r>
                      <a:r>
                        <a:rPr lang="en-US" altLang="ja-JP" sz="900" b="1" u="none" strike="noStrike" dirty="0"/>
                        <a:t>1</a:t>
                      </a:r>
                      <a:r>
                        <a:rPr lang="ja-JP" altLang="en-US" sz="900" b="1" u="none" strike="noStrike" dirty="0"/>
                        <a:t>回以上</a:t>
                      </a:r>
                      <a:endParaRPr lang="ja-JP" altLang="en-US" sz="900" b="1" i="0" u="none" strike="noStrike" dirty="0">
                        <a:solidFill>
                          <a:schemeClr val="bg1"/>
                        </a:solidFill>
                        <a:latin typeface="ＭＳ Ｐゴシック"/>
                      </a:endParaRPr>
                    </a:p>
                  </a:txBody>
                  <a:tcPr marL="9525" marR="9525" marT="9525" marB="0" anchor="ctr"/>
                </a:tc>
                <a:tc>
                  <a:txBody>
                    <a:bodyPr/>
                    <a:lstStyle/>
                    <a:p>
                      <a:pPr algn="ctr" fontAlgn="ctr"/>
                      <a:r>
                        <a:rPr lang="en-US" altLang="ja-JP" sz="900" u="none" strike="noStrike"/>
                        <a:t>36.3 </a:t>
                      </a:r>
                      <a:endParaRPr lang="en-US" altLang="ja-JP" sz="900" b="1" i="0" u="none" strike="noStrike">
                        <a:solidFill>
                          <a:schemeClr val="bg1"/>
                        </a:solidFill>
                        <a:latin typeface="ＭＳ Ｐゴシック"/>
                      </a:endParaRPr>
                    </a:p>
                  </a:txBody>
                  <a:tcPr marL="9525" marR="9525" marT="9525" marB="0" anchor="ctr"/>
                </a:tc>
                <a:tc>
                  <a:txBody>
                    <a:bodyPr/>
                    <a:lstStyle/>
                    <a:p>
                      <a:pPr algn="ctr" fontAlgn="ctr"/>
                      <a:r>
                        <a:rPr lang="en-US" altLang="ja-JP" sz="900" u="none" strike="noStrike"/>
                        <a:t>18.3 </a:t>
                      </a:r>
                      <a:endParaRPr lang="en-US" altLang="ja-JP" sz="900" b="1" i="0" u="none" strike="noStrike">
                        <a:solidFill>
                          <a:schemeClr val="bg1"/>
                        </a:solidFill>
                        <a:latin typeface="ＭＳ Ｐゴシック"/>
                      </a:endParaRPr>
                    </a:p>
                  </a:txBody>
                  <a:tcPr marL="9525" marR="9525" marT="9525" marB="0" anchor="ctr"/>
                </a:tc>
                <a:tc>
                  <a:txBody>
                    <a:bodyPr/>
                    <a:lstStyle/>
                    <a:p>
                      <a:pPr algn="ctr" fontAlgn="ctr"/>
                      <a:r>
                        <a:rPr lang="en-US" altLang="ja-JP" sz="900" u="none" strike="noStrike"/>
                        <a:t>31.2 </a:t>
                      </a:r>
                      <a:endParaRPr lang="en-US" altLang="ja-JP" sz="900" b="1" i="0" u="none" strike="noStrike">
                        <a:solidFill>
                          <a:schemeClr val="bg1"/>
                        </a:solidFill>
                        <a:latin typeface="ＭＳ Ｐゴシック"/>
                      </a:endParaRPr>
                    </a:p>
                  </a:txBody>
                  <a:tcPr marL="9525" marR="9525" marT="9525" marB="0" anchor="ctr"/>
                </a:tc>
                <a:tc>
                  <a:txBody>
                    <a:bodyPr/>
                    <a:lstStyle/>
                    <a:p>
                      <a:pPr algn="ctr" fontAlgn="ctr"/>
                      <a:r>
                        <a:rPr lang="en-US" altLang="ja-JP" sz="900" u="none" strike="noStrike"/>
                        <a:t>18.6 </a:t>
                      </a:r>
                      <a:endParaRPr lang="en-US" altLang="ja-JP" sz="900" b="1" i="0" u="none" strike="noStrike">
                        <a:solidFill>
                          <a:schemeClr val="bg1"/>
                        </a:solidFill>
                        <a:latin typeface="ＭＳ Ｐゴシック"/>
                      </a:endParaRPr>
                    </a:p>
                  </a:txBody>
                  <a:tcPr marL="9525" marR="9525" marT="9525" marB="0" anchor="ctr"/>
                </a:tc>
              </a:tr>
              <a:tr h="290711">
                <a:tc>
                  <a:txBody>
                    <a:bodyPr/>
                    <a:lstStyle/>
                    <a:p>
                      <a:pPr algn="ctr" fontAlgn="ctr"/>
                      <a:r>
                        <a:rPr lang="en-US" altLang="ja-JP" sz="900" b="1" u="none" strike="noStrike" dirty="0"/>
                        <a:t>2</a:t>
                      </a:r>
                      <a:r>
                        <a:rPr lang="ja-JP" altLang="en-US" sz="900" b="1" u="none" strike="noStrike" dirty="0"/>
                        <a:t>～</a:t>
                      </a:r>
                      <a:r>
                        <a:rPr lang="en-US" altLang="ja-JP" sz="900" b="1" u="none" strike="noStrike" dirty="0"/>
                        <a:t>3</a:t>
                      </a:r>
                      <a:r>
                        <a:rPr lang="ja-JP" altLang="en-US" sz="900" b="1" u="none" strike="noStrike" dirty="0"/>
                        <a:t>週間に</a:t>
                      </a:r>
                      <a:r>
                        <a:rPr lang="en-US" altLang="ja-JP" sz="900" b="1" u="none" strike="noStrike" dirty="0"/>
                        <a:t>1</a:t>
                      </a:r>
                      <a:r>
                        <a:rPr lang="ja-JP" altLang="en-US" sz="900" b="1" u="none" strike="noStrike" dirty="0"/>
                        <a:t>回</a:t>
                      </a:r>
                      <a:endParaRPr lang="ja-JP" altLang="en-US" sz="900" b="1" i="0" u="none" strike="noStrike" dirty="0">
                        <a:solidFill>
                          <a:schemeClr val="bg1"/>
                        </a:solidFill>
                        <a:latin typeface="ＭＳ Ｐゴシック"/>
                      </a:endParaRPr>
                    </a:p>
                  </a:txBody>
                  <a:tcPr marL="9525" marR="9525" marT="9525" marB="0" anchor="ctr"/>
                </a:tc>
                <a:tc>
                  <a:txBody>
                    <a:bodyPr/>
                    <a:lstStyle/>
                    <a:p>
                      <a:pPr algn="ctr" fontAlgn="ctr"/>
                      <a:r>
                        <a:rPr lang="en-US" altLang="ja-JP" sz="900" u="none" strike="noStrike"/>
                        <a:t>32.7 </a:t>
                      </a:r>
                      <a:endParaRPr lang="en-US" altLang="ja-JP" sz="900" b="1" i="0" u="none" strike="noStrike">
                        <a:solidFill>
                          <a:schemeClr val="bg1"/>
                        </a:solidFill>
                        <a:latin typeface="ＭＳ Ｐゴシック"/>
                      </a:endParaRPr>
                    </a:p>
                  </a:txBody>
                  <a:tcPr marL="9525" marR="9525" marT="9525" marB="0" anchor="ctr"/>
                </a:tc>
                <a:tc>
                  <a:txBody>
                    <a:bodyPr/>
                    <a:lstStyle/>
                    <a:p>
                      <a:pPr algn="ctr" fontAlgn="ctr"/>
                      <a:r>
                        <a:rPr lang="en-US" altLang="ja-JP" sz="900" u="none" strike="noStrike"/>
                        <a:t>25.1 </a:t>
                      </a:r>
                      <a:endParaRPr lang="en-US" altLang="ja-JP" sz="900" b="1" i="0" u="none" strike="noStrike">
                        <a:solidFill>
                          <a:schemeClr val="bg1"/>
                        </a:solidFill>
                        <a:latin typeface="ＭＳ Ｐゴシック"/>
                      </a:endParaRPr>
                    </a:p>
                  </a:txBody>
                  <a:tcPr marL="9525" marR="9525" marT="9525" marB="0" anchor="ctr"/>
                </a:tc>
                <a:tc>
                  <a:txBody>
                    <a:bodyPr/>
                    <a:lstStyle/>
                    <a:p>
                      <a:pPr algn="ctr" fontAlgn="ctr"/>
                      <a:r>
                        <a:rPr lang="en-US" altLang="ja-JP" sz="900" u="none" strike="noStrike"/>
                        <a:t>34.4 </a:t>
                      </a:r>
                      <a:endParaRPr lang="en-US" altLang="ja-JP" sz="900" b="1" i="0" u="none" strike="noStrike">
                        <a:solidFill>
                          <a:schemeClr val="bg1"/>
                        </a:solidFill>
                        <a:latin typeface="ＭＳ Ｐゴシック"/>
                      </a:endParaRPr>
                    </a:p>
                  </a:txBody>
                  <a:tcPr marL="9525" marR="9525" marT="9525" marB="0" anchor="ctr"/>
                </a:tc>
                <a:tc>
                  <a:txBody>
                    <a:bodyPr/>
                    <a:lstStyle/>
                    <a:p>
                      <a:pPr algn="ctr" fontAlgn="ctr"/>
                      <a:r>
                        <a:rPr lang="en-US" altLang="ja-JP" sz="900" u="none" strike="noStrike"/>
                        <a:t>32.1 </a:t>
                      </a:r>
                      <a:endParaRPr lang="en-US" altLang="ja-JP" sz="900" b="1" i="0" u="none" strike="noStrike">
                        <a:solidFill>
                          <a:schemeClr val="bg1"/>
                        </a:solidFill>
                        <a:latin typeface="ＭＳ Ｐゴシック"/>
                      </a:endParaRPr>
                    </a:p>
                  </a:txBody>
                  <a:tcPr marL="9525" marR="9525" marT="9525" marB="0" anchor="ctr"/>
                </a:tc>
              </a:tr>
              <a:tr h="290711">
                <a:tc>
                  <a:txBody>
                    <a:bodyPr/>
                    <a:lstStyle/>
                    <a:p>
                      <a:pPr algn="ctr" fontAlgn="ctr"/>
                      <a:r>
                        <a:rPr lang="ja-JP" altLang="en-US" sz="900" b="1" u="none" strike="noStrike" dirty="0"/>
                        <a:t>月</a:t>
                      </a:r>
                      <a:r>
                        <a:rPr lang="en-US" altLang="ja-JP" sz="900" b="1" u="none" strike="noStrike" dirty="0"/>
                        <a:t>1</a:t>
                      </a:r>
                      <a:r>
                        <a:rPr lang="ja-JP" altLang="en-US" sz="900" b="1" u="none" strike="noStrike" dirty="0"/>
                        <a:t>回</a:t>
                      </a:r>
                      <a:endParaRPr lang="ja-JP" altLang="en-US" sz="900" b="1" i="0" u="none" strike="noStrike" dirty="0">
                        <a:solidFill>
                          <a:schemeClr val="bg1"/>
                        </a:solidFill>
                        <a:latin typeface="ＭＳ Ｐゴシック"/>
                      </a:endParaRPr>
                    </a:p>
                  </a:txBody>
                  <a:tcPr marL="9525" marR="9525" marT="9525" marB="0" anchor="ctr"/>
                </a:tc>
                <a:tc>
                  <a:txBody>
                    <a:bodyPr/>
                    <a:lstStyle/>
                    <a:p>
                      <a:pPr algn="ctr" fontAlgn="ctr"/>
                      <a:r>
                        <a:rPr lang="en-US" altLang="ja-JP" sz="900" u="none" strike="noStrike"/>
                        <a:t>17.1 </a:t>
                      </a:r>
                      <a:endParaRPr lang="en-US" altLang="ja-JP" sz="900" b="1" i="0" u="none" strike="noStrike">
                        <a:solidFill>
                          <a:schemeClr val="bg1"/>
                        </a:solidFill>
                        <a:latin typeface="ＭＳ Ｐゴシック"/>
                      </a:endParaRPr>
                    </a:p>
                  </a:txBody>
                  <a:tcPr marL="9525" marR="9525" marT="9525" marB="0" anchor="ctr"/>
                </a:tc>
                <a:tc>
                  <a:txBody>
                    <a:bodyPr/>
                    <a:lstStyle/>
                    <a:p>
                      <a:pPr algn="ctr" fontAlgn="ctr"/>
                      <a:r>
                        <a:rPr lang="en-US" altLang="ja-JP" sz="900" u="none" strike="noStrike"/>
                        <a:t>24.2 </a:t>
                      </a:r>
                      <a:endParaRPr lang="en-US" altLang="ja-JP" sz="900" b="1" i="0" u="none" strike="noStrike">
                        <a:solidFill>
                          <a:schemeClr val="bg1"/>
                        </a:solidFill>
                        <a:latin typeface="ＭＳ Ｐゴシック"/>
                      </a:endParaRPr>
                    </a:p>
                  </a:txBody>
                  <a:tcPr marL="9525" marR="9525" marT="9525" marB="0" anchor="ctr"/>
                </a:tc>
                <a:tc>
                  <a:txBody>
                    <a:bodyPr/>
                    <a:lstStyle/>
                    <a:p>
                      <a:pPr algn="ctr" fontAlgn="ctr"/>
                      <a:r>
                        <a:rPr lang="en-US" altLang="ja-JP" sz="900" u="none" strike="noStrike"/>
                        <a:t>19.4 </a:t>
                      </a:r>
                      <a:endParaRPr lang="en-US" altLang="ja-JP" sz="900" b="1" i="0" u="none" strike="noStrike">
                        <a:solidFill>
                          <a:schemeClr val="bg1"/>
                        </a:solidFill>
                        <a:latin typeface="ＭＳ Ｐゴシック"/>
                      </a:endParaRPr>
                    </a:p>
                  </a:txBody>
                  <a:tcPr marL="9525" marR="9525" marT="9525" marB="0" anchor="ctr"/>
                </a:tc>
                <a:tc>
                  <a:txBody>
                    <a:bodyPr/>
                    <a:lstStyle/>
                    <a:p>
                      <a:pPr algn="ctr" fontAlgn="ctr"/>
                      <a:r>
                        <a:rPr lang="en-US" altLang="ja-JP" sz="900" u="none" strike="noStrike"/>
                        <a:t>24.8 </a:t>
                      </a:r>
                      <a:endParaRPr lang="en-US" altLang="ja-JP" sz="900" b="1" i="0" u="none" strike="noStrike">
                        <a:solidFill>
                          <a:schemeClr val="bg1"/>
                        </a:solidFill>
                        <a:latin typeface="ＭＳ Ｐゴシック"/>
                      </a:endParaRPr>
                    </a:p>
                  </a:txBody>
                  <a:tcPr marL="9525" marR="9525" marT="9525" marB="0" anchor="ctr"/>
                </a:tc>
              </a:tr>
              <a:tr h="290711">
                <a:tc>
                  <a:txBody>
                    <a:bodyPr/>
                    <a:lstStyle/>
                    <a:p>
                      <a:pPr algn="ctr" fontAlgn="ctr"/>
                      <a:r>
                        <a:rPr lang="en-US" altLang="ja-JP" sz="900" b="1" u="none" strike="noStrike" dirty="0"/>
                        <a:t>2</a:t>
                      </a:r>
                      <a:r>
                        <a:rPr lang="ja-JP" altLang="en-US" sz="900" b="1" u="none" strike="noStrike" dirty="0"/>
                        <a:t>～</a:t>
                      </a:r>
                      <a:r>
                        <a:rPr lang="en-US" altLang="ja-JP" sz="900" b="1" u="none" strike="noStrike" dirty="0"/>
                        <a:t>3</a:t>
                      </a:r>
                      <a:r>
                        <a:rPr lang="ja-JP" altLang="en-US" sz="900" b="1" u="none" strike="noStrike" dirty="0"/>
                        <a:t>月に</a:t>
                      </a:r>
                      <a:r>
                        <a:rPr lang="en-US" altLang="ja-JP" sz="900" b="1" u="none" strike="noStrike" dirty="0"/>
                        <a:t>1</a:t>
                      </a:r>
                      <a:r>
                        <a:rPr lang="ja-JP" altLang="en-US" sz="900" b="1" u="none" strike="noStrike" dirty="0"/>
                        <a:t>回</a:t>
                      </a:r>
                      <a:endParaRPr lang="ja-JP" altLang="en-US" sz="900" b="1" i="0" u="none" strike="noStrike" dirty="0">
                        <a:solidFill>
                          <a:schemeClr val="bg1"/>
                        </a:solidFill>
                        <a:latin typeface="ＭＳ Ｐゴシック"/>
                      </a:endParaRPr>
                    </a:p>
                  </a:txBody>
                  <a:tcPr marL="9525" marR="9525" marT="9525" marB="0" anchor="ctr"/>
                </a:tc>
                <a:tc>
                  <a:txBody>
                    <a:bodyPr/>
                    <a:lstStyle/>
                    <a:p>
                      <a:pPr algn="ctr" fontAlgn="ctr"/>
                      <a:r>
                        <a:rPr lang="en-US" altLang="ja-JP" sz="900" u="none" strike="noStrike"/>
                        <a:t>8.5 </a:t>
                      </a:r>
                      <a:endParaRPr lang="en-US" altLang="ja-JP" sz="900" b="1" i="0" u="none" strike="noStrike">
                        <a:solidFill>
                          <a:schemeClr val="bg1"/>
                        </a:solidFill>
                        <a:latin typeface="ＭＳ Ｐゴシック"/>
                      </a:endParaRPr>
                    </a:p>
                  </a:txBody>
                  <a:tcPr marL="9525" marR="9525" marT="9525" marB="0" anchor="ctr"/>
                </a:tc>
                <a:tc>
                  <a:txBody>
                    <a:bodyPr/>
                    <a:lstStyle/>
                    <a:p>
                      <a:pPr algn="ctr" fontAlgn="ctr"/>
                      <a:r>
                        <a:rPr lang="en-US" altLang="ja-JP" sz="900" u="none" strike="noStrike"/>
                        <a:t>16.7 </a:t>
                      </a:r>
                      <a:endParaRPr lang="en-US" altLang="ja-JP" sz="900" b="1" i="0" u="none" strike="noStrike">
                        <a:solidFill>
                          <a:schemeClr val="bg1"/>
                        </a:solidFill>
                        <a:latin typeface="ＭＳ Ｐゴシック"/>
                      </a:endParaRPr>
                    </a:p>
                  </a:txBody>
                  <a:tcPr marL="9525" marR="9525" marT="9525" marB="0" anchor="ctr"/>
                </a:tc>
                <a:tc>
                  <a:txBody>
                    <a:bodyPr/>
                    <a:lstStyle/>
                    <a:p>
                      <a:pPr algn="ctr" fontAlgn="ctr"/>
                      <a:r>
                        <a:rPr lang="en-US" altLang="ja-JP" sz="900" u="none" strike="noStrike"/>
                        <a:t>8.7 </a:t>
                      </a:r>
                      <a:endParaRPr lang="en-US" altLang="ja-JP" sz="900" b="1" i="0" u="none" strike="noStrike">
                        <a:solidFill>
                          <a:schemeClr val="bg1"/>
                        </a:solidFill>
                        <a:latin typeface="ＭＳ Ｐゴシック"/>
                      </a:endParaRPr>
                    </a:p>
                  </a:txBody>
                  <a:tcPr marL="9525" marR="9525" marT="9525" marB="0" anchor="ctr"/>
                </a:tc>
                <a:tc>
                  <a:txBody>
                    <a:bodyPr/>
                    <a:lstStyle/>
                    <a:p>
                      <a:pPr algn="ctr" fontAlgn="ctr"/>
                      <a:r>
                        <a:rPr lang="en-US" altLang="ja-JP" sz="900" u="none" strike="noStrike"/>
                        <a:t>14.1 </a:t>
                      </a:r>
                      <a:endParaRPr lang="en-US" altLang="ja-JP" sz="900" b="1" i="0" u="none" strike="noStrike">
                        <a:solidFill>
                          <a:schemeClr val="bg1"/>
                        </a:solidFill>
                        <a:latin typeface="ＭＳ Ｐゴシック"/>
                      </a:endParaRPr>
                    </a:p>
                  </a:txBody>
                  <a:tcPr marL="9525" marR="9525" marT="9525" marB="0" anchor="ctr"/>
                </a:tc>
              </a:tr>
              <a:tr h="299384">
                <a:tc>
                  <a:txBody>
                    <a:bodyPr/>
                    <a:lstStyle/>
                    <a:p>
                      <a:pPr algn="ctr" fontAlgn="ctr"/>
                      <a:r>
                        <a:rPr lang="ja-JP" altLang="en-US" sz="900" b="1" u="none" strike="noStrike" dirty="0"/>
                        <a:t>それ以下</a:t>
                      </a:r>
                      <a:endParaRPr lang="ja-JP" altLang="en-US" sz="900" b="1" i="0" u="none" strike="noStrike" dirty="0">
                        <a:solidFill>
                          <a:schemeClr val="bg1"/>
                        </a:solidFill>
                        <a:latin typeface="ＭＳ Ｐゴシック"/>
                      </a:endParaRPr>
                    </a:p>
                  </a:txBody>
                  <a:tcPr marL="9525" marR="9525" marT="9525" marB="0" anchor="ctr"/>
                </a:tc>
                <a:tc>
                  <a:txBody>
                    <a:bodyPr/>
                    <a:lstStyle/>
                    <a:p>
                      <a:pPr algn="ctr" fontAlgn="ctr"/>
                      <a:r>
                        <a:rPr lang="en-US" altLang="ja-JP" sz="900" u="none" strike="noStrike"/>
                        <a:t>5.0 </a:t>
                      </a:r>
                      <a:endParaRPr lang="en-US" altLang="ja-JP" sz="900" b="1" i="0" u="none" strike="noStrike">
                        <a:solidFill>
                          <a:schemeClr val="bg1"/>
                        </a:solidFill>
                        <a:latin typeface="ＭＳ Ｐゴシック"/>
                      </a:endParaRPr>
                    </a:p>
                  </a:txBody>
                  <a:tcPr marL="9525" marR="9525" marT="9525" marB="0" anchor="ctr"/>
                </a:tc>
                <a:tc>
                  <a:txBody>
                    <a:bodyPr/>
                    <a:lstStyle/>
                    <a:p>
                      <a:pPr algn="ctr" fontAlgn="ctr"/>
                      <a:r>
                        <a:rPr lang="en-US" altLang="ja-JP" sz="900" u="none" strike="noStrike"/>
                        <a:t>14.4 </a:t>
                      </a:r>
                      <a:endParaRPr lang="en-US" altLang="ja-JP" sz="900" b="1" i="0" u="none" strike="noStrike">
                        <a:solidFill>
                          <a:schemeClr val="bg1"/>
                        </a:solidFill>
                        <a:latin typeface="ＭＳ Ｐゴシック"/>
                      </a:endParaRPr>
                    </a:p>
                  </a:txBody>
                  <a:tcPr marL="9525" marR="9525" marT="9525" marB="0" anchor="ctr"/>
                </a:tc>
                <a:tc>
                  <a:txBody>
                    <a:bodyPr/>
                    <a:lstStyle/>
                    <a:p>
                      <a:pPr algn="ctr" fontAlgn="ctr"/>
                      <a:r>
                        <a:rPr lang="en-US" altLang="ja-JP" sz="900" u="none" strike="noStrike"/>
                        <a:t>6.1 </a:t>
                      </a:r>
                      <a:endParaRPr lang="en-US" altLang="ja-JP" sz="900" b="1" i="0" u="none" strike="noStrike">
                        <a:solidFill>
                          <a:schemeClr val="bg1"/>
                        </a:solidFill>
                        <a:latin typeface="ＭＳ Ｐゴシック"/>
                      </a:endParaRPr>
                    </a:p>
                  </a:txBody>
                  <a:tcPr marL="9525" marR="9525" marT="9525" marB="0" anchor="ctr"/>
                </a:tc>
                <a:tc>
                  <a:txBody>
                    <a:bodyPr/>
                    <a:lstStyle/>
                    <a:p>
                      <a:pPr algn="ctr" fontAlgn="ctr"/>
                      <a:r>
                        <a:rPr lang="en-US" altLang="ja-JP" sz="900" u="none" strike="noStrike"/>
                        <a:t>9.3 </a:t>
                      </a:r>
                      <a:endParaRPr lang="en-US" altLang="ja-JP" sz="900" b="1" i="0" u="none" strike="noStrike">
                        <a:solidFill>
                          <a:schemeClr val="bg1"/>
                        </a:solidFill>
                        <a:latin typeface="ＭＳ Ｐゴシック"/>
                      </a:endParaRPr>
                    </a:p>
                  </a:txBody>
                  <a:tcPr marL="9525" marR="9525" marT="9525" marB="0" anchor="ctr"/>
                </a:tc>
              </a:tr>
              <a:tr h="289228">
                <a:tc>
                  <a:txBody>
                    <a:bodyPr/>
                    <a:lstStyle/>
                    <a:p>
                      <a:pPr algn="ctr" fontAlgn="ctr"/>
                      <a:r>
                        <a:rPr lang="ja-JP" altLang="en-US" sz="900" b="1" u="none" strike="noStrike" dirty="0"/>
                        <a:t>食べない</a:t>
                      </a:r>
                      <a:endParaRPr lang="ja-JP" altLang="en-US" sz="900" b="1" i="0" u="none" strike="noStrike" dirty="0">
                        <a:solidFill>
                          <a:schemeClr val="bg1"/>
                        </a:solidFill>
                        <a:latin typeface="ＭＳ Ｐゴシック"/>
                      </a:endParaRPr>
                    </a:p>
                  </a:txBody>
                  <a:tcPr marL="9525" marR="9525" marT="9525" marB="0" anchor="ctr"/>
                </a:tc>
                <a:tc>
                  <a:txBody>
                    <a:bodyPr/>
                    <a:lstStyle/>
                    <a:p>
                      <a:pPr algn="ctr" fontAlgn="ctr"/>
                      <a:r>
                        <a:rPr lang="en-US" altLang="ja-JP" sz="900" u="none" strike="noStrike"/>
                        <a:t>0.3 </a:t>
                      </a:r>
                      <a:endParaRPr lang="en-US" altLang="ja-JP" sz="900" b="1" i="0" u="none" strike="noStrike">
                        <a:solidFill>
                          <a:schemeClr val="bg1"/>
                        </a:solidFill>
                        <a:latin typeface="ＭＳ Ｐゴシック"/>
                      </a:endParaRPr>
                    </a:p>
                  </a:txBody>
                  <a:tcPr marL="9525" marR="9525" marT="9525" marB="0" anchor="ctr"/>
                </a:tc>
                <a:tc>
                  <a:txBody>
                    <a:bodyPr/>
                    <a:lstStyle/>
                    <a:p>
                      <a:pPr algn="ctr" fontAlgn="ctr"/>
                      <a:r>
                        <a:rPr lang="en-US" altLang="ja-JP" sz="900" u="none" strike="noStrike" dirty="0"/>
                        <a:t>1.2 </a:t>
                      </a:r>
                      <a:endParaRPr lang="en-US" altLang="ja-JP" sz="900" b="1" i="0" u="none" strike="noStrike" dirty="0">
                        <a:solidFill>
                          <a:schemeClr val="bg1"/>
                        </a:solidFill>
                        <a:latin typeface="ＭＳ Ｐゴシック"/>
                      </a:endParaRPr>
                    </a:p>
                  </a:txBody>
                  <a:tcPr marL="9525" marR="9525" marT="9525" marB="0" anchor="ctr"/>
                </a:tc>
                <a:tc>
                  <a:txBody>
                    <a:bodyPr/>
                    <a:lstStyle/>
                    <a:p>
                      <a:pPr algn="ctr" fontAlgn="ctr"/>
                      <a:r>
                        <a:rPr lang="en-US" altLang="ja-JP" sz="900" u="none" strike="noStrike"/>
                        <a:t>0.2 </a:t>
                      </a:r>
                      <a:endParaRPr lang="en-US" altLang="ja-JP" sz="900" b="1" i="0" u="none" strike="noStrike">
                        <a:solidFill>
                          <a:schemeClr val="bg1"/>
                        </a:solidFill>
                        <a:latin typeface="ＭＳ Ｐゴシック"/>
                      </a:endParaRPr>
                    </a:p>
                  </a:txBody>
                  <a:tcPr marL="9525" marR="9525" marT="9525" marB="0" anchor="ctr"/>
                </a:tc>
                <a:tc>
                  <a:txBody>
                    <a:bodyPr/>
                    <a:lstStyle/>
                    <a:p>
                      <a:pPr algn="ctr" fontAlgn="ctr"/>
                      <a:r>
                        <a:rPr lang="en-US" altLang="ja-JP" sz="900" u="none" strike="noStrike" dirty="0"/>
                        <a:t>1.1 </a:t>
                      </a:r>
                      <a:endParaRPr lang="en-US" altLang="ja-JP" sz="900" b="1" i="0" u="none" strike="noStrike" dirty="0">
                        <a:solidFill>
                          <a:schemeClr val="bg1"/>
                        </a:solidFill>
                        <a:latin typeface="ＭＳ Ｐゴシック"/>
                      </a:endParaRPr>
                    </a:p>
                  </a:txBody>
                  <a:tcPr marL="9525" marR="9525" marT="9525" marB="0" anchor="ctr"/>
                </a:tc>
              </a:tr>
            </a:tbl>
          </a:graphicData>
        </a:graphic>
      </p:graphicFrame>
      <p:sp>
        <p:nvSpPr>
          <p:cNvPr id="4" name="テキスト ボックス 3"/>
          <p:cNvSpPr txBox="1"/>
          <p:nvPr/>
        </p:nvSpPr>
        <p:spPr>
          <a:xfrm>
            <a:off x="179512" y="1916832"/>
            <a:ext cx="1507144" cy="276999"/>
          </a:xfrm>
          <a:prstGeom prst="rect">
            <a:avLst/>
          </a:prstGeom>
          <a:noFill/>
        </p:spPr>
        <p:txBody>
          <a:bodyPr wrap="none" rtlCol="0">
            <a:spAutoFit/>
          </a:bodyPr>
          <a:lstStyle/>
          <a:p>
            <a:r>
              <a:rPr lang="ja-JP" altLang="en-US" sz="1200" dirty="0" smtClean="0">
                <a:latin typeface="HGP創英角ｺﾞｼｯｸUB" pitchFamily="50" charset="-128"/>
                <a:ea typeface="HGP創英角ｺﾞｼｯｸUB" pitchFamily="50" charset="-128"/>
              </a:rPr>
              <a:t>◆麺類の喫食頻度　</a:t>
            </a:r>
            <a:endParaRPr kumimoji="1" lang="ja-JP" altLang="en-US" sz="1200" dirty="0">
              <a:latin typeface="HGP創英角ｺﾞｼｯｸUB" pitchFamily="50" charset="-128"/>
              <a:ea typeface="HGP創英角ｺﾞｼｯｸUB" pitchFamily="50" charset="-128"/>
            </a:endParaRPr>
          </a:p>
        </p:txBody>
      </p:sp>
      <p:sp>
        <p:nvSpPr>
          <p:cNvPr id="20" name="正方形/長方形 19"/>
          <p:cNvSpPr/>
          <p:nvPr/>
        </p:nvSpPr>
        <p:spPr>
          <a:xfrm>
            <a:off x="142844" y="692696"/>
            <a:ext cx="8821644" cy="1008112"/>
          </a:xfrm>
          <a:prstGeom prst="rect">
            <a:avLst/>
          </a:prstGeom>
          <a:solidFill>
            <a:srgbClr val="FFFF99"/>
          </a:solid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dirty="0" smtClean="0">
                <a:solidFill>
                  <a:schemeClr val="tx2"/>
                </a:solidFill>
                <a:latin typeface="HGP創英角ｺﾞｼｯｸUB" pitchFamily="50" charset="-128"/>
                <a:ea typeface="HGP創英角ｺﾞｼｯｸUB" pitchFamily="50" charset="-128"/>
              </a:rPr>
              <a:t>喫食頻度の多い順は、「うどん」「ラーメン」「スパゲティ」「そば」の順。</a:t>
            </a:r>
            <a:endParaRPr lang="en-US" altLang="ja-JP" sz="1400" dirty="0" smtClean="0">
              <a:solidFill>
                <a:schemeClr val="tx2"/>
              </a:solidFill>
              <a:latin typeface="HGP創英角ｺﾞｼｯｸUB" pitchFamily="50" charset="-128"/>
              <a:ea typeface="HGP創英角ｺﾞｼｯｸUB" pitchFamily="50" charset="-128"/>
            </a:endParaRPr>
          </a:p>
          <a:p>
            <a:r>
              <a:rPr lang="ja-JP" altLang="en-US" sz="1050" dirty="0" smtClean="0">
                <a:solidFill>
                  <a:schemeClr val="tx1"/>
                </a:solidFill>
                <a:latin typeface="HGP創英角ｺﾞｼｯｸUB" pitchFamily="50" charset="-128"/>
                <a:ea typeface="HGP創英角ｺﾞｼｯｸUB" pitchFamily="50" charset="-128"/>
              </a:rPr>
              <a:t>「うどん」「そば」の喫食頻度は加齢年代ほど高まり、「スパゲティ」はやや低くなる傾向であるが、「ラーメン」は年代にほとんど変化が見られない。喫食頻度の年代別順位は、４０代以下で「うどん」と「ラーメン」が逆転、また、５０代以上で「スパゲティ」と「そば」が逆転する。</a:t>
            </a:r>
            <a:endParaRPr lang="en-US" altLang="ja-JP" sz="1050" dirty="0" smtClean="0">
              <a:solidFill>
                <a:schemeClr val="tx1"/>
              </a:solidFill>
              <a:latin typeface="HGP創英角ｺﾞｼｯｸUB" pitchFamily="50" charset="-128"/>
              <a:ea typeface="HGP創英角ｺﾞｼｯｸUB" pitchFamily="50" charset="-128"/>
            </a:endParaRPr>
          </a:p>
        </p:txBody>
      </p:sp>
      <p:graphicFrame>
        <p:nvGraphicFramePr>
          <p:cNvPr id="21" name="グラフ 20"/>
          <p:cNvGraphicFramePr/>
          <p:nvPr/>
        </p:nvGraphicFramePr>
        <p:xfrm>
          <a:off x="4355976" y="2924944"/>
          <a:ext cx="4788024" cy="3744416"/>
        </p:xfrm>
        <a:graphic>
          <a:graphicData uri="http://schemas.openxmlformats.org/drawingml/2006/chart">
            <c:chart xmlns:c="http://schemas.openxmlformats.org/drawingml/2006/chart" xmlns:r="http://schemas.openxmlformats.org/officeDocument/2006/relationships" r:id="rId2"/>
          </a:graphicData>
        </a:graphic>
      </p:graphicFrame>
      <p:sp>
        <p:nvSpPr>
          <p:cNvPr id="29" name="正方形/長方形 28"/>
          <p:cNvSpPr/>
          <p:nvPr/>
        </p:nvSpPr>
        <p:spPr>
          <a:xfrm>
            <a:off x="7380312" y="1772816"/>
            <a:ext cx="1329210" cy="246221"/>
          </a:xfrm>
          <a:prstGeom prst="rect">
            <a:avLst/>
          </a:prstGeom>
        </p:spPr>
        <p:txBody>
          <a:bodyPr wrap="none">
            <a:spAutoFit/>
          </a:bodyPr>
          <a:lstStyle/>
          <a:p>
            <a:r>
              <a:rPr lang="ja-JP" altLang="en-US" sz="1000" dirty="0" smtClean="0">
                <a:latin typeface="HGP創英角ｺﾞｼｯｸUB" pitchFamily="50" charset="-128"/>
                <a:ea typeface="HGP創英角ｺﾞｼｯｸUB" pitchFamily="50" charset="-128"/>
              </a:rPr>
              <a:t>単位：％　（</a:t>
            </a:r>
            <a:r>
              <a:rPr lang="en-US" altLang="ja-JP" sz="1000" dirty="0" smtClean="0">
                <a:latin typeface="HGP創英角ｺﾞｼｯｸUB" pitchFamily="50" charset="-128"/>
                <a:ea typeface="HGP創英角ｺﾞｼｯｸUB" pitchFamily="50" charset="-128"/>
              </a:rPr>
              <a:t>N=1248</a:t>
            </a:r>
            <a:r>
              <a:rPr lang="ja-JP" altLang="en-US" sz="1000" dirty="0" smtClean="0">
                <a:latin typeface="HGP創英角ｺﾞｼｯｸUB" pitchFamily="50" charset="-128"/>
                <a:ea typeface="HGP創英角ｺﾞｼｯｸUB" pitchFamily="50" charset="-128"/>
              </a:rPr>
              <a:t>）</a:t>
            </a:r>
            <a:endParaRPr lang="ja-JP" altLang="en-US" sz="1000" dirty="0">
              <a:latin typeface="HGP創英角ｺﾞｼｯｸUB" pitchFamily="50" charset="-128"/>
              <a:ea typeface="HGP創英角ｺﾞｼｯｸUB" pitchFamily="50" charset="-128"/>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0" y="0"/>
            <a:ext cx="9144000" cy="57148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smtClean="0">
                <a:solidFill>
                  <a:schemeClr val="bg1"/>
                </a:solidFill>
                <a:latin typeface="HGP創英角ｺﾞｼｯｸUB" pitchFamily="50" charset="-128"/>
                <a:ea typeface="HGP創英角ｺﾞｼｯｸUB" pitchFamily="50" charset="-128"/>
              </a:rPr>
              <a:t>麺類の喫食頻度</a:t>
            </a:r>
            <a:endParaRPr kumimoji="1" lang="ja-JP" altLang="en-US" sz="2400" dirty="0">
              <a:solidFill>
                <a:schemeClr val="bg1"/>
              </a:solidFill>
              <a:latin typeface="HGP創英角ｺﾞｼｯｸUB" pitchFamily="50" charset="-128"/>
              <a:ea typeface="HGP創英角ｺﾞｼｯｸUB" pitchFamily="50" charset="-128"/>
            </a:endParaRPr>
          </a:p>
        </p:txBody>
      </p:sp>
      <p:sp>
        <p:nvSpPr>
          <p:cNvPr id="9" name="テキスト ボックス 8"/>
          <p:cNvSpPr txBox="1"/>
          <p:nvPr/>
        </p:nvSpPr>
        <p:spPr>
          <a:xfrm>
            <a:off x="0" y="620688"/>
            <a:ext cx="1037463" cy="4939814"/>
          </a:xfrm>
          <a:prstGeom prst="rect">
            <a:avLst/>
          </a:prstGeom>
          <a:noFill/>
        </p:spPr>
        <p:txBody>
          <a:bodyPr wrap="none" rtlCol="0">
            <a:spAutoFit/>
          </a:bodyPr>
          <a:lstStyle/>
          <a:p>
            <a:r>
              <a:rPr kumimoji="1" lang="ja-JP" altLang="en-US" sz="900" dirty="0" smtClean="0">
                <a:latin typeface="HGP創英角ｺﾞｼｯｸUB" pitchFamily="50" charset="-128"/>
                <a:ea typeface="HGP創英角ｺﾞｼｯｸUB" pitchFamily="50" charset="-128"/>
              </a:rPr>
              <a:t>●</a:t>
            </a:r>
            <a:r>
              <a:rPr kumimoji="1" lang="en-US" altLang="ja-JP" sz="900" dirty="0" smtClean="0">
                <a:latin typeface="HGP創英角ｺﾞｼｯｸUB" pitchFamily="50" charset="-128"/>
                <a:ea typeface="HGP創英角ｺﾞｼｯｸUB" pitchFamily="50" charset="-128"/>
              </a:rPr>
              <a:t>20</a:t>
            </a:r>
            <a:r>
              <a:rPr kumimoji="1" lang="ja-JP" altLang="en-US" sz="900" dirty="0" smtClean="0">
                <a:latin typeface="HGP創英角ｺﾞｼｯｸUB" pitchFamily="50" charset="-128"/>
                <a:ea typeface="HGP創英角ｺﾞｼｯｸUB" pitchFamily="50" charset="-128"/>
              </a:rPr>
              <a:t>代（</a:t>
            </a:r>
            <a:r>
              <a:rPr kumimoji="1" lang="en-US" altLang="ja-JP" sz="900" dirty="0" smtClean="0">
                <a:latin typeface="HGP創英角ｺﾞｼｯｸUB" pitchFamily="50" charset="-128"/>
                <a:ea typeface="HGP創英角ｺﾞｼｯｸUB" pitchFamily="50" charset="-128"/>
              </a:rPr>
              <a:t>N=208</a:t>
            </a:r>
            <a:r>
              <a:rPr kumimoji="1" lang="ja-JP" altLang="en-US" sz="900" dirty="0" smtClean="0">
                <a:latin typeface="HGP創英角ｺﾞｼｯｸUB" pitchFamily="50" charset="-128"/>
                <a:ea typeface="HGP創英角ｺﾞｼｯｸUB" pitchFamily="50" charset="-128"/>
              </a:rPr>
              <a:t>）</a:t>
            </a:r>
            <a:endParaRPr kumimoji="1" lang="en-US" altLang="ja-JP" sz="900" dirty="0" smtClean="0">
              <a:latin typeface="HGP創英角ｺﾞｼｯｸUB" pitchFamily="50" charset="-128"/>
              <a:ea typeface="HGP創英角ｺﾞｼｯｸUB" pitchFamily="50" charset="-128"/>
            </a:endParaRPr>
          </a:p>
          <a:p>
            <a:endParaRPr lang="en-US" altLang="ja-JP" sz="900" dirty="0" smtClean="0">
              <a:latin typeface="HGP創英角ｺﾞｼｯｸUB" pitchFamily="50" charset="-128"/>
              <a:ea typeface="HGP創英角ｺﾞｼｯｸUB" pitchFamily="50" charset="-128"/>
            </a:endParaRPr>
          </a:p>
          <a:p>
            <a:endParaRPr kumimoji="1" lang="en-US" altLang="ja-JP" sz="900" dirty="0" smtClean="0">
              <a:latin typeface="HGP創英角ｺﾞｼｯｸUB" pitchFamily="50" charset="-128"/>
              <a:ea typeface="HGP創英角ｺﾞｼｯｸUB" pitchFamily="50" charset="-128"/>
            </a:endParaRPr>
          </a:p>
          <a:p>
            <a:endParaRPr lang="en-US" altLang="ja-JP" sz="900" dirty="0" smtClean="0">
              <a:latin typeface="HGP創英角ｺﾞｼｯｸUB" pitchFamily="50" charset="-128"/>
              <a:ea typeface="HGP創英角ｺﾞｼｯｸUB" pitchFamily="50" charset="-128"/>
            </a:endParaRPr>
          </a:p>
          <a:p>
            <a:endParaRPr lang="en-US" altLang="ja-JP" sz="900" dirty="0" smtClean="0">
              <a:latin typeface="HGP創英角ｺﾞｼｯｸUB" pitchFamily="50" charset="-128"/>
              <a:ea typeface="HGP創英角ｺﾞｼｯｸUB" pitchFamily="50" charset="-128"/>
            </a:endParaRPr>
          </a:p>
          <a:p>
            <a:endParaRPr lang="en-US" altLang="ja-JP" sz="900" dirty="0" smtClean="0">
              <a:latin typeface="HGP創英角ｺﾞｼｯｸUB" pitchFamily="50" charset="-128"/>
              <a:ea typeface="HGP創英角ｺﾞｼｯｸUB" pitchFamily="50" charset="-128"/>
            </a:endParaRPr>
          </a:p>
          <a:p>
            <a:endParaRPr lang="en-US" altLang="ja-JP" sz="900" dirty="0" smtClean="0">
              <a:latin typeface="HGP創英角ｺﾞｼｯｸUB" pitchFamily="50" charset="-128"/>
              <a:ea typeface="HGP創英角ｺﾞｼｯｸUB" pitchFamily="50" charset="-128"/>
            </a:endParaRPr>
          </a:p>
          <a:p>
            <a:endParaRPr lang="en-US" altLang="ja-JP" sz="900" dirty="0" smtClean="0">
              <a:latin typeface="HGP創英角ｺﾞｼｯｸUB" pitchFamily="50" charset="-128"/>
              <a:ea typeface="HGP創英角ｺﾞｼｯｸUB" pitchFamily="50" charset="-128"/>
            </a:endParaRPr>
          </a:p>
          <a:p>
            <a:endParaRPr lang="en-US" altLang="ja-JP" sz="900" dirty="0" smtClean="0">
              <a:latin typeface="HGP創英角ｺﾞｼｯｸUB" pitchFamily="50" charset="-128"/>
              <a:ea typeface="HGP創英角ｺﾞｼｯｸUB" pitchFamily="50" charset="-128"/>
            </a:endParaRPr>
          </a:p>
          <a:p>
            <a:endParaRPr lang="en-US" altLang="ja-JP" sz="900" dirty="0" smtClean="0">
              <a:latin typeface="HGP創英角ｺﾞｼｯｸUB" pitchFamily="50" charset="-128"/>
              <a:ea typeface="HGP創英角ｺﾞｼｯｸUB" pitchFamily="50" charset="-128"/>
            </a:endParaRPr>
          </a:p>
          <a:p>
            <a:endParaRPr lang="en-US" altLang="ja-JP" sz="900" dirty="0" smtClean="0">
              <a:latin typeface="HGP創英角ｺﾞｼｯｸUB" pitchFamily="50" charset="-128"/>
              <a:ea typeface="HGP創英角ｺﾞｼｯｸUB" pitchFamily="50" charset="-128"/>
            </a:endParaRPr>
          </a:p>
          <a:p>
            <a:endParaRPr kumimoji="1" lang="en-US" altLang="ja-JP" sz="900" dirty="0" smtClean="0">
              <a:latin typeface="HGP創英角ｺﾞｼｯｸUB" pitchFamily="50" charset="-128"/>
              <a:ea typeface="HGP創英角ｺﾞｼｯｸUB" pitchFamily="50" charset="-128"/>
            </a:endParaRPr>
          </a:p>
          <a:p>
            <a:endParaRPr lang="en-US" altLang="ja-JP" sz="900" dirty="0" smtClean="0">
              <a:latin typeface="HGP創英角ｺﾞｼｯｸUB" pitchFamily="50" charset="-128"/>
              <a:ea typeface="HGP創英角ｺﾞｼｯｸUB" pitchFamily="50" charset="-128"/>
            </a:endParaRPr>
          </a:p>
          <a:p>
            <a:r>
              <a:rPr lang="ja-JP" altLang="en-US" sz="900" dirty="0" smtClean="0">
                <a:latin typeface="HGP創英角ｺﾞｼｯｸUB" pitchFamily="50" charset="-128"/>
                <a:ea typeface="HGP創英角ｺﾞｼｯｸUB" pitchFamily="50" charset="-128"/>
              </a:rPr>
              <a:t>●</a:t>
            </a:r>
            <a:r>
              <a:rPr lang="en-US" altLang="ja-JP" sz="900" dirty="0" smtClean="0">
                <a:latin typeface="HGP創英角ｺﾞｼｯｸUB" pitchFamily="50" charset="-128"/>
                <a:ea typeface="HGP創英角ｺﾞｼｯｸUB" pitchFamily="50" charset="-128"/>
              </a:rPr>
              <a:t>30</a:t>
            </a:r>
            <a:r>
              <a:rPr lang="ja-JP" altLang="en-US" sz="900" dirty="0" smtClean="0">
                <a:latin typeface="HGP創英角ｺﾞｼｯｸUB" pitchFamily="50" charset="-128"/>
                <a:ea typeface="HGP創英角ｺﾞｼｯｸUB" pitchFamily="50" charset="-128"/>
              </a:rPr>
              <a:t>代（</a:t>
            </a:r>
            <a:r>
              <a:rPr lang="en-US" altLang="ja-JP" sz="900" dirty="0" smtClean="0">
                <a:latin typeface="HGP創英角ｺﾞｼｯｸUB" pitchFamily="50" charset="-128"/>
                <a:ea typeface="HGP創英角ｺﾞｼｯｸUB" pitchFamily="50" charset="-128"/>
              </a:rPr>
              <a:t>N=208</a:t>
            </a:r>
            <a:r>
              <a:rPr lang="ja-JP" altLang="en-US" sz="900" dirty="0" smtClean="0">
                <a:latin typeface="HGP創英角ｺﾞｼｯｸUB" pitchFamily="50" charset="-128"/>
                <a:ea typeface="HGP創英角ｺﾞｼｯｸUB" pitchFamily="50" charset="-128"/>
              </a:rPr>
              <a:t>）</a:t>
            </a:r>
            <a:endParaRPr lang="en-US" altLang="ja-JP" sz="900" dirty="0" smtClean="0">
              <a:latin typeface="HGP創英角ｺﾞｼｯｸUB" pitchFamily="50" charset="-128"/>
              <a:ea typeface="HGP創英角ｺﾞｼｯｸUB" pitchFamily="50" charset="-128"/>
            </a:endParaRPr>
          </a:p>
          <a:p>
            <a:endParaRPr lang="en-US" altLang="ja-JP" sz="900" dirty="0" smtClean="0">
              <a:latin typeface="HGP創英角ｺﾞｼｯｸUB" pitchFamily="50" charset="-128"/>
              <a:ea typeface="HGP創英角ｺﾞｼｯｸUB" pitchFamily="50" charset="-128"/>
            </a:endParaRPr>
          </a:p>
          <a:p>
            <a:endParaRPr lang="en-US" altLang="ja-JP" sz="900" dirty="0" smtClean="0">
              <a:latin typeface="HGP創英角ｺﾞｼｯｸUB" pitchFamily="50" charset="-128"/>
              <a:ea typeface="HGP創英角ｺﾞｼｯｸUB" pitchFamily="50" charset="-128"/>
            </a:endParaRPr>
          </a:p>
          <a:p>
            <a:endParaRPr lang="en-US" altLang="ja-JP" sz="900" dirty="0" smtClean="0">
              <a:latin typeface="HGP創英角ｺﾞｼｯｸUB" pitchFamily="50" charset="-128"/>
              <a:ea typeface="HGP創英角ｺﾞｼｯｸUB" pitchFamily="50" charset="-128"/>
            </a:endParaRPr>
          </a:p>
          <a:p>
            <a:endParaRPr lang="en-US" altLang="ja-JP" sz="900" dirty="0" smtClean="0">
              <a:latin typeface="HGP創英角ｺﾞｼｯｸUB" pitchFamily="50" charset="-128"/>
              <a:ea typeface="HGP創英角ｺﾞｼｯｸUB" pitchFamily="50" charset="-128"/>
            </a:endParaRPr>
          </a:p>
          <a:p>
            <a:endParaRPr lang="en-US" altLang="ja-JP" sz="900" dirty="0" smtClean="0">
              <a:latin typeface="HGP創英角ｺﾞｼｯｸUB" pitchFamily="50" charset="-128"/>
              <a:ea typeface="HGP創英角ｺﾞｼｯｸUB" pitchFamily="50" charset="-128"/>
            </a:endParaRPr>
          </a:p>
          <a:p>
            <a:endParaRPr lang="en-US" altLang="ja-JP" sz="900" dirty="0" smtClean="0">
              <a:latin typeface="HGP創英角ｺﾞｼｯｸUB" pitchFamily="50" charset="-128"/>
              <a:ea typeface="HGP創英角ｺﾞｼｯｸUB" pitchFamily="50" charset="-128"/>
            </a:endParaRPr>
          </a:p>
          <a:p>
            <a:endParaRPr lang="en-US" altLang="ja-JP" sz="900" dirty="0" smtClean="0">
              <a:latin typeface="HGP創英角ｺﾞｼｯｸUB" pitchFamily="50" charset="-128"/>
              <a:ea typeface="HGP創英角ｺﾞｼｯｸUB" pitchFamily="50" charset="-128"/>
            </a:endParaRPr>
          </a:p>
          <a:p>
            <a:endParaRPr lang="en-US" altLang="ja-JP" sz="900" dirty="0" smtClean="0">
              <a:latin typeface="HGP創英角ｺﾞｼｯｸUB" pitchFamily="50" charset="-128"/>
              <a:ea typeface="HGP創英角ｺﾞｼｯｸUB" pitchFamily="50" charset="-128"/>
            </a:endParaRPr>
          </a:p>
          <a:p>
            <a:endParaRPr lang="en-US" altLang="ja-JP" sz="900" dirty="0" smtClean="0">
              <a:latin typeface="HGP創英角ｺﾞｼｯｸUB" pitchFamily="50" charset="-128"/>
              <a:ea typeface="HGP創英角ｺﾞｼｯｸUB" pitchFamily="50" charset="-128"/>
            </a:endParaRPr>
          </a:p>
          <a:p>
            <a:endParaRPr lang="en-US" altLang="ja-JP" sz="900" dirty="0" smtClean="0">
              <a:latin typeface="HGP創英角ｺﾞｼｯｸUB" pitchFamily="50" charset="-128"/>
              <a:ea typeface="HGP創英角ｺﾞｼｯｸUB" pitchFamily="50" charset="-128"/>
            </a:endParaRPr>
          </a:p>
          <a:p>
            <a:endParaRPr lang="en-US" altLang="ja-JP" sz="900" dirty="0" smtClean="0">
              <a:latin typeface="HGP創英角ｺﾞｼｯｸUB" pitchFamily="50" charset="-128"/>
              <a:ea typeface="HGP創英角ｺﾞｼｯｸUB" pitchFamily="50" charset="-128"/>
            </a:endParaRPr>
          </a:p>
          <a:p>
            <a:endParaRPr lang="en-US" altLang="ja-JP" sz="900" dirty="0" smtClean="0">
              <a:latin typeface="HGP創英角ｺﾞｼｯｸUB" pitchFamily="50" charset="-128"/>
              <a:ea typeface="HGP創英角ｺﾞｼｯｸUB" pitchFamily="50" charset="-128"/>
            </a:endParaRPr>
          </a:p>
          <a:p>
            <a:endParaRPr lang="ja-JP" altLang="en-US" sz="900" dirty="0" smtClean="0">
              <a:latin typeface="HGP創英角ｺﾞｼｯｸUB" pitchFamily="50" charset="-128"/>
              <a:ea typeface="HGP創英角ｺﾞｼｯｸUB" pitchFamily="50" charset="-128"/>
            </a:endParaRPr>
          </a:p>
          <a:p>
            <a:r>
              <a:rPr lang="ja-JP" altLang="en-US" sz="900" dirty="0" smtClean="0">
                <a:latin typeface="HGP創英角ｺﾞｼｯｸUB" pitchFamily="50" charset="-128"/>
                <a:ea typeface="HGP創英角ｺﾞｼｯｸUB" pitchFamily="50" charset="-128"/>
              </a:rPr>
              <a:t>●</a:t>
            </a:r>
            <a:r>
              <a:rPr lang="en-US" altLang="ja-JP" sz="900" dirty="0" smtClean="0">
                <a:latin typeface="HGP創英角ｺﾞｼｯｸUB" pitchFamily="50" charset="-128"/>
                <a:ea typeface="HGP創英角ｺﾞｼｯｸUB" pitchFamily="50" charset="-128"/>
              </a:rPr>
              <a:t>40</a:t>
            </a:r>
            <a:r>
              <a:rPr lang="ja-JP" altLang="en-US" sz="900" dirty="0" smtClean="0">
                <a:latin typeface="HGP創英角ｺﾞｼｯｸUB" pitchFamily="50" charset="-128"/>
                <a:ea typeface="HGP創英角ｺﾞｼｯｸUB" pitchFamily="50" charset="-128"/>
              </a:rPr>
              <a:t>代（</a:t>
            </a:r>
            <a:r>
              <a:rPr lang="en-US" altLang="ja-JP" sz="900" dirty="0" smtClean="0">
                <a:latin typeface="HGP創英角ｺﾞｼｯｸUB" pitchFamily="50" charset="-128"/>
                <a:ea typeface="HGP創英角ｺﾞｼｯｸUB" pitchFamily="50" charset="-128"/>
              </a:rPr>
              <a:t>N=208</a:t>
            </a:r>
            <a:r>
              <a:rPr lang="ja-JP" altLang="en-US" sz="900" dirty="0" smtClean="0">
                <a:latin typeface="HGP創英角ｺﾞｼｯｸUB" pitchFamily="50" charset="-128"/>
                <a:ea typeface="HGP創英角ｺﾞｼｯｸUB" pitchFamily="50" charset="-128"/>
              </a:rPr>
              <a:t>）</a:t>
            </a:r>
            <a:endParaRPr lang="en-US" altLang="ja-JP" sz="900" dirty="0" smtClean="0">
              <a:latin typeface="HGP創英角ｺﾞｼｯｸUB" pitchFamily="50" charset="-128"/>
              <a:ea typeface="HGP創英角ｺﾞｼｯｸUB" pitchFamily="50" charset="-128"/>
            </a:endParaRPr>
          </a:p>
          <a:p>
            <a:endParaRPr lang="en-US" altLang="ja-JP" sz="900" dirty="0" smtClean="0">
              <a:latin typeface="HGP創英角ｺﾞｼｯｸUB" pitchFamily="50" charset="-128"/>
              <a:ea typeface="HGP創英角ｺﾞｼｯｸUB" pitchFamily="50" charset="-128"/>
            </a:endParaRPr>
          </a:p>
          <a:p>
            <a:endParaRPr lang="en-US" altLang="ja-JP" sz="900" dirty="0" smtClean="0">
              <a:latin typeface="HGP創英角ｺﾞｼｯｸUB" pitchFamily="50" charset="-128"/>
              <a:ea typeface="HGP創英角ｺﾞｼｯｸUB" pitchFamily="50" charset="-128"/>
            </a:endParaRPr>
          </a:p>
          <a:p>
            <a:endParaRPr lang="en-US" altLang="ja-JP" sz="900" dirty="0" smtClean="0">
              <a:latin typeface="HGP創英角ｺﾞｼｯｸUB" pitchFamily="50" charset="-128"/>
              <a:ea typeface="HGP創英角ｺﾞｼｯｸUB" pitchFamily="50" charset="-128"/>
            </a:endParaRPr>
          </a:p>
          <a:p>
            <a:endParaRPr lang="en-US" altLang="ja-JP" sz="900" dirty="0" smtClean="0">
              <a:latin typeface="HGP創英角ｺﾞｼｯｸUB" pitchFamily="50" charset="-128"/>
              <a:ea typeface="HGP創英角ｺﾞｼｯｸUB" pitchFamily="50" charset="-128"/>
            </a:endParaRPr>
          </a:p>
          <a:p>
            <a:endParaRPr lang="en-US" altLang="ja-JP" sz="900" dirty="0" smtClean="0">
              <a:latin typeface="HGP創英角ｺﾞｼｯｸUB" pitchFamily="50" charset="-128"/>
              <a:ea typeface="HGP創英角ｺﾞｼｯｸUB" pitchFamily="50" charset="-128"/>
            </a:endParaRPr>
          </a:p>
          <a:p>
            <a:endParaRPr lang="ja-JP" altLang="en-US" sz="900" dirty="0" smtClean="0">
              <a:latin typeface="HGP創英角ｺﾞｼｯｸUB" pitchFamily="50" charset="-128"/>
              <a:ea typeface="HGP創英角ｺﾞｼｯｸUB" pitchFamily="50" charset="-128"/>
            </a:endParaRPr>
          </a:p>
          <a:p>
            <a:endParaRPr lang="ja-JP" altLang="en-US" sz="900" dirty="0" smtClean="0">
              <a:latin typeface="HGP創英角ｺﾞｼｯｸUB" pitchFamily="50" charset="-128"/>
              <a:ea typeface="HGP創英角ｺﾞｼｯｸUB" pitchFamily="50" charset="-128"/>
            </a:endParaRPr>
          </a:p>
        </p:txBody>
      </p:sp>
      <p:graphicFrame>
        <p:nvGraphicFramePr>
          <p:cNvPr id="26" name="グラフ 25"/>
          <p:cNvGraphicFramePr/>
          <p:nvPr/>
        </p:nvGraphicFramePr>
        <p:xfrm>
          <a:off x="4716016" y="836712"/>
          <a:ext cx="4211960" cy="1638299"/>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27" name="グラフ 26"/>
          <p:cNvGraphicFramePr/>
          <p:nvPr/>
        </p:nvGraphicFramePr>
        <p:xfrm>
          <a:off x="4716016" y="2636912"/>
          <a:ext cx="4211960" cy="1638299"/>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8" name="グラフ 27"/>
          <p:cNvGraphicFramePr/>
          <p:nvPr/>
        </p:nvGraphicFramePr>
        <p:xfrm>
          <a:off x="4716016" y="4581128"/>
          <a:ext cx="4211960" cy="1638299"/>
        </p:xfrm>
        <a:graphic>
          <a:graphicData uri="http://schemas.openxmlformats.org/drawingml/2006/chart">
            <c:chart xmlns:c="http://schemas.openxmlformats.org/drawingml/2006/chart" xmlns:r="http://schemas.openxmlformats.org/officeDocument/2006/relationships" r:id="rId4"/>
          </a:graphicData>
        </a:graphic>
      </p:graphicFrame>
      <p:sp>
        <p:nvSpPr>
          <p:cNvPr id="14" name="テキスト ボックス 13"/>
          <p:cNvSpPr txBox="1"/>
          <p:nvPr/>
        </p:nvSpPr>
        <p:spPr>
          <a:xfrm>
            <a:off x="4716016" y="620688"/>
            <a:ext cx="1037463" cy="5078313"/>
          </a:xfrm>
          <a:prstGeom prst="rect">
            <a:avLst/>
          </a:prstGeom>
          <a:noFill/>
        </p:spPr>
        <p:txBody>
          <a:bodyPr wrap="none" rtlCol="0">
            <a:spAutoFit/>
          </a:bodyPr>
          <a:lstStyle/>
          <a:p>
            <a:r>
              <a:rPr lang="ja-JP" altLang="en-US" sz="900" dirty="0" smtClean="0">
                <a:latin typeface="HGP創英角ｺﾞｼｯｸUB" pitchFamily="50" charset="-128"/>
                <a:ea typeface="HGP創英角ｺﾞｼｯｸUB" pitchFamily="50" charset="-128"/>
              </a:rPr>
              <a:t>●</a:t>
            </a:r>
            <a:r>
              <a:rPr lang="en-US" altLang="ja-JP" sz="900" dirty="0" smtClean="0">
                <a:latin typeface="HGP創英角ｺﾞｼｯｸUB" pitchFamily="50" charset="-128"/>
                <a:ea typeface="HGP創英角ｺﾞｼｯｸUB" pitchFamily="50" charset="-128"/>
              </a:rPr>
              <a:t>50</a:t>
            </a:r>
            <a:r>
              <a:rPr lang="ja-JP" altLang="en-US" sz="900" dirty="0" smtClean="0">
                <a:latin typeface="HGP創英角ｺﾞｼｯｸUB" pitchFamily="50" charset="-128"/>
                <a:ea typeface="HGP創英角ｺﾞｼｯｸUB" pitchFamily="50" charset="-128"/>
              </a:rPr>
              <a:t>代（</a:t>
            </a:r>
            <a:r>
              <a:rPr lang="en-US" altLang="ja-JP" sz="900" dirty="0" smtClean="0">
                <a:latin typeface="HGP創英角ｺﾞｼｯｸUB" pitchFamily="50" charset="-128"/>
                <a:ea typeface="HGP創英角ｺﾞｼｯｸUB" pitchFamily="50" charset="-128"/>
              </a:rPr>
              <a:t>N=208</a:t>
            </a:r>
            <a:r>
              <a:rPr lang="ja-JP" altLang="en-US" sz="900" dirty="0" smtClean="0">
                <a:latin typeface="HGP創英角ｺﾞｼｯｸUB" pitchFamily="50" charset="-128"/>
                <a:ea typeface="HGP創英角ｺﾞｼｯｸUB" pitchFamily="50" charset="-128"/>
              </a:rPr>
              <a:t>）</a:t>
            </a:r>
            <a:endParaRPr lang="en-US" altLang="ja-JP" sz="900" dirty="0" smtClean="0">
              <a:latin typeface="HGP創英角ｺﾞｼｯｸUB" pitchFamily="50" charset="-128"/>
              <a:ea typeface="HGP創英角ｺﾞｼｯｸUB" pitchFamily="50" charset="-128"/>
            </a:endParaRPr>
          </a:p>
          <a:p>
            <a:endParaRPr lang="en-US" altLang="ja-JP" sz="900" dirty="0" smtClean="0">
              <a:latin typeface="HGP創英角ｺﾞｼｯｸUB" pitchFamily="50" charset="-128"/>
              <a:ea typeface="HGP創英角ｺﾞｼｯｸUB" pitchFamily="50" charset="-128"/>
            </a:endParaRPr>
          </a:p>
          <a:p>
            <a:endParaRPr lang="en-US" altLang="ja-JP" sz="900" dirty="0" smtClean="0">
              <a:latin typeface="HGP創英角ｺﾞｼｯｸUB" pitchFamily="50" charset="-128"/>
              <a:ea typeface="HGP創英角ｺﾞｼｯｸUB" pitchFamily="50" charset="-128"/>
            </a:endParaRPr>
          </a:p>
          <a:p>
            <a:endParaRPr lang="en-US" altLang="ja-JP" sz="900" dirty="0" smtClean="0">
              <a:latin typeface="HGP創英角ｺﾞｼｯｸUB" pitchFamily="50" charset="-128"/>
              <a:ea typeface="HGP創英角ｺﾞｼｯｸUB" pitchFamily="50" charset="-128"/>
            </a:endParaRPr>
          </a:p>
          <a:p>
            <a:endParaRPr lang="en-US" altLang="ja-JP" sz="900" dirty="0" smtClean="0">
              <a:latin typeface="HGP創英角ｺﾞｼｯｸUB" pitchFamily="50" charset="-128"/>
              <a:ea typeface="HGP創英角ｺﾞｼｯｸUB" pitchFamily="50" charset="-128"/>
            </a:endParaRPr>
          </a:p>
          <a:p>
            <a:endParaRPr lang="en-US" altLang="ja-JP" sz="900" dirty="0" smtClean="0">
              <a:latin typeface="HGP創英角ｺﾞｼｯｸUB" pitchFamily="50" charset="-128"/>
              <a:ea typeface="HGP創英角ｺﾞｼｯｸUB" pitchFamily="50" charset="-128"/>
            </a:endParaRPr>
          </a:p>
          <a:p>
            <a:endParaRPr lang="en-US" altLang="ja-JP" sz="900" dirty="0" smtClean="0">
              <a:latin typeface="HGP創英角ｺﾞｼｯｸUB" pitchFamily="50" charset="-128"/>
              <a:ea typeface="HGP創英角ｺﾞｼｯｸUB" pitchFamily="50" charset="-128"/>
            </a:endParaRPr>
          </a:p>
          <a:p>
            <a:endParaRPr lang="en-US" altLang="ja-JP" sz="900" dirty="0" smtClean="0">
              <a:latin typeface="HGP創英角ｺﾞｼｯｸUB" pitchFamily="50" charset="-128"/>
              <a:ea typeface="HGP創英角ｺﾞｼｯｸUB" pitchFamily="50" charset="-128"/>
            </a:endParaRPr>
          </a:p>
          <a:p>
            <a:endParaRPr lang="en-US" altLang="ja-JP" sz="900" dirty="0" smtClean="0">
              <a:latin typeface="HGP創英角ｺﾞｼｯｸUB" pitchFamily="50" charset="-128"/>
              <a:ea typeface="HGP創英角ｺﾞｼｯｸUB" pitchFamily="50" charset="-128"/>
            </a:endParaRPr>
          </a:p>
          <a:p>
            <a:endParaRPr lang="en-US" altLang="ja-JP" sz="900" dirty="0" smtClean="0">
              <a:latin typeface="HGP創英角ｺﾞｼｯｸUB" pitchFamily="50" charset="-128"/>
              <a:ea typeface="HGP創英角ｺﾞｼｯｸUB" pitchFamily="50" charset="-128"/>
            </a:endParaRPr>
          </a:p>
          <a:p>
            <a:endParaRPr lang="en-US" altLang="ja-JP" sz="900" dirty="0" smtClean="0">
              <a:latin typeface="HGP創英角ｺﾞｼｯｸUB" pitchFamily="50" charset="-128"/>
              <a:ea typeface="HGP創英角ｺﾞｼｯｸUB" pitchFamily="50" charset="-128"/>
            </a:endParaRPr>
          </a:p>
          <a:p>
            <a:endParaRPr lang="en-US" altLang="ja-JP" sz="900" dirty="0" smtClean="0">
              <a:latin typeface="HGP創英角ｺﾞｼｯｸUB" pitchFamily="50" charset="-128"/>
              <a:ea typeface="HGP創英角ｺﾞｼｯｸUB" pitchFamily="50" charset="-128"/>
            </a:endParaRPr>
          </a:p>
          <a:p>
            <a:endParaRPr lang="en-US" altLang="ja-JP" sz="900" dirty="0" smtClean="0">
              <a:latin typeface="HGP創英角ｺﾞｼｯｸUB" pitchFamily="50" charset="-128"/>
              <a:ea typeface="HGP創英角ｺﾞｼｯｸUB" pitchFamily="50" charset="-128"/>
            </a:endParaRPr>
          </a:p>
          <a:p>
            <a:r>
              <a:rPr lang="ja-JP" altLang="en-US" sz="900" dirty="0" smtClean="0">
                <a:latin typeface="HGP創英角ｺﾞｼｯｸUB" pitchFamily="50" charset="-128"/>
                <a:ea typeface="HGP創英角ｺﾞｼｯｸUB" pitchFamily="50" charset="-128"/>
              </a:rPr>
              <a:t>●</a:t>
            </a:r>
            <a:r>
              <a:rPr lang="en-US" altLang="ja-JP" sz="900" dirty="0" smtClean="0">
                <a:latin typeface="HGP創英角ｺﾞｼｯｸUB" pitchFamily="50" charset="-128"/>
                <a:ea typeface="HGP創英角ｺﾞｼｯｸUB" pitchFamily="50" charset="-128"/>
              </a:rPr>
              <a:t>60</a:t>
            </a:r>
            <a:r>
              <a:rPr lang="ja-JP" altLang="en-US" sz="900" dirty="0" smtClean="0">
                <a:latin typeface="HGP創英角ｺﾞｼｯｸUB" pitchFamily="50" charset="-128"/>
                <a:ea typeface="HGP創英角ｺﾞｼｯｸUB" pitchFamily="50" charset="-128"/>
              </a:rPr>
              <a:t>代（</a:t>
            </a:r>
            <a:r>
              <a:rPr lang="en-US" altLang="ja-JP" sz="900" dirty="0" smtClean="0">
                <a:latin typeface="HGP創英角ｺﾞｼｯｸUB" pitchFamily="50" charset="-128"/>
                <a:ea typeface="HGP創英角ｺﾞｼｯｸUB" pitchFamily="50" charset="-128"/>
              </a:rPr>
              <a:t>N=208</a:t>
            </a:r>
            <a:r>
              <a:rPr lang="ja-JP" altLang="en-US" sz="900" dirty="0" smtClean="0">
                <a:latin typeface="HGP創英角ｺﾞｼｯｸUB" pitchFamily="50" charset="-128"/>
                <a:ea typeface="HGP創英角ｺﾞｼｯｸUB" pitchFamily="50" charset="-128"/>
              </a:rPr>
              <a:t>）</a:t>
            </a:r>
            <a:endParaRPr lang="en-US" altLang="ja-JP" sz="900" dirty="0" smtClean="0">
              <a:latin typeface="HGP創英角ｺﾞｼｯｸUB" pitchFamily="50" charset="-128"/>
              <a:ea typeface="HGP創英角ｺﾞｼｯｸUB" pitchFamily="50" charset="-128"/>
            </a:endParaRPr>
          </a:p>
          <a:p>
            <a:endParaRPr lang="en-US" altLang="ja-JP" sz="900" dirty="0" smtClean="0">
              <a:latin typeface="HGP創英角ｺﾞｼｯｸUB" pitchFamily="50" charset="-128"/>
              <a:ea typeface="HGP創英角ｺﾞｼｯｸUB" pitchFamily="50" charset="-128"/>
            </a:endParaRPr>
          </a:p>
          <a:p>
            <a:endParaRPr lang="en-US" altLang="ja-JP" sz="900" dirty="0" smtClean="0">
              <a:latin typeface="HGP創英角ｺﾞｼｯｸUB" pitchFamily="50" charset="-128"/>
              <a:ea typeface="HGP創英角ｺﾞｼｯｸUB" pitchFamily="50" charset="-128"/>
            </a:endParaRPr>
          </a:p>
          <a:p>
            <a:endParaRPr lang="en-US" altLang="ja-JP" sz="900" dirty="0" smtClean="0">
              <a:latin typeface="HGP創英角ｺﾞｼｯｸUB" pitchFamily="50" charset="-128"/>
              <a:ea typeface="HGP創英角ｺﾞｼｯｸUB" pitchFamily="50" charset="-128"/>
            </a:endParaRPr>
          </a:p>
          <a:p>
            <a:endParaRPr lang="en-US" altLang="ja-JP" sz="900" dirty="0" smtClean="0">
              <a:latin typeface="HGP創英角ｺﾞｼｯｸUB" pitchFamily="50" charset="-128"/>
              <a:ea typeface="HGP創英角ｺﾞｼｯｸUB" pitchFamily="50" charset="-128"/>
            </a:endParaRPr>
          </a:p>
          <a:p>
            <a:endParaRPr lang="en-US" altLang="ja-JP" sz="900" dirty="0" smtClean="0">
              <a:latin typeface="HGP創英角ｺﾞｼｯｸUB" pitchFamily="50" charset="-128"/>
              <a:ea typeface="HGP創英角ｺﾞｼｯｸUB" pitchFamily="50" charset="-128"/>
            </a:endParaRPr>
          </a:p>
          <a:p>
            <a:endParaRPr lang="en-US" altLang="ja-JP" sz="900" dirty="0" smtClean="0">
              <a:latin typeface="HGP創英角ｺﾞｼｯｸUB" pitchFamily="50" charset="-128"/>
              <a:ea typeface="HGP創英角ｺﾞｼｯｸUB" pitchFamily="50" charset="-128"/>
            </a:endParaRPr>
          </a:p>
          <a:p>
            <a:endParaRPr lang="en-US" altLang="ja-JP" sz="900" dirty="0" smtClean="0">
              <a:latin typeface="HGP創英角ｺﾞｼｯｸUB" pitchFamily="50" charset="-128"/>
              <a:ea typeface="HGP創英角ｺﾞｼｯｸUB" pitchFamily="50" charset="-128"/>
            </a:endParaRPr>
          </a:p>
          <a:p>
            <a:endParaRPr lang="en-US" altLang="ja-JP" sz="900" dirty="0" smtClean="0">
              <a:latin typeface="HGP創英角ｺﾞｼｯｸUB" pitchFamily="50" charset="-128"/>
              <a:ea typeface="HGP創英角ｺﾞｼｯｸUB" pitchFamily="50" charset="-128"/>
            </a:endParaRPr>
          </a:p>
          <a:p>
            <a:endParaRPr lang="en-US" altLang="ja-JP" sz="900" dirty="0" smtClean="0">
              <a:latin typeface="HGP創英角ｺﾞｼｯｸUB" pitchFamily="50" charset="-128"/>
              <a:ea typeface="HGP創英角ｺﾞｼｯｸUB" pitchFamily="50" charset="-128"/>
            </a:endParaRPr>
          </a:p>
          <a:p>
            <a:endParaRPr lang="en-US" altLang="ja-JP" sz="900" dirty="0" smtClean="0">
              <a:latin typeface="HGP創英角ｺﾞｼｯｸUB" pitchFamily="50" charset="-128"/>
              <a:ea typeface="HGP創英角ｺﾞｼｯｸUB" pitchFamily="50" charset="-128"/>
            </a:endParaRPr>
          </a:p>
          <a:p>
            <a:endParaRPr lang="en-US" altLang="ja-JP" sz="900" dirty="0" smtClean="0">
              <a:latin typeface="HGP創英角ｺﾞｼｯｸUB" pitchFamily="50" charset="-128"/>
              <a:ea typeface="HGP創英角ｺﾞｼｯｸUB" pitchFamily="50" charset="-128"/>
            </a:endParaRPr>
          </a:p>
          <a:p>
            <a:endParaRPr lang="en-US" altLang="ja-JP" sz="900" dirty="0" smtClean="0">
              <a:latin typeface="HGP創英角ｺﾞｼｯｸUB" pitchFamily="50" charset="-128"/>
              <a:ea typeface="HGP創英角ｺﾞｼｯｸUB" pitchFamily="50" charset="-128"/>
            </a:endParaRPr>
          </a:p>
          <a:p>
            <a:endParaRPr lang="ja-JP" altLang="en-US" sz="900" dirty="0" smtClean="0">
              <a:latin typeface="HGP創英角ｺﾞｼｯｸUB" pitchFamily="50" charset="-128"/>
              <a:ea typeface="HGP創英角ｺﾞｼｯｸUB" pitchFamily="50" charset="-128"/>
            </a:endParaRPr>
          </a:p>
          <a:p>
            <a:r>
              <a:rPr lang="ja-JP" altLang="en-US" sz="900" dirty="0" smtClean="0">
                <a:latin typeface="HGP創英角ｺﾞｼｯｸUB" pitchFamily="50" charset="-128"/>
                <a:ea typeface="HGP創英角ｺﾞｼｯｸUB" pitchFamily="50" charset="-128"/>
              </a:rPr>
              <a:t>●</a:t>
            </a:r>
            <a:r>
              <a:rPr lang="en-US" altLang="ja-JP" sz="900" dirty="0" smtClean="0">
                <a:latin typeface="HGP創英角ｺﾞｼｯｸUB" pitchFamily="50" charset="-128"/>
                <a:ea typeface="HGP創英角ｺﾞｼｯｸUB" pitchFamily="50" charset="-128"/>
              </a:rPr>
              <a:t>70</a:t>
            </a:r>
            <a:r>
              <a:rPr lang="ja-JP" altLang="en-US" sz="900" dirty="0" smtClean="0">
                <a:latin typeface="HGP創英角ｺﾞｼｯｸUB" pitchFamily="50" charset="-128"/>
                <a:ea typeface="HGP創英角ｺﾞｼｯｸUB" pitchFamily="50" charset="-128"/>
              </a:rPr>
              <a:t>代（</a:t>
            </a:r>
            <a:r>
              <a:rPr lang="en-US" altLang="ja-JP" sz="900" dirty="0" smtClean="0">
                <a:latin typeface="HGP創英角ｺﾞｼｯｸUB" pitchFamily="50" charset="-128"/>
                <a:ea typeface="HGP創英角ｺﾞｼｯｸUB" pitchFamily="50" charset="-128"/>
              </a:rPr>
              <a:t>N=208</a:t>
            </a:r>
            <a:r>
              <a:rPr lang="ja-JP" altLang="en-US" sz="900" dirty="0" smtClean="0">
                <a:latin typeface="HGP創英角ｺﾞｼｯｸUB" pitchFamily="50" charset="-128"/>
                <a:ea typeface="HGP創英角ｺﾞｼｯｸUB" pitchFamily="50" charset="-128"/>
              </a:rPr>
              <a:t>）</a:t>
            </a:r>
            <a:endParaRPr lang="en-US" altLang="ja-JP" sz="900" dirty="0" smtClean="0">
              <a:latin typeface="HGP創英角ｺﾞｼｯｸUB" pitchFamily="50" charset="-128"/>
              <a:ea typeface="HGP創英角ｺﾞｼｯｸUB" pitchFamily="50" charset="-128"/>
            </a:endParaRPr>
          </a:p>
          <a:p>
            <a:endParaRPr lang="en-US" altLang="ja-JP" sz="900" dirty="0" smtClean="0">
              <a:latin typeface="HGP創英角ｺﾞｼｯｸUB" pitchFamily="50" charset="-128"/>
              <a:ea typeface="HGP創英角ｺﾞｼｯｸUB" pitchFamily="50" charset="-128"/>
            </a:endParaRPr>
          </a:p>
          <a:p>
            <a:endParaRPr lang="en-US" altLang="ja-JP" sz="900" dirty="0" smtClean="0">
              <a:latin typeface="HGP創英角ｺﾞｼｯｸUB" pitchFamily="50" charset="-128"/>
              <a:ea typeface="HGP創英角ｺﾞｼｯｸUB" pitchFamily="50" charset="-128"/>
            </a:endParaRPr>
          </a:p>
          <a:p>
            <a:endParaRPr lang="en-US" altLang="ja-JP" sz="900" dirty="0" smtClean="0">
              <a:latin typeface="HGP創英角ｺﾞｼｯｸUB" pitchFamily="50" charset="-128"/>
              <a:ea typeface="HGP創英角ｺﾞｼｯｸUB" pitchFamily="50" charset="-128"/>
            </a:endParaRPr>
          </a:p>
          <a:p>
            <a:endParaRPr lang="en-US" altLang="ja-JP" sz="900" dirty="0" smtClean="0">
              <a:latin typeface="HGP創英角ｺﾞｼｯｸUB" pitchFamily="50" charset="-128"/>
              <a:ea typeface="HGP創英角ｺﾞｼｯｸUB" pitchFamily="50" charset="-128"/>
            </a:endParaRPr>
          </a:p>
          <a:p>
            <a:endParaRPr lang="en-US" altLang="ja-JP" sz="900" dirty="0" smtClean="0">
              <a:latin typeface="HGP創英角ｺﾞｼｯｸUB" pitchFamily="50" charset="-128"/>
              <a:ea typeface="HGP創英角ｺﾞｼｯｸUB" pitchFamily="50" charset="-128"/>
            </a:endParaRPr>
          </a:p>
          <a:p>
            <a:endParaRPr lang="ja-JP" altLang="en-US" sz="900" dirty="0" smtClean="0">
              <a:latin typeface="HGP創英角ｺﾞｼｯｸUB" pitchFamily="50" charset="-128"/>
              <a:ea typeface="HGP創英角ｺﾞｼｯｸUB" pitchFamily="50" charset="-128"/>
            </a:endParaRPr>
          </a:p>
          <a:p>
            <a:endParaRPr kumimoji="1" lang="ja-JP" altLang="en-US" sz="900" dirty="0">
              <a:latin typeface="HGP創英角ｺﾞｼｯｸUB" pitchFamily="50" charset="-128"/>
              <a:ea typeface="HGP創英角ｺﾞｼｯｸUB" pitchFamily="50" charset="-128"/>
            </a:endParaRPr>
          </a:p>
        </p:txBody>
      </p:sp>
      <p:graphicFrame>
        <p:nvGraphicFramePr>
          <p:cNvPr id="15" name="グラフ 14"/>
          <p:cNvGraphicFramePr/>
          <p:nvPr/>
        </p:nvGraphicFramePr>
        <p:xfrm>
          <a:off x="1" y="836712"/>
          <a:ext cx="4067944" cy="1638299"/>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16" name="グラフ 15"/>
          <p:cNvGraphicFramePr/>
          <p:nvPr/>
        </p:nvGraphicFramePr>
        <p:xfrm>
          <a:off x="1" y="2636912"/>
          <a:ext cx="4067944" cy="1638299"/>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17" name="グラフ 16"/>
          <p:cNvGraphicFramePr/>
          <p:nvPr/>
        </p:nvGraphicFramePr>
        <p:xfrm>
          <a:off x="1" y="4581128"/>
          <a:ext cx="4067944" cy="1638299"/>
        </p:xfrm>
        <a:graphic>
          <a:graphicData uri="http://schemas.openxmlformats.org/drawingml/2006/chart">
            <c:chart xmlns:c="http://schemas.openxmlformats.org/drawingml/2006/chart" xmlns:r="http://schemas.openxmlformats.org/officeDocument/2006/relationships" r:id="rId7"/>
          </a:graphicData>
        </a:graphic>
      </p:graphicFrame>
      <p:sp>
        <p:nvSpPr>
          <p:cNvPr id="18" name="正方形/長方形 17"/>
          <p:cNvSpPr/>
          <p:nvPr/>
        </p:nvSpPr>
        <p:spPr>
          <a:xfrm>
            <a:off x="8100392" y="548680"/>
            <a:ext cx="633507" cy="246221"/>
          </a:xfrm>
          <a:prstGeom prst="rect">
            <a:avLst/>
          </a:prstGeom>
        </p:spPr>
        <p:txBody>
          <a:bodyPr wrap="none">
            <a:spAutoFit/>
          </a:bodyPr>
          <a:lstStyle/>
          <a:p>
            <a:r>
              <a:rPr lang="ja-JP" altLang="en-US" sz="1000" dirty="0" smtClean="0">
                <a:latin typeface="HGP創英角ｺﾞｼｯｸUB" pitchFamily="50" charset="-128"/>
                <a:ea typeface="HGP創英角ｺﾞｼｯｸUB" pitchFamily="50" charset="-128"/>
              </a:rPr>
              <a:t>単位：％</a:t>
            </a:r>
            <a:endParaRPr lang="ja-JP" altLang="en-US" sz="1000" dirty="0">
              <a:latin typeface="HGP創英角ｺﾞｼｯｸUB" pitchFamily="50" charset="-128"/>
              <a:ea typeface="HGP創英角ｺﾞｼｯｸUB" pitchFamily="50" charset="-128"/>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0" y="0"/>
            <a:ext cx="9144000" cy="57148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smtClean="0">
                <a:solidFill>
                  <a:schemeClr val="bg1"/>
                </a:solidFill>
                <a:latin typeface="HGP創英角ｺﾞｼｯｸUB" pitchFamily="50" charset="-128"/>
                <a:ea typeface="HGP創英角ｺﾞｼｯｸUB" pitchFamily="50" charset="-128"/>
              </a:rPr>
              <a:t>麺類のタイプ別認知率、喫食経験、最頻喫食率</a:t>
            </a:r>
            <a:endParaRPr kumimoji="1" lang="ja-JP" altLang="en-US" sz="2400" dirty="0">
              <a:solidFill>
                <a:schemeClr val="bg1"/>
              </a:solidFill>
              <a:latin typeface="HGP創英角ｺﾞｼｯｸUB" pitchFamily="50" charset="-128"/>
              <a:ea typeface="HGP創英角ｺﾞｼｯｸUB" pitchFamily="50" charset="-128"/>
            </a:endParaRPr>
          </a:p>
        </p:txBody>
      </p:sp>
      <p:sp>
        <p:nvSpPr>
          <p:cNvPr id="6" name="テキスト ボックス 5"/>
          <p:cNvSpPr txBox="1"/>
          <p:nvPr/>
        </p:nvSpPr>
        <p:spPr>
          <a:xfrm>
            <a:off x="71406" y="1844824"/>
            <a:ext cx="4145687" cy="307777"/>
          </a:xfrm>
          <a:prstGeom prst="rect">
            <a:avLst/>
          </a:prstGeom>
          <a:noFill/>
        </p:spPr>
        <p:txBody>
          <a:bodyPr wrap="none" rtlCol="0">
            <a:spAutoFit/>
          </a:bodyPr>
          <a:lstStyle/>
          <a:p>
            <a:r>
              <a:rPr lang="ja-JP" altLang="en-US" sz="1400" dirty="0" smtClean="0">
                <a:latin typeface="HGP創英角ｺﾞｼｯｸUB" pitchFamily="50" charset="-128"/>
                <a:ea typeface="HGP創英角ｺﾞｼｯｸUB" pitchFamily="50" charset="-128"/>
              </a:rPr>
              <a:t>◆麺類のタイプ別認知率・喫食経験率・最頻喫食率　</a:t>
            </a:r>
          </a:p>
        </p:txBody>
      </p:sp>
      <p:sp>
        <p:nvSpPr>
          <p:cNvPr id="8" name="テキスト ボックス 7"/>
          <p:cNvSpPr txBox="1"/>
          <p:nvPr/>
        </p:nvSpPr>
        <p:spPr>
          <a:xfrm>
            <a:off x="4643438" y="2132856"/>
            <a:ext cx="614271" cy="276999"/>
          </a:xfrm>
          <a:prstGeom prst="rect">
            <a:avLst/>
          </a:prstGeom>
          <a:noFill/>
        </p:spPr>
        <p:txBody>
          <a:bodyPr wrap="none" rtlCol="0">
            <a:spAutoFit/>
          </a:bodyPr>
          <a:lstStyle/>
          <a:p>
            <a:r>
              <a:rPr kumimoji="1" lang="ja-JP" altLang="en-US" sz="1200" dirty="0" smtClean="0">
                <a:latin typeface="HGP創英角ｺﾞｼｯｸUB" pitchFamily="50" charset="-128"/>
                <a:ea typeface="HGP創英角ｺﾞｼｯｸUB" pitchFamily="50" charset="-128"/>
              </a:rPr>
              <a:t>●</a:t>
            </a:r>
            <a:r>
              <a:rPr lang="ja-JP" altLang="en-US" sz="1200" dirty="0" smtClean="0">
                <a:latin typeface="HGP創英角ｺﾞｼｯｸUB" pitchFamily="50" charset="-128"/>
                <a:ea typeface="HGP創英角ｺﾞｼｯｸUB" pitchFamily="50" charset="-128"/>
              </a:rPr>
              <a:t>そば</a:t>
            </a:r>
            <a:endParaRPr kumimoji="1" lang="ja-JP" altLang="en-US" sz="1200" dirty="0">
              <a:latin typeface="HGP創英角ｺﾞｼｯｸUB" pitchFamily="50" charset="-128"/>
              <a:ea typeface="HGP創英角ｺﾞｼｯｸUB" pitchFamily="50" charset="-128"/>
            </a:endParaRPr>
          </a:p>
        </p:txBody>
      </p:sp>
      <p:sp>
        <p:nvSpPr>
          <p:cNvPr id="10" name="テキスト ボックス 9"/>
          <p:cNvSpPr txBox="1"/>
          <p:nvPr/>
        </p:nvSpPr>
        <p:spPr>
          <a:xfrm>
            <a:off x="142844" y="4418872"/>
            <a:ext cx="848309" cy="276999"/>
          </a:xfrm>
          <a:prstGeom prst="rect">
            <a:avLst/>
          </a:prstGeom>
          <a:noFill/>
        </p:spPr>
        <p:txBody>
          <a:bodyPr wrap="none" rtlCol="0">
            <a:spAutoFit/>
          </a:bodyPr>
          <a:lstStyle/>
          <a:p>
            <a:r>
              <a:rPr kumimoji="1" lang="ja-JP" altLang="en-US" sz="1200" dirty="0" smtClean="0">
                <a:latin typeface="HGP創英角ｺﾞｼｯｸUB" pitchFamily="50" charset="-128"/>
                <a:ea typeface="HGP創英角ｺﾞｼｯｸUB" pitchFamily="50" charset="-128"/>
              </a:rPr>
              <a:t>●</a:t>
            </a:r>
            <a:r>
              <a:rPr lang="ja-JP" altLang="en-US" sz="1200" dirty="0" smtClean="0">
                <a:latin typeface="HGP創英角ｺﾞｼｯｸUB" pitchFamily="50" charset="-128"/>
                <a:ea typeface="HGP創英角ｺﾞｼｯｸUB" pitchFamily="50" charset="-128"/>
              </a:rPr>
              <a:t>ラーメン</a:t>
            </a:r>
            <a:endParaRPr kumimoji="1" lang="ja-JP" altLang="en-US" sz="1200" dirty="0">
              <a:latin typeface="HGP創英角ｺﾞｼｯｸUB" pitchFamily="50" charset="-128"/>
              <a:ea typeface="HGP創英角ｺﾞｼｯｸUB" pitchFamily="50" charset="-128"/>
            </a:endParaRPr>
          </a:p>
        </p:txBody>
      </p:sp>
      <p:sp>
        <p:nvSpPr>
          <p:cNvPr id="12" name="テキスト ボックス 11"/>
          <p:cNvSpPr txBox="1"/>
          <p:nvPr/>
        </p:nvSpPr>
        <p:spPr>
          <a:xfrm>
            <a:off x="4643438" y="4418872"/>
            <a:ext cx="978153" cy="276999"/>
          </a:xfrm>
          <a:prstGeom prst="rect">
            <a:avLst/>
          </a:prstGeom>
          <a:noFill/>
        </p:spPr>
        <p:txBody>
          <a:bodyPr wrap="none" rtlCol="0">
            <a:spAutoFit/>
          </a:bodyPr>
          <a:lstStyle/>
          <a:p>
            <a:r>
              <a:rPr kumimoji="1" lang="ja-JP" altLang="en-US" sz="1200" dirty="0" smtClean="0">
                <a:latin typeface="HGP創英角ｺﾞｼｯｸUB" pitchFamily="50" charset="-128"/>
                <a:ea typeface="HGP創英角ｺﾞｼｯｸUB" pitchFamily="50" charset="-128"/>
              </a:rPr>
              <a:t>●スパゲティ</a:t>
            </a:r>
            <a:endParaRPr kumimoji="1" lang="ja-JP" altLang="en-US" sz="1200" dirty="0">
              <a:latin typeface="HGP創英角ｺﾞｼｯｸUB" pitchFamily="50" charset="-128"/>
              <a:ea typeface="HGP創英角ｺﾞｼｯｸUB" pitchFamily="50" charset="-128"/>
            </a:endParaRPr>
          </a:p>
        </p:txBody>
      </p:sp>
      <p:sp>
        <p:nvSpPr>
          <p:cNvPr id="15" name="正方形/長方形 14"/>
          <p:cNvSpPr/>
          <p:nvPr/>
        </p:nvSpPr>
        <p:spPr>
          <a:xfrm>
            <a:off x="142844" y="785794"/>
            <a:ext cx="8858312" cy="1000132"/>
          </a:xfrm>
          <a:prstGeom prst="rect">
            <a:avLst/>
          </a:prstGeom>
          <a:solidFill>
            <a:srgbClr val="FFFF99"/>
          </a:solid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dirty="0" smtClean="0">
                <a:solidFill>
                  <a:schemeClr val="tx2"/>
                </a:solidFill>
                <a:latin typeface="HGP創英角ｺﾞｼｯｸUB" pitchFamily="50" charset="-128"/>
                <a:ea typeface="HGP創英角ｺﾞｼｯｸUB" pitchFamily="50" charset="-128"/>
              </a:rPr>
              <a:t>最頻喫食率のトップは、「うどん」では茹で麺、「そば」では乾麺、「ラーメン」では即席麺、「スパゲティ」では乾麺。</a:t>
            </a:r>
            <a:endParaRPr lang="en-US" altLang="ja-JP" sz="1400" dirty="0" smtClean="0">
              <a:solidFill>
                <a:schemeClr val="tx2"/>
              </a:solidFill>
              <a:latin typeface="HGP創英角ｺﾞｼｯｸUB" pitchFamily="50" charset="-128"/>
              <a:ea typeface="HGP創英角ｺﾞｼｯｸUB" pitchFamily="50" charset="-128"/>
            </a:endParaRPr>
          </a:p>
          <a:p>
            <a:r>
              <a:rPr lang="ja-JP" altLang="en-US" sz="1050" dirty="0" smtClean="0">
                <a:solidFill>
                  <a:schemeClr val="tx1"/>
                </a:solidFill>
                <a:latin typeface="HGP創英角ｺﾞｼｯｸUB" pitchFamily="50" charset="-128"/>
                <a:ea typeface="HGP創英角ｺﾞｼｯｸUB" pitchFamily="50" charset="-128"/>
              </a:rPr>
              <a:t>「うどん」では、認知率、喫食経験率、最頻喫食率は各麺タイプとも比較的高く、バラツキがやや少ないが、冷凍</a:t>
            </a:r>
            <a:r>
              <a:rPr lang="ja-JP" altLang="en-US" sz="1050" dirty="0" err="1" smtClean="0">
                <a:solidFill>
                  <a:schemeClr val="tx1"/>
                </a:solidFill>
                <a:latin typeface="HGP創英角ｺﾞｼｯｸUB" pitchFamily="50" charset="-128"/>
                <a:ea typeface="HGP創英角ｺﾞｼｯｸUB" pitchFamily="50" charset="-128"/>
              </a:rPr>
              <a:t>めんは</a:t>
            </a:r>
            <a:r>
              <a:rPr lang="ja-JP" altLang="en-US" sz="1050" dirty="0" smtClean="0">
                <a:solidFill>
                  <a:schemeClr val="tx1"/>
                </a:solidFill>
                <a:latin typeface="HGP創英角ｺﾞｼｯｸUB" pitchFamily="50" charset="-128"/>
                <a:ea typeface="HGP創英角ｺﾞｼｯｸUB" pitchFamily="50" charset="-128"/>
              </a:rPr>
              <a:t>それぞれ上位。「スパゲティ」では、乾麺が突出。また、「そば」では、乾麺、生麺、茹で麺の順で高く、「ラーメン」では、生麺、即席麺が高い。</a:t>
            </a:r>
            <a:endParaRPr lang="en-US" altLang="ja-JP" sz="1050" dirty="0" smtClean="0">
              <a:solidFill>
                <a:schemeClr val="tx1"/>
              </a:solidFill>
              <a:latin typeface="HGP創英角ｺﾞｼｯｸUB" pitchFamily="50" charset="-128"/>
              <a:ea typeface="HGP創英角ｺﾞｼｯｸUB" pitchFamily="50" charset="-128"/>
            </a:endParaRPr>
          </a:p>
        </p:txBody>
      </p:sp>
      <p:sp>
        <p:nvSpPr>
          <p:cNvPr id="18" name="テキスト ボックス 17"/>
          <p:cNvSpPr txBox="1"/>
          <p:nvPr/>
        </p:nvSpPr>
        <p:spPr>
          <a:xfrm>
            <a:off x="142844" y="2132856"/>
            <a:ext cx="721672" cy="276999"/>
          </a:xfrm>
          <a:prstGeom prst="rect">
            <a:avLst/>
          </a:prstGeom>
          <a:noFill/>
        </p:spPr>
        <p:txBody>
          <a:bodyPr wrap="none" rtlCol="0">
            <a:spAutoFit/>
          </a:bodyPr>
          <a:lstStyle/>
          <a:p>
            <a:r>
              <a:rPr lang="ja-JP" altLang="en-US" sz="1200" dirty="0" smtClean="0">
                <a:latin typeface="HGP創英角ｺﾞｼｯｸUB" pitchFamily="50" charset="-128"/>
                <a:ea typeface="HGP創英角ｺﾞｼｯｸUB" pitchFamily="50" charset="-128"/>
              </a:rPr>
              <a:t>●うどん</a:t>
            </a:r>
          </a:p>
        </p:txBody>
      </p:sp>
      <p:graphicFrame>
        <p:nvGraphicFramePr>
          <p:cNvPr id="17" name="グラフ 16"/>
          <p:cNvGraphicFramePr/>
          <p:nvPr/>
        </p:nvGraphicFramePr>
        <p:xfrm>
          <a:off x="118864" y="2412338"/>
          <a:ext cx="4273624" cy="2016223"/>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27" name="グラフ 26"/>
          <p:cNvGraphicFramePr/>
          <p:nvPr/>
        </p:nvGraphicFramePr>
        <p:xfrm>
          <a:off x="107504" y="4725144"/>
          <a:ext cx="4273624" cy="2016223"/>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8" name="グラフ 27"/>
          <p:cNvGraphicFramePr/>
          <p:nvPr/>
        </p:nvGraphicFramePr>
        <p:xfrm>
          <a:off x="4762872" y="2412338"/>
          <a:ext cx="4273624" cy="2016223"/>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29" name="グラフ 28"/>
          <p:cNvGraphicFramePr/>
          <p:nvPr/>
        </p:nvGraphicFramePr>
        <p:xfrm>
          <a:off x="4716016" y="4725144"/>
          <a:ext cx="4273624" cy="2016223"/>
        </p:xfrm>
        <a:graphic>
          <a:graphicData uri="http://schemas.openxmlformats.org/drawingml/2006/chart">
            <c:chart xmlns:c="http://schemas.openxmlformats.org/drawingml/2006/chart" xmlns:r="http://schemas.openxmlformats.org/officeDocument/2006/relationships" r:id="rId5"/>
          </a:graphicData>
        </a:graphic>
      </p:graphicFrame>
      <p:sp>
        <p:nvSpPr>
          <p:cNvPr id="30" name="正方形/長方形 29"/>
          <p:cNvSpPr/>
          <p:nvPr/>
        </p:nvSpPr>
        <p:spPr>
          <a:xfrm>
            <a:off x="7596336" y="1916832"/>
            <a:ext cx="1329210" cy="246221"/>
          </a:xfrm>
          <a:prstGeom prst="rect">
            <a:avLst/>
          </a:prstGeom>
        </p:spPr>
        <p:txBody>
          <a:bodyPr wrap="none">
            <a:spAutoFit/>
          </a:bodyPr>
          <a:lstStyle/>
          <a:p>
            <a:r>
              <a:rPr lang="ja-JP" altLang="en-US" sz="1000" dirty="0" smtClean="0">
                <a:latin typeface="HGP創英角ｺﾞｼｯｸUB" pitchFamily="50" charset="-128"/>
                <a:ea typeface="HGP創英角ｺﾞｼｯｸUB" pitchFamily="50" charset="-128"/>
              </a:rPr>
              <a:t>単位：％　（</a:t>
            </a:r>
            <a:r>
              <a:rPr lang="en-US" altLang="ja-JP" sz="1000" dirty="0" smtClean="0">
                <a:latin typeface="HGP創英角ｺﾞｼｯｸUB" pitchFamily="50" charset="-128"/>
                <a:ea typeface="HGP創英角ｺﾞｼｯｸUB" pitchFamily="50" charset="-128"/>
              </a:rPr>
              <a:t>N=1248</a:t>
            </a:r>
            <a:r>
              <a:rPr lang="ja-JP" altLang="en-US" sz="1000" dirty="0" smtClean="0">
                <a:latin typeface="HGP創英角ｺﾞｼｯｸUB" pitchFamily="50" charset="-128"/>
                <a:ea typeface="HGP創英角ｺﾞｼｯｸUB" pitchFamily="50" charset="-128"/>
              </a:rPr>
              <a:t>）</a:t>
            </a:r>
            <a:endParaRPr lang="ja-JP" altLang="en-US" sz="1000" dirty="0">
              <a:latin typeface="HGP創英角ｺﾞｼｯｸUB" pitchFamily="50" charset="-128"/>
              <a:ea typeface="HGP創英角ｺﾞｼｯｸUB" pitchFamily="50" charset="-128"/>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0" y="0"/>
            <a:ext cx="9144000" cy="57148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smtClean="0">
                <a:solidFill>
                  <a:schemeClr val="bg1"/>
                </a:solidFill>
                <a:latin typeface="HGP創英角ｺﾞｼｯｸUB" pitchFamily="50" charset="-128"/>
                <a:ea typeface="HGP創英角ｺﾞｼｯｸUB" pitchFamily="50" charset="-128"/>
              </a:rPr>
              <a:t>冷凍</a:t>
            </a:r>
            <a:r>
              <a:rPr lang="ja-JP" altLang="en-US" sz="2400" dirty="0" err="1" smtClean="0">
                <a:solidFill>
                  <a:schemeClr val="bg1"/>
                </a:solidFill>
                <a:latin typeface="HGP創英角ｺﾞｼｯｸUB" pitchFamily="50" charset="-128"/>
                <a:ea typeface="HGP創英角ｺﾞｼｯｸUB" pitchFamily="50" charset="-128"/>
              </a:rPr>
              <a:t>めんの</a:t>
            </a:r>
            <a:r>
              <a:rPr lang="ja-JP" altLang="en-US" sz="2400" dirty="0" smtClean="0">
                <a:solidFill>
                  <a:schemeClr val="bg1"/>
                </a:solidFill>
                <a:latin typeface="HGP創英角ｺﾞｼｯｸUB" pitchFamily="50" charset="-128"/>
                <a:ea typeface="HGP創英角ｺﾞｼｯｸUB" pitchFamily="50" charset="-128"/>
              </a:rPr>
              <a:t>認知率、喫食経験、最頻喫食率</a:t>
            </a:r>
            <a:endParaRPr kumimoji="1" lang="ja-JP" altLang="en-US" sz="2400" dirty="0">
              <a:solidFill>
                <a:schemeClr val="bg1"/>
              </a:solidFill>
              <a:latin typeface="HGP創英角ｺﾞｼｯｸUB" pitchFamily="50" charset="-128"/>
              <a:ea typeface="HGP創英角ｺﾞｼｯｸUB" pitchFamily="50" charset="-128"/>
            </a:endParaRPr>
          </a:p>
        </p:txBody>
      </p:sp>
      <p:graphicFrame>
        <p:nvGraphicFramePr>
          <p:cNvPr id="3" name="表 2"/>
          <p:cNvGraphicFramePr>
            <a:graphicFrameLocks noGrp="1"/>
          </p:cNvGraphicFramePr>
          <p:nvPr/>
        </p:nvGraphicFramePr>
        <p:xfrm>
          <a:off x="0" y="2348880"/>
          <a:ext cx="4320479" cy="1872209"/>
        </p:xfrm>
        <a:graphic>
          <a:graphicData uri="http://schemas.openxmlformats.org/drawingml/2006/table">
            <a:tbl>
              <a:tblPr firstRow="1" bandRow="1">
                <a:tableStyleId>{5C22544A-7EE6-4342-B048-85BDC9FD1C3A}</a:tableStyleId>
              </a:tblPr>
              <a:tblGrid>
                <a:gridCol w="1795046"/>
                <a:gridCol w="598347"/>
                <a:gridCol w="630943"/>
                <a:gridCol w="578182"/>
                <a:gridCol w="717961"/>
              </a:tblGrid>
              <a:tr h="521555">
                <a:tc>
                  <a:txBody>
                    <a:bodyPr/>
                    <a:lstStyle/>
                    <a:p>
                      <a:pPr algn="ctr" fontAlgn="ctr"/>
                      <a:r>
                        <a:rPr lang="ja-JP" altLang="en-US" sz="1000" u="none" strike="noStrike" dirty="0"/>
                        <a:t>冷凍</a:t>
                      </a:r>
                      <a:r>
                        <a:rPr lang="ja-JP" altLang="en-US" sz="1000" u="none" strike="noStrike" dirty="0" err="1"/>
                        <a:t>めん</a:t>
                      </a:r>
                      <a:endParaRPr lang="ja-JP" altLang="en-US" sz="1000" b="0" i="0" u="none" strike="noStrike" dirty="0">
                        <a:solidFill>
                          <a:srgbClr val="000000"/>
                        </a:solidFill>
                        <a:latin typeface="ＭＳ Ｐゴシック"/>
                      </a:endParaRPr>
                    </a:p>
                  </a:txBody>
                  <a:tcPr marL="0" marR="0" marT="0" marB="0" anchor="ctr"/>
                </a:tc>
                <a:tc>
                  <a:txBody>
                    <a:bodyPr/>
                    <a:lstStyle/>
                    <a:p>
                      <a:pPr algn="ctr" fontAlgn="ctr"/>
                      <a:r>
                        <a:rPr lang="ja-JP" altLang="en-US" sz="1000" u="none" strike="noStrike"/>
                        <a:t>うどん</a:t>
                      </a:r>
                      <a:endParaRPr lang="ja-JP" altLang="en-US" sz="1000" b="0" i="0" u="none" strike="noStrike">
                        <a:solidFill>
                          <a:srgbClr val="000000"/>
                        </a:solidFill>
                        <a:latin typeface="ＭＳ Ｐゴシック"/>
                      </a:endParaRPr>
                    </a:p>
                  </a:txBody>
                  <a:tcPr marL="0" marR="0" marT="0" marB="0" anchor="ctr"/>
                </a:tc>
                <a:tc>
                  <a:txBody>
                    <a:bodyPr/>
                    <a:lstStyle/>
                    <a:p>
                      <a:pPr algn="ctr" fontAlgn="ctr"/>
                      <a:r>
                        <a:rPr lang="ja-JP" altLang="en-US" sz="1000" u="none" strike="noStrike"/>
                        <a:t>そば</a:t>
                      </a:r>
                      <a:endParaRPr lang="ja-JP" altLang="en-US" sz="1000" b="0" i="0" u="none" strike="noStrike">
                        <a:solidFill>
                          <a:srgbClr val="000000"/>
                        </a:solidFill>
                        <a:latin typeface="ＭＳ Ｐゴシック"/>
                      </a:endParaRPr>
                    </a:p>
                  </a:txBody>
                  <a:tcPr marL="0" marR="0" marT="0" marB="0" anchor="ctr"/>
                </a:tc>
                <a:tc>
                  <a:txBody>
                    <a:bodyPr/>
                    <a:lstStyle/>
                    <a:p>
                      <a:pPr algn="ctr" fontAlgn="ctr"/>
                      <a:r>
                        <a:rPr lang="ja-JP" altLang="en-US" sz="1000" u="none" strike="noStrike"/>
                        <a:t>ラーメン</a:t>
                      </a:r>
                      <a:endParaRPr lang="ja-JP" altLang="en-US" sz="1000" b="0" i="0" u="none" strike="noStrike">
                        <a:solidFill>
                          <a:srgbClr val="000000"/>
                        </a:solidFill>
                        <a:latin typeface="ＭＳ Ｐゴシック"/>
                      </a:endParaRPr>
                    </a:p>
                  </a:txBody>
                  <a:tcPr marL="0" marR="0" marT="0" marB="0" anchor="ctr"/>
                </a:tc>
                <a:tc>
                  <a:txBody>
                    <a:bodyPr/>
                    <a:lstStyle/>
                    <a:p>
                      <a:pPr algn="ctr" fontAlgn="ctr"/>
                      <a:r>
                        <a:rPr lang="ja-JP" altLang="en-US" sz="1000" u="none" strike="noStrike" dirty="0" smtClean="0"/>
                        <a:t>スパゲティ</a:t>
                      </a:r>
                      <a:endParaRPr lang="ja-JP" altLang="en-US" sz="1000" b="0" i="0" u="none" strike="noStrike" dirty="0">
                        <a:solidFill>
                          <a:srgbClr val="000000"/>
                        </a:solidFill>
                        <a:latin typeface="ＭＳ Ｐゴシック"/>
                      </a:endParaRPr>
                    </a:p>
                  </a:txBody>
                  <a:tcPr marL="0" marR="0" marT="0" marB="0" anchor="ctr"/>
                </a:tc>
              </a:tr>
              <a:tr h="450218">
                <a:tc>
                  <a:txBody>
                    <a:bodyPr/>
                    <a:lstStyle/>
                    <a:p>
                      <a:pPr algn="ctr" fontAlgn="ctr"/>
                      <a:r>
                        <a:rPr lang="ja-JP" altLang="en-US" sz="1000" u="none" strike="noStrike" dirty="0"/>
                        <a:t>認知率</a:t>
                      </a:r>
                      <a:endParaRPr lang="ja-JP" altLang="en-US" sz="1000" b="0" i="0" u="none" strike="noStrike" dirty="0">
                        <a:solidFill>
                          <a:srgbClr val="000000"/>
                        </a:solidFill>
                        <a:latin typeface="ＭＳ Ｐゴシック"/>
                      </a:endParaRPr>
                    </a:p>
                  </a:txBody>
                  <a:tcPr marL="0" marR="0" marT="0" marB="0" anchor="ctr"/>
                </a:tc>
                <a:tc>
                  <a:txBody>
                    <a:bodyPr/>
                    <a:lstStyle/>
                    <a:p>
                      <a:pPr algn="ctr" fontAlgn="ctr"/>
                      <a:r>
                        <a:rPr lang="en-US" altLang="ja-JP" sz="1000" u="none" strike="noStrike" dirty="0"/>
                        <a:t>81.3 </a:t>
                      </a:r>
                      <a:endParaRPr lang="en-US" altLang="ja-JP" sz="1000" b="0" i="0" u="none" strike="noStrike" dirty="0">
                        <a:solidFill>
                          <a:srgbClr val="000000"/>
                        </a:solidFill>
                        <a:latin typeface="ＭＳ Ｐゴシック"/>
                      </a:endParaRPr>
                    </a:p>
                  </a:txBody>
                  <a:tcPr marL="0" marR="0" marT="0" marB="0" anchor="ctr"/>
                </a:tc>
                <a:tc>
                  <a:txBody>
                    <a:bodyPr/>
                    <a:lstStyle/>
                    <a:p>
                      <a:pPr algn="ctr" fontAlgn="ctr"/>
                      <a:r>
                        <a:rPr lang="en-US" altLang="ja-JP" sz="1000" u="none" strike="noStrike"/>
                        <a:t>43.6 </a:t>
                      </a:r>
                      <a:endParaRPr lang="en-US" altLang="ja-JP" sz="1000" b="0" i="0" u="none" strike="noStrike">
                        <a:solidFill>
                          <a:srgbClr val="000000"/>
                        </a:solidFill>
                        <a:latin typeface="ＭＳ Ｐゴシック"/>
                      </a:endParaRPr>
                    </a:p>
                  </a:txBody>
                  <a:tcPr marL="0" marR="0" marT="0" marB="0" anchor="ctr"/>
                </a:tc>
                <a:tc>
                  <a:txBody>
                    <a:bodyPr/>
                    <a:lstStyle/>
                    <a:p>
                      <a:pPr algn="ctr" fontAlgn="ctr"/>
                      <a:r>
                        <a:rPr lang="en-US" altLang="ja-JP" sz="1000" u="none" strike="noStrike"/>
                        <a:t>46.2 </a:t>
                      </a:r>
                      <a:endParaRPr lang="en-US" altLang="ja-JP" sz="1000" b="0" i="0" u="none" strike="noStrike">
                        <a:solidFill>
                          <a:srgbClr val="000000"/>
                        </a:solidFill>
                        <a:latin typeface="ＭＳ Ｐゴシック"/>
                      </a:endParaRPr>
                    </a:p>
                  </a:txBody>
                  <a:tcPr marL="0" marR="0" marT="0" marB="0" anchor="ctr"/>
                </a:tc>
                <a:tc>
                  <a:txBody>
                    <a:bodyPr/>
                    <a:lstStyle/>
                    <a:p>
                      <a:pPr algn="ctr" fontAlgn="ctr"/>
                      <a:r>
                        <a:rPr lang="en-US" altLang="ja-JP" sz="1000" u="none" strike="noStrike"/>
                        <a:t>38.9 </a:t>
                      </a:r>
                      <a:endParaRPr lang="en-US" altLang="ja-JP" sz="1000" b="0" i="0" u="none" strike="noStrike">
                        <a:solidFill>
                          <a:srgbClr val="000000"/>
                        </a:solidFill>
                        <a:latin typeface="ＭＳ Ｐゴシック"/>
                      </a:endParaRPr>
                    </a:p>
                  </a:txBody>
                  <a:tcPr marL="0" marR="0" marT="0" marB="0" anchor="ctr"/>
                </a:tc>
              </a:tr>
              <a:tr h="450218">
                <a:tc>
                  <a:txBody>
                    <a:bodyPr/>
                    <a:lstStyle/>
                    <a:p>
                      <a:pPr algn="ctr" fontAlgn="ctr"/>
                      <a:r>
                        <a:rPr lang="ja-JP" altLang="en-US" sz="1000" u="none" strike="noStrike" dirty="0"/>
                        <a:t>喫食経験率</a:t>
                      </a:r>
                      <a:endParaRPr lang="ja-JP" altLang="en-US" sz="1000" b="0" i="0" u="none" strike="noStrike" dirty="0">
                        <a:solidFill>
                          <a:srgbClr val="000000"/>
                        </a:solidFill>
                        <a:latin typeface="ＭＳ Ｐゴシック"/>
                      </a:endParaRPr>
                    </a:p>
                  </a:txBody>
                  <a:tcPr marL="0" marR="0" marT="0" marB="0" anchor="ctr"/>
                </a:tc>
                <a:tc>
                  <a:txBody>
                    <a:bodyPr/>
                    <a:lstStyle/>
                    <a:p>
                      <a:pPr algn="ctr" fontAlgn="ctr"/>
                      <a:r>
                        <a:rPr lang="en-US" altLang="ja-JP" sz="1000" u="none" strike="noStrike"/>
                        <a:t>69.4 </a:t>
                      </a:r>
                      <a:endParaRPr lang="en-US" altLang="ja-JP" sz="1000" b="0" i="0" u="none" strike="noStrike">
                        <a:solidFill>
                          <a:srgbClr val="000000"/>
                        </a:solidFill>
                        <a:latin typeface="ＭＳ Ｐゴシック"/>
                      </a:endParaRPr>
                    </a:p>
                  </a:txBody>
                  <a:tcPr marL="0" marR="0" marT="0" marB="0" anchor="ctr"/>
                </a:tc>
                <a:tc>
                  <a:txBody>
                    <a:bodyPr/>
                    <a:lstStyle/>
                    <a:p>
                      <a:pPr algn="ctr" fontAlgn="ctr"/>
                      <a:r>
                        <a:rPr lang="en-US" altLang="ja-JP" sz="1000" u="none" strike="noStrike" dirty="0"/>
                        <a:t>26.3 </a:t>
                      </a:r>
                      <a:endParaRPr lang="en-US" altLang="ja-JP" sz="1000" b="0" i="0" u="none" strike="noStrike" dirty="0">
                        <a:solidFill>
                          <a:srgbClr val="000000"/>
                        </a:solidFill>
                        <a:latin typeface="ＭＳ Ｐゴシック"/>
                      </a:endParaRPr>
                    </a:p>
                  </a:txBody>
                  <a:tcPr marL="0" marR="0" marT="0" marB="0" anchor="ctr"/>
                </a:tc>
                <a:tc>
                  <a:txBody>
                    <a:bodyPr/>
                    <a:lstStyle/>
                    <a:p>
                      <a:pPr algn="ctr" fontAlgn="ctr"/>
                      <a:r>
                        <a:rPr lang="en-US" altLang="ja-JP" sz="1000" u="none" strike="noStrike" dirty="0"/>
                        <a:t>30.7 </a:t>
                      </a:r>
                      <a:endParaRPr lang="en-US" altLang="ja-JP" sz="1000" b="0" i="0" u="none" strike="noStrike" dirty="0">
                        <a:solidFill>
                          <a:srgbClr val="000000"/>
                        </a:solidFill>
                        <a:latin typeface="ＭＳ Ｐゴシック"/>
                      </a:endParaRPr>
                    </a:p>
                  </a:txBody>
                  <a:tcPr marL="0" marR="0" marT="0" marB="0" anchor="ctr"/>
                </a:tc>
                <a:tc>
                  <a:txBody>
                    <a:bodyPr/>
                    <a:lstStyle/>
                    <a:p>
                      <a:pPr algn="ctr" fontAlgn="ctr"/>
                      <a:r>
                        <a:rPr lang="en-US" altLang="ja-JP" sz="1000" u="none" strike="noStrike"/>
                        <a:t>25.6 </a:t>
                      </a:r>
                      <a:endParaRPr lang="en-US" altLang="ja-JP" sz="1000" b="0" i="0" u="none" strike="noStrike">
                        <a:solidFill>
                          <a:srgbClr val="000000"/>
                        </a:solidFill>
                        <a:latin typeface="ＭＳ Ｐゴシック"/>
                      </a:endParaRPr>
                    </a:p>
                  </a:txBody>
                  <a:tcPr marL="0" marR="0" marT="0" marB="0" anchor="ctr"/>
                </a:tc>
              </a:tr>
              <a:tr h="450218">
                <a:tc>
                  <a:txBody>
                    <a:bodyPr/>
                    <a:lstStyle/>
                    <a:p>
                      <a:pPr algn="ctr" fontAlgn="ctr"/>
                      <a:r>
                        <a:rPr lang="ja-JP" altLang="en-US" sz="1000" u="none" strike="noStrike" dirty="0"/>
                        <a:t>最頻喫食率</a:t>
                      </a:r>
                      <a:endParaRPr lang="ja-JP" altLang="en-US" sz="1000" b="0" i="0" u="none" strike="noStrike" dirty="0">
                        <a:solidFill>
                          <a:srgbClr val="000000"/>
                        </a:solidFill>
                        <a:latin typeface="ＭＳ Ｐゴシック"/>
                      </a:endParaRPr>
                    </a:p>
                  </a:txBody>
                  <a:tcPr marL="0" marR="0" marT="0" marB="0" anchor="ctr"/>
                </a:tc>
                <a:tc>
                  <a:txBody>
                    <a:bodyPr/>
                    <a:lstStyle/>
                    <a:p>
                      <a:pPr algn="ctr" fontAlgn="ctr"/>
                      <a:r>
                        <a:rPr lang="en-US" altLang="ja-JP" sz="1000" u="none" strike="noStrike" dirty="0"/>
                        <a:t>21.1 </a:t>
                      </a:r>
                      <a:endParaRPr lang="en-US" altLang="ja-JP" sz="1000" b="0" i="0" u="none" strike="noStrike" dirty="0">
                        <a:solidFill>
                          <a:srgbClr val="000000"/>
                        </a:solidFill>
                        <a:latin typeface="ＭＳ Ｐゴシック"/>
                      </a:endParaRPr>
                    </a:p>
                  </a:txBody>
                  <a:tcPr marL="0" marR="0" marT="0" marB="0" anchor="ctr"/>
                </a:tc>
                <a:tc>
                  <a:txBody>
                    <a:bodyPr/>
                    <a:lstStyle/>
                    <a:p>
                      <a:pPr algn="ctr" fontAlgn="ctr"/>
                      <a:r>
                        <a:rPr lang="en-US" altLang="ja-JP" sz="1000" u="none" strike="noStrike" dirty="0"/>
                        <a:t>2.8 </a:t>
                      </a:r>
                      <a:endParaRPr lang="en-US" altLang="ja-JP" sz="1000" b="0" i="0" u="none" strike="noStrike" dirty="0">
                        <a:solidFill>
                          <a:srgbClr val="000000"/>
                        </a:solidFill>
                        <a:latin typeface="ＭＳ Ｐゴシック"/>
                      </a:endParaRPr>
                    </a:p>
                  </a:txBody>
                  <a:tcPr marL="0" marR="0" marT="0" marB="0" anchor="ctr"/>
                </a:tc>
                <a:tc>
                  <a:txBody>
                    <a:bodyPr/>
                    <a:lstStyle/>
                    <a:p>
                      <a:pPr algn="ctr" fontAlgn="ctr"/>
                      <a:r>
                        <a:rPr lang="en-US" altLang="ja-JP" sz="1000" u="none" strike="noStrike" dirty="0"/>
                        <a:t>2.6 </a:t>
                      </a:r>
                      <a:endParaRPr lang="en-US" altLang="ja-JP" sz="1000" b="0" i="0" u="none" strike="noStrike" dirty="0">
                        <a:solidFill>
                          <a:srgbClr val="000000"/>
                        </a:solidFill>
                        <a:latin typeface="ＭＳ Ｐゴシック"/>
                      </a:endParaRPr>
                    </a:p>
                  </a:txBody>
                  <a:tcPr marL="0" marR="0" marT="0" marB="0" anchor="ctr"/>
                </a:tc>
                <a:tc>
                  <a:txBody>
                    <a:bodyPr/>
                    <a:lstStyle/>
                    <a:p>
                      <a:pPr algn="ctr" fontAlgn="ctr"/>
                      <a:r>
                        <a:rPr lang="en-US" altLang="ja-JP" sz="1000" u="none" strike="noStrike" dirty="0"/>
                        <a:t>5.7 </a:t>
                      </a:r>
                      <a:endParaRPr lang="en-US" altLang="ja-JP" sz="1000" b="0" i="0" u="none" strike="noStrike" dirty="0">
                        <a:solidFill>
                          <a:srgbClr val="000000"/>
                        </a:solidFill>
                        <a:latin typeface="ＭＳ Ｐゴシック"/>
                      </a:endParaRPr>
                    </a:p>
                  </a:txBody>
                  <a:tcPr marL="0" marR="0" marT="0" marB="0" anchor="ctr"/>
                </a:tc>
              </a:tr>
            </a:tbl>
          </a:graphicData>
        </a:graphic>
      </p:graphicFrame>
      <p:sp>
        <p:nvSpPr>
          <p:cNvPr id="4" name="テキスト ボックス 3"/>
          <p:cNvSpPr txBox="1"/>
          <p:nvPr/>
        </p:nvSpPr>
        <p:spPr>
          <a:xfrm>
            <a:off x="142844" y="1995110"/>
            <a:ext cx="3220753" cy="276999"/>
          </a:xfrm>
          <a:prstGeom prst="rect">
            <a:avLst/>
          </a:prstGeom>
          <a:noFill/>
        </p:spPr>
        <p:txBody>
          <a:bodyPr wrap="none" rtlCol="0">
            <a:spAutoFit/>
          </a:bodyPr>
          <a:lstStyle/>
          <a:p>
            <a:r>
              <a:rPr lang="ja-JP" altLang="en-US" sz="1200" dirty="0" smtClean="0">
                <a:latin typeface="HGP創英角ｺﾞｼｯｸUB" pitchFamily="50" charset="-128"/>
                <a:ea typeface="HGP創英角ｺﾞｼｯｸUB" pitchFamily="50" charset="-128"/>
              </a:rPr>
              <a:t>◆冷凍</a:t>
            </a:r>
            <a:r>
              <a:rPr lang="ja-JP" altLang="en-US" sz="1200" dirty="0" err="1" smtClean="0">
                <a:latin typeface="HGP創英角ｺﾞｼｯｸUB" pitchFamily="50" charset="-128"/>
                <a:ea typeface="HGP創英角ｺﾞｼｯｸUB" pitchFamily="50" charset="-128"/>
              </a:rPr>
              <a:t>めんの</a:t>
            </a:r>
            <a:r>
              <a:rPr lang="ja-JP" altLang="en-US" sz="1200" dirty="0" smtClean="0">
                <a:latin typeface="HGP創英角ｺﾞｼｯｸUB" pitchFamily="50" charset="-128"/>
                <a:ea typeface="HGP創英角ｺﾞｼｯｸUB" pitchFamily="50" charset="-128"/>
              </a:rPr>
              <a:t>認知率・喫食経験率・最頻喫食率</a:t>
            </a:r>
            <a:endParaRPr kumimoji="1" lang="ja-JP" altLang="en-US" sz="1200" dirty="0">
              <a:latin typeface="HGP創英角ｺﾞｼｯｸUB" pitchFamily="50" charset="-128"/>
              <a:ea typeface="HGP創英角ｺﾞｼｯｸUB" pitchFamily="50" charset="-128"/>
            </a:endParaRPr>
          </a:p>
        </p:txBody>
      </p:sp>
      <p:graphicFrame>
        <p:nvGraphicFramePr>
          <p:cNvPr id="20" name="グラフ 19"/>
          <p:cNvGraphicFramePr/>
          <p:nvPr/>
        </p:nvGraphicFramePr>
        <p:xfrm>
          <a:off x="4499992" y="3068960"/>
          <a:ext cx="4644008" cy="3600400"/>
        </p:xfrm>
        <a:graphic>
          <a:graphicData uri="http://schemas.openxmlformats.org/drawingml/2006/chart">
            <c:chart xmlns:c="http://schemas.openxmlformats.org/drawingml/2006/chart" xmlns:r="http://schemas.openxmlformats.org/officeDocument/2006/relationships" r:id="rId2"/>
          </a:graphicData>
        </a:graphic>
      </p:graphicFrame>
      <p:sp>
        <p:nvSpPr>
          <p:cNvPr id="21" name="正方形/長方形 20"/>
          <p:cNvSpPr/>
          <p:nvPr/>
        </p:nvSpPr>
        <p:spPr>
          <a:xfrm>
            <a:off x="142844" y="785794"/>
            <a:ext cx="8858312" cy="1000132"/>
          </a:xfrm>
          <a:prstGeom prst="rect">
            <a:avLst/>
          </a:prstGeom>
          <a:solidFill>
            <a:srgbClr val="FFFF99"/>
          </a:solid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dirty="0" smtClean="0">
                <a:solidFill>
                  <a:schemeClr val="tx2"/>
                </a:solidFill>
                <a:latin typeface="HGP創英角ｺﾞｼｯｸUB" pitchFamily="50" charset="-128"/>
                <a:ea typeface="HGP創英角ｺﾞｼｯｸUB" pitchFamily="50" charset="-128"/>
              </a:rPr>
              <a:t>冷凍</a:t>
            </a:r>
            <a:r>
              <a:rPr lang="ja-JP" altLang="en-US" sz="1400" dirty="0" err="1" smtClean="0">
                <a:solidFill>
                  <a:schemeClr val="tx2"/>
                </a:solidFill>
                <a:latin typeface="HGP創英角ｺﾞｼｯｸUB" pitchFamily="50" charset="-128"/>
                <a:ea typeface="HGP創英角ｺﾞｼｯｸUB" pitchFamily="50" charset="-128"/>
              </a:rPr>
              <a:t>めんの</a:t>
            </a:r>
            <a:r>
              <a:rPr lang="ja-JP" altLang="en-US" sz="1400" dirty="0" smtClean="0">
                <a:solidFill>
                  <a:schemeClr val="tx2"/>
                </a:solidFill>
                <a:latin typeface="HGP創英角ｺﾞｼｯｸUB" pitchFamily="50" charset="-128"/>
                <a:ea typeface="HGP創英角ｺﾞｼｯｸUB" pitchFamily="50" charset="-128"/>
              </a:rPr>
              <a:t>認知率・喫食経験率・最頻喫食率は、「うどん」が突出し、それぞれ約</a:t>
            </a:r>
            <a:r>
              <a:rPr lang="en-US" altLang="ja-JP" sz="1400" dirty="0" smtClean="0">
                <a:solidFill>
                  <a:schemeClr val="tx2"/>
                </a:solidFill>
                <a:latin typeface="HGP創英角ｺﾞｼｯｸUB" pitchFamily="50" charset="-128"/>
                <a:ea typeface="HGP創英角ｺﾞｼｯｸUB" pitchFamily="50" charset="-128"/>
              </a:rPr>
              <a:t>8</a:t>
            </a:r>
            <a:r>
              <a:rPr lang="ja-JP" altLang="en-US" sz="1400" dirty="0" smtClean="0">
                <a:solidFill>
                  <a:schemeClr val="tx2"/>
                </a:solidFill>
                <a:latin typeface="HGP創英角ｺﾞｼｯｸUB" pitchFamily="50" charset="-128"/>
                <a:ea typeface="HGP創英角ｺﾞｼｯｸUB" pitchFamily="50" charset="-128"/>
              </a:rPr>
              <a:t>割、約</a:t>
            </a:r>
            <a:r>
              <a:rPr lang="en-US" altLang="ja-JP" sz="1400" dirty="0" smtClean="0">
                <a:solidFill>
                  <a:schemeClr val="tx2"/>
                </a:solidFill>
                <a:latin typeface="HGP創英角ｺﾞｼｯｸUB" pitchFamily="50" charset="-128"/>
                <a:ea typeface="HGP創英角ｺﾞｼｯｸUB" pitchFamily="50" charset="-128"/>
              </a:rPr>
              <a:t>7</a:t>
            </a:r>
            <a:r>
              <a:rPr lang="ja-JP" altLang="en-US" sz="1400" dirty="0" smtClean="0">
                <a:solidFill>
                  <a:schemeClr val="tx2"/>
                </a:solidFill>
                <a:latin typeface="HGP創英角ｺﾞｼｯｸUB" pitchFamily="50" charset="-128"/>
                <a:ea typeface="HGP創英角ｺﾞｼｯｸUB" pitchFamily="50" charset="-128"/>
              </a:rPr>
              <a:t>割、約</a:t>
            </a:r>
            <a:r>
              <a:rPr lang="en-US" altLang="ja-JP" sz="1400" dirty="0" smtClean="0">
                <a:solidFill>
                  <a:schemeClr val="tx2"/>
                </a:solidFill>
                <a:latin typeface="HGP創英角ｺﾞｼｯｸUB" pitchFamily="50" charset="-128"/>
                <a:ea typeface="HGP創英角ｺﾞｼｯｸUB" pitchFamily="50" charset="-128"/>
              </a:rPr>
              <a:t>2</a:t>
            </a:r>
            <a:r>
              <a:rPr lang="ja-JP" altLang="en-US" sz="1400" dirty="0" smtClean="0">
                <a:solidFill>
                  <a:schemeClr val="tx2"/>
                </a:solidFill>
                <a:latin typeface="HGP創英角ｺﾞｼｯｸUB" pitchFamily="50" charset="-128"/>
                <a:ea typeface="HGP創英角ｺﾞｼｯｸUB" pitchFamily="50" charset="-128"/>
              </a:rPr>
              <a:t>割。</a:t>
            </a:r>
            <a:endParaRPr lang="en-US" altLang="ja-JP" sz="1400" dirty="0" smtClean="0">
              <a:solidFill>
                <a:schemeClr val="tx2"/>
              </a:solidFill>
              <a:latin typeface="HGP創英角ｺﾞｼｯｸUB" pitchFamily="50" charset="-128"/>
              <a:ea typeface="HGP創英角ｺﾞｼｯｸUB" pitchFamily="50" charset="-128"/>
            </a:endParaRPr>
          </a:p>
          <a:p>
            <a:r>
              <a:rPr lang="ja-JP" altLang="en-US" sz="1050" dirty="0" smtClean="0">
                <a:solidFill>
                  <a:schemeClr val="tx1"/>
                </a:solidFill>
                <a:latin typeface="HGP創英角ｺﾞｼｯｸUB" pitchFamily="50" charset="-128"/>
                <a:ea typeface="HGP創英角ｺﾞｼｯｸUB" pitchFamily="50" charset="-128"/>
              </a:rPr>
              <a:t>冷凍</a:t>
            </a:r>
            <a:r>
              <a:rPr lang="ja-JP" altLang="en-US" sz="1050" dirty="0" err="1" smtClean="0">
                <a:solidFill>
                  <a:schemeClr val="tx1"/>
                </a:solidFill>
                <a:latin typeface="HGP創英角ｺﾞｼｯｸUB" pitchFamily="50" charset="-128"/>
                <a:ea typeface="HGP創英角ｺﾞｼｯｸUB" pitchFamily="50" charset="-128"/>
              </a:rPr>
              <a:t>めんの</a:t>
            </a:r>
            <a:r>
              <a:rPr lang="ja-JP" altLang="en-US" sz="1050" dirty="0" smtClean="0">
                <a:solidFill>
                  <a:schemeClr val="tx1"/>
                </a:solidFill>
                <a:latin typeface="HGP創英角ｺﾞｼｯｸUB" pitchFamily="50" charset="-128"/>
                <a:ea typeface="HGP創英角ｺﾞｼｯｸUB" pitchFamily="50" charset="-128"/>
              </a:rPr>
              <a:t>認知率、喫食経験率は、「うどん」「ラーメン」「そば」「スパゲティ」の順に高いが、最頻喫食率は、「うどん」「スパゲティ」「そば」「ラーメン」の順で、「ラーメン」と「スパゲティ」の順位の入れ替わりが見られる。喫食経験率は、性別では、「うどん」「そば」「ラーメン」「スパゲティ」全て女性の方が高い。年代別では、「そば」「ラーメン」「スパゲティ」ともに</a:t>
            </a:r>
            <a:r>
              <a:rPr lang="en-US" altLang="ja-JP" sz="1050" dirty="0" smtClean="0">
                <a:solidFill>
                  <a:schemeClr val="tx1"/>
                </a:solidFill>
                <a:latin typeface="HGP創英角ｺﾞｼｯｸUB" pitchFamily="50" charset="-128"/>
                <a:ea typeface="HGP創英角ｺﾞｼｯｸUB" pitchFamily="50" charset="-128"/>
              </a:rPr>
              <a:t>40</a:t>
            </a:r>
            <a:r>
              <a:rPr lang="ja-JP" altLang="en-US" sz="1050" dirty="0" smtClean="0">
                <a:solidFill>
                  <a:schemeClr val="tx1"/>
                </a:solidFill>
                <a:latin typeface="HGP創英角ｺﾞｼｯｸUB" pitchFamily="50" charset="-128"/>
                <a:ea typeface="HGP創英角ｺﾞｼｯｸUB" pitchFamily="50" charset="-128"/>
              </a:rPr>
              <a:t>代が最も高いが、「うどん」は</a:t>
            </a:r>
            <a:r>
              <a:rPr lang="en-US" altLang="ja-JP" sz="1050" dirty="0" smtClean="0">
                <a:solidFill>
                  <a:schemeClr val="tx1"/>
                </a:solidFill>
                <a:latin typeface="HGP創英角ｺﾞｼｯｸUB" pitchFamily="50" charset="-128"/>
                <a:ea typeface="HGP創英角ｺﾞｼｯｸUB" pitchFamily="50" charset="-128"/>
              </a:rPr>
              <a:t>30</a:t>
            </a:r>
            <a:r>
              <a:rPr lang="ja-JP" altLang="en-US" sz="1050" dirty="0" smtClean="0">
                <a:solidFill>
                  <a:schemeClr val="tx1"/>
                </a:solidFill>
                <a:latin typeface="HGP創英角ｺﾞｼｯｸUB" pitchFamily="50" charset="-128"/>
                <a:ea typeface="HGP創英角ｺﾞｼｯｸUB" pitchFamily="50" charset="-128"/>
              </a:rPr>
              <a:t>代が最も高い。</a:t>
            </a:r>
            <a:endParaRPr lang="en-US" altLang="ja-JP" sz="1050" dirty="0" smtClean="0">
              <a:solidFill>
                <a:schemeClr val="tx1"/>
              </a:solidFill>
              <a:latin typeface="HGP創英角ｺﾞｼｯｸUB" pitchFamily="50" charset="-128"/>
              <a:ea typeface="HGP創英角ｺﾞｼｯｸUB" pitchFamily="50" charset="-128"/>
            </a:endParaRPr>
          </a:p>
        </p:txBody>
      </p:sp>
      <p:sp>
        <p:nvSpPr>
          <p:cNvPr id="22" name="正方形/長方形 21"/>
          <p:cNvSpPr/>
          <p:nvPr/>
        </p:nvSpPr>
        <p:spPr>
          <a:xfrm>
            <a:off x="7380312" y="1772816"/>
            <a:ext cx="1329210" cy="246221"/>
          </a:xfrm>
          <a:prstGeom prst="rect">
            <a:avLst/>
          </a:prstGeom>
        </p:spPr>
        <p:txBody>
          <a:bodyPr wrap="none">
            <a:spAutoFit/>
          </a:bodyPr>
          <a:lstStyle/>
          <a:p>
            <a:r>
              <a:rPr lang="ja-JP" altLang="en-US" sz="1000" dirty="0" smtClean="0">
                <a:latin typeface="HGP創英角ｺﾞｼｯｸUB" pitchFamily="50" charset="-128"/>
                <a:ea typeface="HGP創英角ｺﾞｼｯｸUB" pitchFamily="50" charset="-128"/>
              </a:rPr>
              <a:t>単位：％　（</a:t>
            </a:r>
            <a:r>
              <a:rPr lang="en-US" altLang="ja-JP" sz="1000" dirty="0" smtClean="0">
                <a:latin typeface="HGP創英角ｺﾞｼｯｸUB" pitchFamily="50" charset="-128"/>
                <a:ea typeface="HGP創英角ｺﾞｼｯｸUB" pitchFamily="50" charset="-128"/>
              </a:rPr>
              <a:t>N=1248</a:t>
            </a:r>
            <a:r>
              <a:rPr lang="ja-JP" altLang="en-US" sz="1000" dirty="0" smtClean="0">
                <a:latin typeface="HGP創英角ｺﾞｼｯｸUB" pitchFamily="50" charset="-128"/>
                <a:ea typeface="HGP創英角ｺﾞｼｯｸUB" pitchFamily="50" charset="-128"/>
              </a:rPr>
              <a:t>）</a:t>
            </a:r>
            <a:endParaRPr lang="ja-JP" altLang="en-US" sz="1000" dirty="0">
              <a:latin typeface="HGP創英角ｺﾞｼｯｸUB" pitchFamily="50" charset="-128"/>
              <a:ea typeface="HGP創英角ｺﾞｼｯｸUB" pitchFamily="50" charset="-128"/>
            </a:endParaRPr>
          </a:p>
        </p:txBody>
      </p:sp>
    </p:spTree>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3937</TotalTime>
  <Words>2872</Words>
  <Application>Microsoft Office PowerPoint</Application>
  <PresentationFormat>画面に合わせる (4:3)</PresentationFormat>
  <Paragraphs>496</Paragraphs>
  <Slides>19</Slides>
  <Notes>2</Notes>
  <HiddenSlides>0</HiddenSlides>
  <MMClips>0</MMClips>
  <ScaleCrop>false</ScaleCrop>
  <HeadingPairs>
    <vt:vector size="4" baseType="variant">
      <vt:variant>
        <vt:lpstr>テーマ</vt:lpstr>
      </vt:variant>
      <vt:variant>
        <vt:i4>1</vt:i4>
      </vt:variant>
      <vt:variant>
        <vt:lpstr>スライド タイトル</vt:lpstr>
      </vt:variant>
      <vt:variant>
        <vt:i4>19</vt:i4>
      </vt:variant>
    </vt:vector>
  </HeadingPairs>
  <TitlesOfParts>
    <vt:vector size="20" baseType="lpstr">
      <vt:lpstr>Office テーマ</vt:lpstr>
      <vt:lpstr>スライド 1</vt:lpstr>
      <vt:lpstr>スライド 2</vt:lpstr>
      <vt:lpstr>スライド 3</vt:lpstr>
      <vt:lpstr>スライド 4</vt:lpstr>
      <vt:lpstr>スライド 5</vt:lpstr>
      <vt:lpstr>スライド 6</vt:lpstr>
      <vt:lpstr>スライド 7</vt:lpstr>
      <vt:lpstr>スライド 8</vt:lpstr>
      <vt:lpstr>スライド 9</vt:lpstr>
      <vt:lpstr>スライド 10</vt:lpstr>
      <vt:lpstr>スライド 11</vt:lpstr>
      <vt:lpstr>スライド 12</vt:lpstr>
      <vt:lpstr>スライド 13</vt:lpstr>
      <vt:lpstr>スライド 14</vt:lpstr>
      <vt:lpstr>スライド 15</vt:lpstr>
      <vt:lpstr>スライド 16</vt:lpstr>
      <vt:lpstr>スライド 17</vt:lpstr>
      <vt:lpstr>スライド 18</vt:lpstr>
      <vt:lpstr>スライド 19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konda</dc:creator>
  <cp:lastModifiedBy>k'dynabook</cp:lastModifiedBy>
  <cp:revision>400</cp:revision>
  <dcterms:created xsi:type="dcterms:W3CDTF">2009-03-07T06:25:43Z</dcterms:created>
  <dcterms:modified xsi:type="dcterms:W3CDTF">2012-03-13T03:26:50Z</dcterms:modified>
</cp:coreProperties>
</file>